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71" r:id="rId5"/>
    <p:sldId id="269" r:id="rId6"/>
    <p:sldId id="272" r:id="rId7"/>
    <p:sldId id="274" r:id="rId8"/>
    <p:sldId id="308" r:id="rId9"/>
    <p:sldId id="300" r:id="rId10"/>
    <p:sldId id="309" r:id="rId11"/>
    <p:sldId id="285" r:id="rId12"/>
    <p:sldId id="295" r:id="rId13"/>
    <p:sldId id="296" r:id="rId14"/>
    <p:sldId id="273" r:id="rId15"/>
    <p:sldId id="316" r:id="rId16"/>
    <p:sldId id="314" r:id="rId17"/>
    <p:sldId id="298" r:id="rId18"/>
    <p:sldId id="297" r:id="rId19"/>
    <p:sldId id="310" r:id="rId20"/>
    <p:sldId id="315" r:id="rId21"/>
    <p:sldId id="289" r:id="rId22"/>
    <p:sldId id="311" r:id="rId23"/>
    <p:sldId id="307" r:id="rId24"/>
    <p:sldId id="306" r:id="rId25"/>
    <p:sldId id="312" r:id="rId26"/>
    <p:sldId id="266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CDFF"/>
    <a:srgbClr val="F7D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5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17CA19-C7E9-42F6-A1E7-BEF589F531EA}" type="doc">
      <dgm:prSet loTypeId="urn:microsoft.com/office/officeart/2005/8/layout/cycle3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2E932A5-F7BA-4588-9149-C248042A702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 ЛЮБЛЮ</a:t>
          </a:r>
        </a:p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АНГЛИЙСКИЙ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6BFF3D-2446-43D5-9CA7-33F52BF31640}" type="parTrans" cxnId="{70FAA20F-C87B-43ED-872D-370A91A05D29}">
      <dgm:prSet/>
      <dgm:spPr/>
      <dgm:t>
        <a:bodyPr/>
        <a:lstStyle/>
        <a:p>
          <a:endParaRPr lang="ru-RU"/>
        </a:p>
      </dgm:t>
    </dgm:pt>
    <dgm:pt modelId="{490F5348-FF52-48AD-9478-107312E2195E}" type="sibTrans" cxnId="{70FAA20F-C87B-43ED-872D-370A91A05D29}">
      <dgm:prSet/>
      <dgm:spPr/>
      <dgm:t>
        <a:bodyPr/>
        <a:lstStyle/>
        <a:p>
          <a:endParaRPr lang="ru-RU"/>
        </a:p>
      </dgm:t>
    </dgm:pt>
    <dgm:pt modelId="{8F69C778-409E-47DF-94FB-29CFDAD2C639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СТУДИЯ ЛЕПКИ</a:t>
          </a:r>
          <a:endParaRPr lang="ru-RU" sz="15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3892FF-3D52-4D35-9D9C-B8AA04161920}" type="parTrans" cxnId="{5AB6F039-B759-4B95-9FD6-021A5C660095}">
      <dgm:prSet/>
      <dgm:spPr/>
      <dgm:t>
        <a:bodyPr/>
        <a:lstStyle/>
        <a:p>
          <a:endParaRPr lang="ru-RU"/>
        </a:p>
      </dgm:t>
    </dgm:pt>
    <dgm:pt modelId="{AFF17F0B-876C-4978-9DA0-98FF9106E06B}" type="sibTrans" cxnId="{5AB6F039-B759-4B95-9FD6-021A5C660095}">
      <dgm:prSet/>
      <dgm:spPr/>
      <dgm:t>
        <a:bodyPr/>
        <a:lstStyle/>
        <a:p>
          <a:endParaRPr lang="ru-RU"/>
        </a:p>
      </dgm:t>
    </dgm:pt>
    <dgm:pt modelId="{94B3A632-378E-4349-AA60-A4A66137D9B6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ХОЧУ ВСЁ ЗНАТЬ</a:t>
          </a:r>
          <a:endParaRPr lang="ru-RU" sz="15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74525C-5F91-431E-8B69-1C579392D0E8}" type="parTrans" cxnId="{86DB36C4-992C-415D-91EA-BCE305526102}">
      <dgm:prSet/>
      <dgm:spPr/>
      <dgm:t>
        <a:bodyPr/>
        <a:lstStyle/>
        <a:p>
          <a:endParaRPr lang="ru-RU"/>
        </a:p>
      </dgm:t>
    </dgm:pt>
    <dgm:pt modelId="{4936CBF4-C9CB-4048-8252-CD232680E2BC}" type="sibTrans" cxnId="{86DB36C4-992C-415D-91EA-BCE305526102}">
      <dgm:prSet/>
      <dgm:spPr/>
      <dgm:t>
        <a:bodyPr/>
        <a:lstStyle/>
        <a:p>
          <a:endParaRPr lang="ru-RU"/>
        </a:p>
      </dgm:t>
    </dgm:pt>
    <dgm:pt modelId="{8245DD77-2987-4788-808F-CF4337BB43A7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СКОРО В ШКОЛУ</a:t>
          </a:r>
          <a:endParaRPr lang="ru-RU" sz="15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6613-B467-4F0E-A837-0608EB8630FF}" type="parTrans" cxnId="{AC7EFD79-D804-4782-A7A2-221A66333486}">
      <dgm:prSet/>
      <dgm:spPr/>
      <dgm:t>
        <a:bodyPr/>
        <a:lstStyle/>
        <a:p>
          <a:endParaRPr lang="ru-RU"/>
        </a:p>
      </dgm:t>
    </dgm:pt>
    <dgm:pt modelId="{7469431F-D786-4E79-9047-DD172C568F5B}" type="sibTrans" cxnId="{AC7EFD79-D804-4782-A7A2-221A66333486}">
      <dgm:prSet/>
      <dgm:spPr/>
      <dgm:t>
        <a:bodyPr/>
        <a:lstStyle/>
        <a:p>
          <a:endParaRPr lang="ru-RU"/>
        </a:p>
      </dgm:t>
    </dgm:pt>
    <dgm:pt modelId="{611E0DBC-ABB3-420C-8FCF-4A840F4C4625}">
      <dgm:prSet custT="1"/>
      <dgm:spPr/>
      <dgm:t>
        <a:bodyPr/>
        <a:lstStyle/>
        <a:p>
          <a:r>
            <a: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МАТЕМАТИЧЕСКИЕ СТУПЕНЬКИ</a:t>
          </a:r>
          <a:endParaRPr lang="ru-RU" sz="15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A50E5B-5F01-4832-9247-288E420A91A7}" type="parTrans" cxnId="{A8DD5DF4-6E2F-407F-B1BA-C2F7F61F2D88}">
      <dgm:prSet/>
      <dgm:spPr/>
      <dgm:t>
        <a:bodyPr/>
        <a:lstStyle/>
        <a:p>
          <a:endParaRPr lang="ru-RU"/>
        </a:p>
      </dgm:t>
    </dgm:pt>
    <dgm:pt modelId="{BF81F659-71ED-4EC2-A1D0-9B900B3F8C2A}" type="sibTrans" cxnId="{A8DD5DF4-6E2F-407F-B1BA-C2F7F61F2D88}">
      <dgm:prSet/>
      <dgm:spPr/>
      <dgm:t>
        <a:bodyPr/>
        <a:lstStyle/>
        <a:p>
          <a:endParaRPr lang="ru-RU"/>
        </a:p>
      </dgm:t>
    </dgm:pt>
    <dgm:pt modelId="{BB7EA098-1846-410D-9E95-EB841E1A6471}" type="pres">
      <dgm:prSet presAssocID="{CD17CA19-C7E9-42F6-A1E7-BEF589F531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AE764A-33B0-41B4-A4ED-1F79FD3AD69E}" type="pres">
      <dgm:prSet presAssocID="{CD17CA19-C7E9-42F6-A1E7-BEF589F531EA}" presName="cycle" presStyleCnt="0"/>
      <dgm:spPr/>
    </dgm:pt>
    <dgm:pt modelId="{D6FD83C1-79A2-467A-85B1-8711D45FC853}" type="pres">
      <dgm:prSet presAssocID="{52E932A5-F7BA-4588-9149-C248042A702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3DE96-7CC6-4221-B5B5-EC36CD749403}" type="pres">
      <dgm:prSet presAssocID="{490F5348-FF52-48AD-9478-107312E2195E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49BD2E37-0AA3-4366-9E2B-1E7976E8E5D9}" type="pres">
      <dgm:prSet presAssocID="{8F69C778-409E-47DF-94FB-29CFDAD2C639}" presName="nodeFollowingNodes" presStyleLbl="node1" presStyleIdx="1" presStyleCnt="5" custRadScaleRad="117305" custRadScaleInc="7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A815E-344D-4400-8B5C-B499AC679985}" type="pres">
      <dgm:prSet presAssocID="{94B3A632-378E-4349-AA60-A4A66137D9B6}" presName="nodeFollowingNodes" presStyleLbl="node1" presStyleIdx="2" presStyleCnt="5" custRadScaleRad="99010" custRadScaleInc="-32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F8CA8-8C97-4FA2-A517-93AE2EF2BA9C}" type="pres">
      <dgm:prSet presAssocID="{611E0DBC-ABB3-420C-8FCF-4A840F4C4625}" presName="nodeFollowingNodes" presStyleLbl="node1" presStyleIdx="3" presStyleCnt="5" custRadScaleRad="88868" custRadScaleInc="25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BF79A-E241-4985-BEAE-B7CB0821AADC}" type="pres">
      <dgm:prSet presAssocID="{8245DD77-2987-4788-808F-CF4337BB43A7}" presName="nodeFollowingNodes" presStyleLbl="node1" presStyleIdx="4" presStyleCnt="5" custRadScaleRad="114639" custRadScaleInc="-7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90BDC7-A655-40EA-A743-DA086D0DA3AE}" type="presOf" srcId="{8245DD77-2987-4788-808F-CF4337BB43A7}" destId="{3FABF79A-E241-4985-BEAE-B7CB0821AADC}" srcOrd="0" destOrd="0" presId="urn:microsoft.com/office/officeart/2005/8/layout/cycle3"/>
    <dgm:cxn modelId="{70FAA20F-C87B-43ED-872D-370A91A05D29}" srcId="{CD17CA19-C7E9-42F6-A1E7-BEF589F531EA}" destId="{52E932A5-F7BA-4588-9149-C248042A702D}" srcOrd="0" destOrd="0" parTransId="{346BFF3D-2446-43D5-9CA7-33F52BF31640}" sibTransId="{490F5348-FF52-48AD-9478-107312E2195E}"/>
    <dgm:cxn modelId="{675CBEAC-C65B-4CF1-B2C5-EDD84AB256FF}" type="presOf" srcId="{611E0DBC-ABB3-420C-8FCF-4A840F4C4625}" destId="{C90F8CA8-8C97-4FA2-A517-93AE2EF2BA9C}" srcOrd="0" destOrd="0" presId="urn:microsoft.com/office/officeart/2005/8/layout/cycle3"/>
    <dgm:cxn modelId="{27A9B28F-FFDC-4634-A7A5-2CB9D53B7BBC}" type="presOf" srcId="{CD17CA19-C7E9-42F6-A1E7-BEF589F531EA}" destId="{BB7EA098-1846-410D-9E95-EB841E1A6471}" srcOrd="0" destOrd="0" presId="urn:microsoft.com/office/officeart/2005/8/layout/cycle3"/>
    <dgm:cxn modelId="{9361F207-146F-44F1-B1D8-14054C27B9BF}" type="presOf" srcId="{94B3A632-378E-4349-AA60-A4A66137D9B6}" destId="{DD1A815E-344D-4400-8B5C-B499AC679985}" srcOrd="0" destOrd="0" presId="urn:microsoft.com/office/officeart/2005/8/layout/cycle3"/>
    <dgm:cxn modelId="{A8DD5DF4-6E2F-407F-B1BA-C2F7F61F2D88}" srcId="{CD17CA19-C7E9-42F6-A1E7-BEF589F531EA}" destId="{611E0DBC-ABB3-420C-8FCF-4A840F4C4625}" srcOrd="3" destOrd="0" parTransId="{0CA50E5B-5F01-4832-9247-288E420A91A7}" sibTransId="{BF81F659-71ED-4EC2-A1D0-9B900B3F8C2A}"/>
    <dgm:cxn modelId="{AC7EFD79-D804-4782-A7A2-221A66333486}" srcId="{CD17CA19-C7E9-42F6-A1E7-BEF589F531EA}" destId="{8245DD77-2987-4788-808F-CF4337BB43A7}" srcOrd="4" destOrd="0" parTransId="{C4846613-B467-4F0E-A837-0608EB8630FF}" sibTransId="{7469431F-D786-4E79-9047-DD172C568F5B}"/>
    <dgm:cxn modelId="{86DB36C4-992C-415D-91EA-BCE305526102}" srcId="{CD17CA19-C7E9-42F6-A1E7-BEF589F531EA}" destId="{94B3A632-378E-4349-AA60-A4A66137D9B6}" srcOrd="2" destOrd="0" parTransId="{E174525C-5F91-431E-8B69-1C579392D0E8}" sibTransId="{4936CBF4-C9CB-4048-8252-CD232680E2BC}"/>
    <dgm:cxn modelId="{5AB6F039-B759-4B95-9FD6-021A5C660095}" srcId="{CD17CA19-C7E9-42F6-A1E7-BEF589F531EA}" destId="{8F69C778-409E-47DF-94FB-29CFDAD2C639}" srcOrd="1" destOrd="0" parTransId="{033892FF-3D52-4D35-9D9C-B8AA04161920}" sibTransId="{AFF17F0B-876C-4978-9DA0-98FF9106E06B}"/>
    <dgm:cxn modelId="{F3006EA4-11D7-4AB5-A3B4-389DB04B100E}" type="presOf" srcId="{8F69C778-409E-47DF-94FB-29CFDAD2C639}" destId="{49BD2E37-0AA3-4366-9E2B-1E7976E8E5D9}" srcOrd="0" destOrd="0" presId="urn:microsoft.com/office/officeart/2005/8/layout/cycle3"/>
    <dgm:cxn modelId="{38E4106D-0427-444C-A053-6052E033A7DC}" type="presOf" srcId="{52E932A5-F7BA-4588-9149-C248042A702D}" destId="{D6FD83C1-79A2-467A-85B1-8711D45FC853}" srcOrd="0" destOrd="0" presId="urn:microsoft.com/office/officeart/2005/8/layout/cycle3"/>
    <dgm:cxn modelId="{9AE5FF07-F52D-49EE-8209-44026DE681C6}" type="presOf" srcId="{490F5348-FF52-48AD-9478-107312E2195E}" destId="{8963DE96-7CC6-4221-B5B5-EC36CD749403}" srcOrd="0" destOrd="0" presId="urn:microsoft.com/office/officeart/2005/8/layout/cycle3"/>
    <dgm:cxn modelId="{38AD402C-CF70-48DE-A09E-12C8C5C4B5D7}" type="presParOf" srcId="{BB7EA098-1846-410D-9E95-EB841E1A6471}" destId="{27AE764A-33B0-41B4-A4ED-1F79FD3AD69E}" srcOrd="0" destOrd="0" presId="urn:microsoft.com/office/officeart/2005/8/layout/cycle3"/>
    <dgm:cxn modelId="{57AAF5C6-41F3-42F4-A23C-7977C4A3711F}" type="presParOf" srcId="{27AE764A-33B0-41B4-A4ED-1F79FD3AD69E}" destId="{D6FD83C1-79A2-467A-85B1-8711D45FC853}" srcOrd="0" destOrd="0" presId="urn:microsoft.com/office/officeart/2005/8/layout/cycle3"/>
    <dgm:cxn modelId="{8E47CE03-024D-4D61-815A-335A048D7D25}" type="presParOf" srcId="{27AE764A-33B0-41B4-A4ED-1F79FD3AD69E}" destId="{8963DE96-7CC6-4221-B5B5-EC36CD749403}" srcOrd="1" destOrd="0" presId="urn:microsoft.com/office/officeart/2005/8/layout/cycle3"/>
    <dgm:cxn modelId="{BF6FE046-C32F-4B4C-9885-4D393DB4D664}" type="presParOf" srcId="{27AE764A-33B0-41B4-A4ED-1F79FD3AD69E}" destId="{49BD2E37-0AA3-4366-9E2B-1E7976E8E5D9}" srcOrd="2" destOrd="0" presId="urn:microsoft.com/office/officeart/2005/8/layout/cycle3"/>
    <dgm:cxn modelId="{3075E229-FA95-4A83-BA0D-884AD85A45E0}" type="presParOf" srcId="{27AE764A-33B0-41B4-A4ED-1F79FD3AD69E}" destId="{DD1A815E-344D-4400-8B5C-B499AC679985}" srcOrd="3" destOrd="0" presId="urn:microsoft.com/office/officeart/2005/8/layout/cycle3"/>
    <dgm:cxn modelId="{D69BA038-0CD8-48B7-89D2-E00CF0BFBA18}" type="presParOf" srcId="{27AE764A-33B0-41B4-A4ED-1F79FD3AD69E}" destId="{C90F8CA8-8C97-4FA2-A517-93AE2EF2BA9C}" srcOrd="4" destOrd="0" presId="urn:microsoft.com/office/officeart/2005/8/layout/cycle3"/>
    <dgm:cxn modelId="{6D05C551-DF5B-428A-8606-CC04A5B8F870}" type="presParOf" srcId="{27AE764A-33B0-41B4-A4ED-1F79FD3AD69E}" destId="{3FABF79A-E241-4985-BEAE-B7CB0821AADC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2A2B1-2AAF-4C6B-8878-2EFEF5E3C1D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381B0C-703C-444F-8593-23F8135DBB82}">
      <dgm:prSet phldrT="[Текст]" custT="1"/>
      <dgm:spPr>
        <a:solidFill>
          <a:srgbClr val="F7DFF4"/>
        </a:solidFill>
        <a:ln w="38100">
          <a:solidFill>
            <a:srgbClr val="FFFF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</a:t>
          </a:r>
          <a:endParaRPr lang="ru-RU" sz="2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E5FE20-0A5D-4F27-B106-BE9B22CE2086}" type="parTrans" cxnId="{4C087DF5-591A-4913-9A0E-0F9EC3053248}">
      <dgm:prSet/>
      <dgm:spPr/>
      <dgm:t>
        <a:bodyPr/>
        <a:lstStyle/>
        <a:p>
          <a:endParaRPr lang="ru-RU"/>
        </a:p>
      </dgm:t>
    </dgm:pt>
    <dgm:pt modelId="{8EC41FB3-1CDB-4443-9451-0ABA3D4C36BD}" type="sibTrans" cxnId="{4C087DF5-591A-4913-9A0E-0F9EC3053248}">
      <dgm:prSet/>
      <dgm:spPr/>
      <dgm:t>
        <a:bodyPr/>
        <a:lstStyle/>
        <a:p>
          <a:endParaRPr lang="ru-RU"/>
        </a:p>
      </dgm:t>
    </dgm:pt>
    <dgm:pt modelId="{B186D578-274C-4C9F-9F9C-61BC463CAFB4}">
      <dgm:prSet phldrT="[Текст]" custT="1"/>
      <dgm:spPr>
        <a:solidFill>
          <a:srgbClr val="F7DFF4">
            <a:alpha val="90000"/>
          </a:srgbClr>
        </a:solidFill>
        <a:ln w="38100">
          <a:solidFill>
            <a:srgbClr val="FFFF00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ru-RU" sz="700" dirty="0"/>
        </a:p>
      </dgm:t>
    </dgm:pt>
    <dgm:pt modelId="{31552E61-78AB-4455-91EC-A238415A1EFD}" type="parTrans" cxnId="{3146763C-13AF-4AC2-A0F3-F9C92D12B1F6}">
      <dgm:prSet/>
      <dgm:spPr/>
      <dgm:t>
        <a:bodyPr/>
        <a:lstStyle/>
        <a:p>
          <a:endParaRPr lang="ru-RU"/>
        </a:p>
      </dgm:t>
    </dgm:pt>
    <dgm:pt modelId="{017F9DD3-99CE-45E2-938D-0B33EC7EF286}" type="sibTrans" cxnId="{3146763C-13AF-4AC2-A0F3-F9C92D12B1F6}">
      <dgm:prSet/>
      <dgm:spPr/>
      <dgm:t>
        <a:bodyPr/>
        <a:lstStyle/>
        <a:p>
          <a:endParaRPr lang="ru-RU"/>
        </a:p>
      </dgm:t>
    </dgm:pt>
    <dgm:pt modelId="{D9FA0F0B-3FFF-426A-BF37-AE363AC73AAB}">
      <dgm:prSet/>
      <dgm:spPr>
        <a:solidFill>
          <a:srgbClr val="F7DFF4">
            <a:alpha val="90000"/>
          </a:srgbClr>
        </a:solidFill>
        <a:ln w="38100">
          <a:solidFill>
            <a:srgbClr val="FFFF00">
              <a:alpha val="90000"/>
            </a:srgbClr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ru-RU" sz="7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89D32A-8A2F-4242-BFA2-F84DEE6EF675}" type="parTrans" cxnId="{777ECCA2-444D-43DA-94DC-3A4988F80F66}">
      <dgm:prSet/>
      <dgm:spPr/>
      <dgm:t>
        <a:bodyPr/>
        <a:lstStyle/>
        <a:p>
          <a:endParaRPr lang="ru-RU"/>
        </a:p>
      </dgm:t>
    </dgm:pt>
    <dgm:pt modelId="{8A5E92C7-3F84-4AD4-8EAB-9712B75B989C}" type="sibTrans" cxnId="{777ECCA2-444D-43DA-94DC-3A4988F80F66}">
      <dgm:prSet/>
      <dgm:spPr/>
      <dgm:t>
        <a:bodyPr/>
        <a:lstStyle/>
        <a:p>
          <a:endParaRPr lang="ru-RU"/>
        </a:p>
      </dgm:t>
    </dgm:pt>
    <dgm:pt modelId="{F75AF59C-1983-42EB-B78E-3E15D7C03A94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 w="38100">
          <a:solidFill>
            <a:srgbClr val="FFFF00">
              <a:alpha val="90000"/>
            </a:srgbClr>
          </a:solidFill>
        </a:ln>
      </dgm:spPr>
      <dgm:t>
        <a:bodyPr/>
        <a:lstStyle/>
        <a:p>
          <a:pPr algn="ctr"/>
          <a:endParaRPr lang="ru-RU" sz="800" dirty="0"/>
        </a:p>
      </dgm:t>
    </dgm:pt>
    <dgm:pt modelId="{914E800C-4044-4D53-ABE2-D85BA9ACBF20}" type="parTrans" cxnId="{53AA45EF-40A0-4902-9ED1-01264682A67C}">
      <dgm:prSet/>
      <dgm:spPr/>
      <dgm:t>
        <a:bodyPr/>
        <a:lstStyle/>
        <a:p>
          <a:endParaRPr lang="ru-RU"/>
        </a:p>
      </dgm:t>
    </dgm:pt>
    <dgm:pt modelId="{3F259D6F-6E27-49F9-A5CB-0D198909FA0C}" type="sibTrans" cxnId="{53AA45EF-40A0-4902-9ED1-01264682A67C}">
      <dgm:prSet/>
      <dgm:spPr/>
      <dgm:t>
        <a:bodyPr/>
        <a:lstStyle/>
        <a:p>
          <a:endParaRPr lang="ru-RU"/>
        </a:p>
      </dgm:t>
    </dgm:pt>
    <dgm:pt modelId="{3BE7CB9A-73F0-43CE-B575-177781B58F73}">
      <dgm:prSet phldrT="[Текст]" custT="1"/>
      <dgm:spPr>
        <a:solidFill>
          <a:schemeClr val="accent6">
            <a:lumMod val="20000"/>
            <a:lumOff val="80000"/>
          </a:schemeClr>
        </a:solidFill>
        <a:ln w="38100">
          <a:solidFill>
            <a:srgbClr val="FFFF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ЗАДАИ:</a:t>
          </a:r>
          <a:endParaRPr lang="ru-RU" sz="2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2735B5-746F-40AC-A135-3A379FB91602}" type="sibTrans" cxnId="{87F21094-4ED0-49E2-A4B1-17CB6A143C86}">
      <dgm:prSet/>
      <dgm:spPr/>
      <dgm:t>
        <a:bodyPr/>
        <a:lstStyle/>
        <a:p>
          <a:endParaRPr lang="ru-RU"/>
        </a:p>
      </dgm:t>
    </dgm:pt>
    <dgm:pt modelId="{6938C5DE-22CE-44B7-911C-D3494B1404BA}" type="parTrans" cxnId="{87F21094-4ED0-49E2-A4B1-17CB6A143C86}">
      <dgm:prSet/>
      <dgm:spPr/>
      <dgm:t>
        <a:bodyPr/>
        <a:lstStyle/>
        <a:p>
          <a:endParaRPr lang="ru-RU"/>
        </a:p>
      </dgm:t>
    </dgm:pt>
    <dgm:pt modelId="{B3009B8E-A5B8-443C-AAF5-6758CF646FAA}" type="pres">
      <dgm:prSet presAssocID="{0932A2B1-2AAF-4C6B-8878-2EFEF5E3C1D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7DC1640-8369-4F4D-89FA-E36A79FEBB9B}" type="pres">
      <dgm:prSet presAssocID="{18381B0C-703C-444F-8593-23F8135DBB82}" presName="linNode" presStyleCnt="0"/>
      <dgm:spPr/>
    </dgm:pt>
    <dgm:pt modelId="{19F58271-8B61-4169-B09C-76196CFE98DD}" type="pres">
      <dgm:prSet presAssocID="{18381B0C-703C-444F-8593-23F8135DBB82}" presName="parentShp" presStyleLbl="node1" presStyleIdx="0" presStyleCnt="2" custScaleX="71900" custScaleY="86184" custLinFactNeighborX="2467" custLinFactNeighborY="-17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1B7D1-E944-4EB6-852B-29536AE2A788}" type="pres">
      <dgm:prSet presAssocID="{18381B0C-703C-444F-8593-23F8135DBB82}" presName="childShp" presStyleLbl="bgAccFollowNode1" presStyleIdx="0" presStyleCnt="2" custScaleY="196718" custLinFactNeighborX="0" custLinFactNeighborY="-3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EE7C0-6AD0-48CE-95F5-88B9CFDB0657}" type="pres">
      <dgm:prSet presAssocID="{8EC41FB3-1CDB-4443-9451-0ABA3D4C36BD}" presName="spacing" presStyleCnt="0"/>
      <dgm:spPr/>
    </dgm:pt>
    <dgm:pt modelId="{579E1E78-62C8-4D81-B7ED-764F5AEFA3CB}" type="pres">
      <dgm:prSet presAssocID="{3BE7CB9A-73F0-43CE-B575-177781B58F73}" presName="linNode" presStyleCnt="0"/>
      <dgm:spPr/>
    </dgm:pt>
    <dgm:pt modelId="{6D473B71-D8DE-436A-B7E4-874D20CE8479}" type="pres">
      <dgm:prSet presAssocID="{3BE7CB9A-73F0-43CE-B575-177781B58F73}" presName="parentShp" presStyleLbl="node1" presStyleIdx="1" presStyleCnt="2" custScaleX="66670" custScaleY="83099" custLinFactNeighborY="-8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F386A7-4DA5-4D88-B2C9-21D4F7796874}" type="pres">
      <dgm:prSet presAssocID="{3BE7CB9A-73F0-43CE-B575-177781B58F73}" presName="childShp" presStyleLbl="bgAccFollowNode1" presStyleIdx="1" presStyleCnt="2" custScaleX="127805" custScaleY="425914" custLinFactNeighborX="-2449" custLinFactNeighborY="2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F21094-4ED0-49E2-A4B1-17CB6A143C86}" srcId="{0932A2B1-2AAF-4C6B-8878-2EFEF5E3C1D2}" destId="{3BE7CB9A-73F0-43CE-B575-177781B58F73}" srcOrd="1" destOrd="0" parTransId="{6938C5DE-22CE-44B7-911C-D3494B1404BA}" sibTransId="{EA2735B5-746F-40AC-A135-3A379FB91602}"/>
    <dgm:cxn modelId="{92B10283-D298-423D-A11D-6EAFBFED6469}" type="presOf" srcId="{0932A2B1-2AAF-4C6B-8878-2EFEF5E3C1D2}" destId="{B3009B8E-A5B8-443C-AAF5-6758CF646FAA}" srcOrd="0" destOrd="0" presId="urn:microsoft.com/office/officeart/2005/8/layout/vList6"/>
    <dgm:cxn modelId="{BB8C56D9-A05E-4BF3-B6DC-B676F3324B2E}" type="presOf" srcId="{B186D578-274C-4C9F-9F9C-61BC463CAFB4}" destId="{4FF386A7-4DA5-4D88-B2C9-21D4F7796874}" srcOrd="0" destOrd="0" presId="urn:microsoft.com/office/officeart/2005/8/layout/vList6"/>
    <dgm:cxn modelId="{3146763C-13AF-4AC2-A0F3-F9C92D12B1F6}" srcId="{3BE7CB9A-73F0-43CE-B575-177781B58F73}" destId="{B186D578-274C-4C9F-9F9C-61BC463CAFB4}" srcOrd="0" destOrd="0" parTransId="{31552E61-78AB-4455-91EC-A238415A1EFD}" sibTransId="{017F9DD3-99CE-45E2-938D-0B33EC7EF286}"/>
    <dgm:cxn modelId="{4C087DF5-591A-4913-9A0E-0F9EC3053248}" srcId="{0932A2B1-2AAF-4C6B-8878-2EFEF5E3C1D2}" destId="{18381B0C-703C-444F-8593-23F8135DBB82}" srcOrd="0" destOrd="0" parTransId="{68E5FE20-0A5D-4F27-B106-BE9B22CE2086}" sibTransId="{8EC41FB3-1CDB-4443-9451-0ABA3D4C36BD}"/>
    <dgm:cxn modelId="{35DD7C46-AA6B-4421-B245-0461C1891854}" type="presOf" srcId="{F75AF59C-1983-42EB-B78E-3E15D7C03A94}" destId="{D5D1B7D1-E944-4EB6-852B-29536AE2A788}" srcOrd="0" destOrd="0" presId="urn:microsoft.com/office/officeart/2005/8/layout/vList6"/>
    <dgm:cxn modelId="{53AA45EF-40A0-4902-9ED1-01264682A67C}" srcId="{18381B0C-703C-444F-8593-23F8135DBB82}" destId="{F75AF59C-1983-42EB-B78E-3E15D7C03A94}" srcOrd="0" destOrd="0" parTransId="{914E800C-4044-4D53-ABE2-D85BA9ACBF20}" sibTransId="{3F259D6F-6E27-49F9-A5CB-0D198909FA0C}"/>
    <dgm:cxn modelId="{46CC977A-9946-41D2-93DA-EF9AFD861559}" type="presOf" srcId="{18381B0C-703C-444F-8593-23F8135DBB82}" destId="{19F58271-8B61-4169-B09C-76196CFE98DD}" srcOrd="0" destOrd="0" presId="urn:microsoft.com/office/officeart/2005/8/layout/vList6"/>
    <dgm:cxn modelId="{56392E49-85B6-48FB-B789-E6FED8321700}" type="presOf" srcId="{D9FA0F0B-3FFF-426A-BF37-AE363AC73AAB}" destId="{4FF386A7-4DA5-4D88-B2C9-21D4F7796874}" srcOrd="0" destOrd="1" presId="urn:microsoft.com/office/officeart/2005/8/layout/vList6"/>
    <dgm:cxn modelId="{777ECCA2-444D-43DA-94DC-3A4988F80F66}" srcId="{3BE7CB9A-73F0-43CE-B575-177781B58F73}" destId="{D9FA0F0B-3FFF-426A-BF37-AE363AC73AAB}" srcOrd="1" destOrd="0" parTransId="{C789D32A-8A2F-4242-BFA2-F84DEE6EF675}" sibTransId="{8A5E92C7-3F84-4AD4-8EAB-9712B75B989C}"/>
    <dgm:cxn modelId="{9DD469E2-C474-4353-958B-AE380246C9D4}" type="presOf" srcId="{3BE7CB9A-73F0-43CE-B575-177781B58F73}" destId="{6D473B71-D8DE-436A-B7E4-874D20CE8479}" srcOrd="0" destOrd="0" presId="urn:microsoft.com/office/officeart/2005/8/layout/vList6"/>
    <dgm:cxn modelId="{1F41E482-1AF2-4C8E-9604-9CA774E661E1}" type="presParOf" srcId="{B3009B8E-A5B8-443C-AAF5-6758CF646FAA}" destId="{77DC1640-8369-4F4D-89FA-E36A79FEBB9B}" srcOrd="0" destOrd="0" presId="urn:microsoft.com/office/officeart/2005/8/layout/vList6"/>
    <dgm:cxn modelId="{AA1E14E9-18E7-4C79-829F-F29F5C6CB5E5}" type="presParOf" srcId="{77DC1640-8369-4F4D-89FA-E36A79FEBB9B}" destId="{19F58271-8B61-4169-B09C-76196CFE98DD}" srcOrd="0" destOrd="0" presId="urn:microsoft.com/office/officeart/2005/8/layout/vList6"/>
    <dgm:cxn modelId="{A4B00BAE-0CF0-4E6B-886A-B76D96ED0E81}" type="presParOf" srcId="{77DC1640-8369-4F4D-89FA-E36A79FEBB9B}" destId="{D5D1B7D1-E944-4EB6-852B-29536AE2A788}" srcOrd="1" destOrd="0" presId="urn:microsoft.com/office/officeart/2005/8/layout/vList6"/>
    <dgm:cxn modelId="{317DAE65-1D5F-4411-B97A-8C3114FFEFFE}" type="presParOf" srcId="{B3009B8E-A5B8-443C-AAF5-6758CF646FAA}" destId="{E32EE7C0-6AD0-48CE-95F5-88B9CFDB0657}" srcOrd="1" destOrd="0" presId="urn:microsoft.com/office/officeart/2005/8/layout/vList6"/>
    <dgm:cxn modelId="{7EDDF830-29DB-432E-8C84-3FBC43912DD8}" type="presParOf" srcId="{B3009B8E-A5B8-443C-AAF5-6758CF646FAA}" destId="{579E1E78-62C8-4D81-B7ED-764F5AEFA3CB}" srcOrd="2" destOrd="0" presId="urn:microsoft.com/office/officeart/2005/8/layout/vList6"/>
    <dgm:cxn modelId="{B6DE6E47-B237-4606-9DCE-D579B98D1706}" type="presParOf" srcId="{579E1E78-62C8-4D81-B7ED-764F5AEFA3CB}" destId="{6D473B71-D8DE-436A-B7E4-874D20CE8479}" srcOrd="0" destOrd="0" presId="urn:microsoft.com/office/officeart/2005/8/layout/vList6"/>
    <dgm:cxn modelId="{092E5F6B-E6A6-48F0-B552-6058B6F73615}" type="presParOf" srcId="{579E1E78-62C8-4D81-B7ED-764F5AEFA3CB}" destId="{4FF386A7-4DA5-4D88-B2C9-21D4F779687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3DE96-7CC6-4221-B5B5-EC36CD749403}">
      <dsp:nvSpPr>
        <dsp:cNvPr id="0" name=""/>
        <dsp:cNvSpPr/>
      </dsp:nvSpPr>
      <dsp:spPr>
        <a:xfrm>
          <a:off x="1475339" y="-36774"/>
          <a:ext cx="5750407" cy="5750407"/>
        </a:xfrm>
        <a:prstGeom prst="circularArrow">
          <a:avLst>
            <a:gd name="adj1" fmla="val 5544"/>
            <a:gd name="adj2" fmla="val 330680"/>
            <a:gd name="adj3" fmla="val 13760506"/>
            <a:gd name="adj4" fmla="val 17395356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D83C1-79A2-467A-85B1-8711D45FC853}">
      <dsp:nvSpPr>
        <dsp:cNvPr id="0" name=""/>
        <dsp:cNvSpPr/>
      </dsp:nvSpPr>
      <dsp:spPr>
        <a:xfrm>
          <a:off x="2995246" y="424"/>
          <a:ext cx="2710592" cy="1355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 ЛЮБЛЮ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АНГЛИЙСКИЙ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1406" y="66584"/>
        <a:ext cx="2578272" cy="1222976"/>
      </dsp:txXfrm>
    </dsp:sp>
    <dsp:sp modelId="{49BD2E37-0AA3-4366-9E2B-1E7976E8E5D9}">
      <dsp:nvSpPr>
        <dsp:cNvPr id="0" name=""/>
        <dsp:cNvSpPr/>
      </dsp:nvSpPr>
      <dsp:spPr>
        <a:xfrm>
          <a:off x="5793894" y="1787698"/>
          <a:ext cx="2710592" cy="1355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СТУДИЯ ЛЕПКИ</a:t>
          </a:r>
          <a:endParaRPr lang="ru-RU" sz="15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60054" y="1853858"/>
        <a:ext cx="2578272" cy="1222976"/>
      </dsp:txXfrm>
    </dsp:sp>
    <dsp:sp modelId="{DD1A815E-344D-4400-8B5C-B499AC679985}">
      <dsp:nvSpPr>
        <dsp:cNvPr id="0" name=""/>
        <dsp:cNvSpPr/>
      </dsp:nvSpPr>
      <dsp:spPr>
        <a:xfrm>
          <a:off x="5003291" y="3817382"/>
          <a:ext cx="2710592" cy="1355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ХОЧУ ВСЁ ЗНАТЬ</a:t>
          </a:r>
          <a:endParaRPr lang="ru-RU" sz="15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69451" y="3883542"/>
        <a:ext cx="2578272" cy="1222976"/>
      </dsp:txXfrm>
    </dsp:sp>
    <dsp:sp modelId="{C90F8CA8-8C97-4FA2-A517-93AE2EF2BA9C}">
      <dsp:nvSpPr>
        <dsp:cNvPr id="0" name=""/>
        <dsp:cNvSpPr/>
      </dsp:nvSpPr>
      <dsp:spPr>
        <a:xfrm>
          <a:off x="1296301" y="3817390"/>
          <a:ext cx="2710592" cy="1355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МАТЕМАТИЧЕСКИЕ СТУПЕНЬКИ</a:t>
          </a:r>
          <a:endParaRPr lang="ru-RU" sz="15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62461" y="3883550"/>
        <a:ext cx="2578272" cy="1222976"/>
      </dsp:txXfrm>
    </dsp:sp>
    <dsp:sp modelId="{3FABF79A-E241-4985-BEAE-B7CB0821AADC}">
      <dsp:nvSpPr>
        <dsp:cNvPr id="0" name=""/>
        <dsp:cNvSpPr/>
      </dsp:nvSpPr>
      <dsp:spPr>
        <a:xfrm>
          <a:off x="263839" y="1787697"/>
          <a:ext cx="2710592" cy="1355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СКОРО В ШКОЛУ</a:t>
          </a:r>
          <a:endParaRPr lang="ru-RU" sz="15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999" y="1853857"/>
        <a:ext cx="2578272" cy="1222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1B7D1-E944-4EB6-852B-29536AE2A788}">
      <dsp:nvSpPr>
        <dsp:cNvPr id="0" name=""/>
        <dsp:cNvSpPr/>
      </dsp:nvSpPr>
      <dsp:spPr>
        <a:xfrm>
          <a:off x="2396452" y="0"/>
          <a:ext cx="4176352" cy="10132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38100" cap="flat" cmpd="sng" algn="ctr">
          <a:solidFill>
            <a:srgbClr val="FFFF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2396452" y="126650"/>
        <a:ext cx="3796401" cy="759902"/>
      </dsp:txXfrm>
    </dsp:sp>
    <dsp:sp modelId="{19F58271-8B61-4169-B09C-76196CFE98DD}">
      <dsp:nvSpPr>
        <dsp:cNvPr id="0" name=""/>
        <dsp:cNvSpPr/>
      </dsp:nvSpPr>
      <dsp:spPr>
        <a:xfrm>
          <a:off x="497617" y="196754"/>
          <a:ext cx="2001865" cy="443893"/>
        </a:xfrm>
        <a:prstGeom prst="roundRect">
          <a:avLst/>
        </a:prstGeom>
        <a:solidFill>
          <a:srgbClr val="F7DFF4"/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</a:t>
          </a:r>
          <a:endParaRPr lang="ru-RU" sz="2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286" y="218423"/>
        <a:ext cx="1958527" cy="400555"/>
      </dsp:txXfrm>
    </dsp:sp>
    <dsp:sp modelId="{4FF386A7-4DA5-4D88-B2C9-21D4F7796874}">
      <dsp:nvSpPr>
        <dsp:cNvPr id="0" name=""/>
        <dsp:cNvSpPr/>
      </dsp:nvSpPr>
      <dsp:spPr>
        <a:xfrm>
          <a:off x="1733191" y="1066993"/>
          <a:ext cx="5165407" cy="2193683"/>
        </a:xfrm>
        <a:prstGeom prst="rightArrow">
          <a:avLst>
            <a:gd name="adj1" fmla="val 75000"/>
            <a:gd name="adj2" fmla="val 50000"/>
          </a:avLst>
        </a:prstGeom>
        <a:solidFill>
          <a:srgbClr val="F7DFF4">
            <a:alpha val="90000"/>
          </a:srgbClr>
        </a:solidFill>
        <a:ln w="38100" cap="flat" cmpd="sng" algn="ctr">
          <a:solidFill>
            <a:srgbClr val="FFFF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t" anchorCtr="0">
          <a:noAutofit/>
        </a:bodyPr>
        <a:lstStyle/>
        <a:p>
          <a:pPr marL="57150" lvl="1" indent="-57150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3191" y="1341203"/>
        <a:ext cx="4342776" cy="1645263"/>
      </dsp:txXfrm>
    </dsp:sp>
    <dsp:sp modelId="{6D473B71-D8DE-436A-B7E4-874D20CE8479}">
      <dsp:nvSpPr>
        <dsp:cNvPr id="0" name=""/>
        <dsp:cNvSpPr/>
      </dsp:nvSpPr>
      <dsp:spPr>
        <a:xfrm>
          <a:off x="2807" y="1905394"/>
          <a:ext cx="1796370" cy="428004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ЗАДАИ:</a:t>
          </a:r>
          <a:endParaRPr lang="ru-RU" sz="2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00" y="1926287"/>
        <a:ext cx="1754584" cy="386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7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2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84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0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70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95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7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2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8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62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6B779-5E59-48AB-B046-C5192C2C8444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49A6B-EC3F-49F6-977C-7F6DF04BB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55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6.jpeg"/><Relationship Id="rId4" Type="http://schemas.openxmlformats.org/officeDocument/2006/relationships/image" Target="../media/image2.jpe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openxmlformats.org/officeDocument/2006/relationships/image" Target="../media/image3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2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12" Type="http://schemas.openxmlformats.org/officeDocument/2006/relationships/image" Target="../media/image5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0.png"/><Relationship Id="rId5" Type="http://schemas.openxmlformats.org/officeDocument/2006/relationships/image" Target="../media/image41.png"/><Relationship Id="rId10" Type="http://schemas.openxmlformats.org/officeDocument/2006/relationships/image" Target="../media/image53.png"/><Relationship Id="rId4" Type="http://schemas.openxmlformats.org/officeDocument/2006/relationships/image" Target="../media/image2.jpe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46.jpeg"/><Relationship Id="rId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2.jpe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4.png"/><Relationship Id="rId4" Type="http://schemas.openxmlformats.org/officeDocument/2006/relationships/image" Target="../media/image2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2.jpe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3" Type="http://schemas.microsoft.com/office/2007/relationships/hdphoto" Target="../media/hdphoto1.wdp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image" Target="../media/image11.pn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2.jpeg"/><Relationship Id="rId9" Type="http://schemas.openxmlformats.org/officeDocument/2006/relationships/image" Target="../media/image68.png"/><Relationship Id="rId1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75.jpeg"/><Relationship Id="rId5" Type="http://schemas.openxmlformats.org/officeDocument/2006/relationships/image" Target="../media/image76.png"/><Relationship Id="rId10" Type="http://schemas.openxmlformats.org/officeDocument/2006/relationships/image" Target="../media/image68.png"/><Relationship Id="rId4" Type="http://schemas.openxmlformats.org/officeDocument/2006/relationships/image" Target="../media/image2.jpeg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2.png"/><Relationship Id="rId3" Type="http://schemas.microsoft.com/office/2007/relationships/hdphoto" Target="../media/hdphoto1.wdp"/><Relationship Id="rId7" Type="http://schemas.openxmlformats.org/officeDocument/2006/relationships/image" Target="../media/image74.png"/><Relationship Id="rId12" Type="http://schemas.openxmlformats.org/officeDocument/2006/relationships/image" Target="../media/image7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0.png"/><Relationship Id="rId5" Type="http://schemas.openxmlformats.org/officeDocument/2006/relationships/image" Target="../media/image76.png"/><Relationship Id="rId10" Type="http://schemas.openxmlformats.org/officeDocument/2006/relationships/image" Target="../media/image69.png"/><Relationship Id="rId4" Type="http://schemas.openxmlformats.org/officeDocument/2006/relationships/image" Target="../media/image2.jpe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4" Type="http://schemas.openxmlformats.org/officeDocument/2006/relationships/image" Target="../media/image2.jpeg"/><Relationship Id="rId9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1.wdp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76.png"/><Relationship Id="rId10" Type="http://schemas.openxmlformats.org/officeDocument/2006/relationships/image" Target="../media/image87.png"/><Relationship Id="rId4" Type="http://schemas.openxmlformats.org/officeDocument/2006/relationships/image" Target="../media/image2.jpe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microsoft.com/office/2007/relationships/hdphoto" Target="../media/hdphoto1.wdp"/><Relationship Id="rId7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1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png"/><Relationship Id="rId10" Type="http://schemas.microsoft.com/office/2007/relationships/diagramDrawing" Target="../diagrams/drawing1.xml"/><Relationship Id="rId4" Type="http://schemas.openxmlformats.org/officeDocument/2006/relationships/image" Target="../media/image2.jpe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15" y="38636"/>
            <a:ext cx="9040969" cy="6780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457" y="229959"/>
            <a:ext cx="7675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93770"/>
            <a:r>
              <a:rPr lang="ru-RU" sz="1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br>
              <a:rPr lang="ru-RU" sz="1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 «ДЕТСКИЙ САД № 20 ОБЩЕРАЗВИВАЮЩЕГО ВИДА «МОЗАИКА» </a:t>
            </a:r>
            <a:br>
              <a:rPr lang="ru-RU" sz="1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  МУНИЦИПАЛЬНОГО РАЙОНА 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596" y="286272"/>
            <a:ext cx="1828221" cy="14654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4400" y="5719456"/>
            <a:ext cx="803641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0980" y="1199775"/>
            <a:ext cx="461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557670" y="59323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1980">
            <a:off x="89889" y="2006389"/>
            <a:ext cx="4243353" cy="22698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64" y="3643224"/>
            <a:ext cx="4017452" cy="1265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93637" y="4440246"/>
            <a:ext cx="4757180" cy="1111807"/>
          </a:xfrm>
          <a:prstGeom prst="rect">
            <a:avLst/>
          </a:prstGeom>
        </p:spPr>
        <p:txBody>
          <a:bodyPr>
            <a:prstTxWarp prst="textWave1">
              <a:avLst/>
            </a:prstTxWarp>
            <a:spAutoFit/>
          </a:bodyPr>
          <a:lstStyle/>
          <a:p>
            <a:pPr lvl="0" algn="ctr" defTabSz="993770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31723" y="1378239"/>
            <a:ext cx="5525037" cy="2444767"/>
          </a:xfrm>
          <a:prstGeom prst="rect">
            <a:avLst/>
          </a:prstGeom>
        </p:spPr>
        <p:txBody>
          <a:bodyPr>
            <a:prstTxWarp prst="textWave1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ОТЧАСТИ ГЕНИЙ,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КАЖДЫЙ ГЕНИЙ ОТЧАСТИ РЕБЕНОК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https://avatanplus.com/files/resources/original/5a8ad4ab9ff97161ae4ebe8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56" y="4530885"/>
            <a:ext cx="4669356" cy="279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C:\Users\Администратор\Downloads\38ce7db3-f224-41e9-b6d2-d69862557ac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24" y="3475167"/>
            <a:ext cx="3566546" cy="2373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13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29" y="239513"/>
            <a:ext cx="1729670" cy="1560712"/>
          </a:xfrm>
          <a:prstGeom prst="cloud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871" y="3852570"/>
            <a:ext cx="3034746" cy="3034746"/>
          </a:xfrm>
          <a:prstGeom prst="rect">
            <a:avLst/>
          </a:prstGeom>
        </p:spPr>
      </p:pic>
      <p:pic>
        <p:nvPicPr>
          <p:cNvPr id="2050" name="Picture 2" descr="E:\КРУЖКИ САДА\NPynGKa_U1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328">
            <a:off x="4788648" y="580240"/>
            <a:ext cx="4170015" cy="31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РУЖКИ САДА\d2-QDxDjxy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0" y="2591822"/>
            <a:ext cx="4632776" cy="347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682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49" y="239229"/>
            <a:ext cx="2206972" cy="16993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5789" y="2463038"/>
            <a:ext cx="5277888" cy="2488875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РЕБЕНОК, ЗАНИМАЮЩИЙСЯ ТЕСТОПЛАСТИКОЙ, </a:t>
            </a:r>
          </a:p>
          <a:p>
            <a:pPr lvl="0" algn="ctr">
              <a:lnSpc>
                <a:spcPct val="150000"/>
              </a:lnSpc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УНИКАЛЬНУЮ ВОЗМОЖНОСТЬ ВЫРАЗИТЬ СВОИ СКРЫТЫЕ ТАЛАНТЫ, </a:t>
            </a:r>
          </a:p>
          <a:p>
            <a:pPr lvl="0" algn="ctr">
              <a:lnSpc>
                <a:spcPct val="150000"/>
              </a:lnSpc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ПОГРУЗИТЬСЯ В МИР БЕЗГРАНИЧНОЙ ФАНТАЗИИ, </a:t>
            </a: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КРАСОТЫ И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91543" y="4176070"/>
            <a:ext cx="4572000" cy="7160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</a:t>
            </a:r>
            <a:endParaRPr lang="ru-RU" sz="1400" b="1" dirty="0" smtClean="0">
              <a:solidFill>
                <a:srgbClr val="00206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ГОРБУНОВА ЕЛЕНА ВЛАДИМИРОВНА</a:t>
            </a:r>
            <a:endParaRPr lang="ru-RU" sz="1400" b="1" dirty="0">
              <a:solidFill>
                <a:srgbClr val="00206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129101">
            <a:off x="1605411" y="1376191"/>
            <a:ext cx="380497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«СТУДИЯ ЛЕПКИ»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4621" y="2177826"/>
            <a:ext cx="247535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ТЕСТОПЛАСТИКА</a:t>
            </a:r>
            <a:endParaRPr lang="ru-RU" sz="2000" b="1" u="sng" dirty="0">
              <a:solidFill>
                <a:schemeClr val="accent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https://openclipart.org/image/2400px/svg_to_png/28632/jean-victor-balin-starplos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64" y="5307431"/>
            <a:ext cx="1670060" cy="152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470" y="4839027"/>
            <a:ext cx="2789721" cy="19021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3489" y="5152399"/>
            <a:ext cx="2691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032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программа:</a:t>
            </a:r>
          </a:p>
          <a:p>
            <a:pPr lvl="0" algn="ctr" defTabSz="1280032"/>
            <a:r>
              <a:rPr lang="ru-RU" sz="12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«Фантазия из теста»</a:t>
            </a:r>
            <a:endParaRPr lang="ru-RU" sz="12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рецензент:</a:t>
            </a:r>
          </a:p>
          <a:p>
            <a:pPr lvl="0" algn="ctr" defTabSz="1280032"/>
            <a:r>
              <a:rPr lang="ru-RU" sz="12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тарший методист лаборатории дошкольного образования </a:t>
            </a:r>
          </a:p>
          <a:p>
            <a:pPr lvl="0" algn="ctr" defTabSz="1280032"/>
            <a:r>
              <a:rPr lang="ru-RU" sz="12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ГАОУ </a:t>
            </a:r>
            <a:r>
              <a:rPr lang="ru-RU" sz="12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 «ИРО РТ»,</a:t>
            </a:r>
          </a:p>
          <a:p>
            <a:pPr lvl="0" algn="ctr" defTabSz="1280032"/>
            <a:r>
              <a:rPr lang="ru-RU" sz="12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Г.Р.Сабирова</a:t>
            </a:r>
            <a:endParaRPr lang="ru-RU" sz="12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E:\фото коллег\IMGP005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/>
          <a:stretch/>
        </p:blipFill>
        <p:spPr bwMode="auto">
          <a:xfrm rot="5400000" flipH="1">
            <a:off x="5689728" y="616711"/>
            <a:ext cx="2955871" cy="24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2" y="288001"/>
            <a:ext cx="2672343" cy="31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5214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44588093"/>
              </p:ext>
            </p:extLst>
          </p:nvPr>
        </p:nvGraphicFramePr>
        <p:xfrm>
          <a:off x="2200312" y="154283"/>
          <a:ext cx="6967392" cy="326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92450" y="1566104"/>
            <a:ext cx="48038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творческих способностей детей, воспитанию художественно-эстетического вкуса через занятия лепкой из соленого теста;</a:t>
            </a:r>
            <a:endParaRPr lang="ru-RU" sz="7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развивать творческие способности, фантазию, воображение;</a:t>
            </a:r>
            <a:endParaRPr lang="ru-RU" sz="1400" dirty="0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рук и готовность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руки</a:t>
            </a:r>
          </a:p>
          <a:p>
            <a:pPr lvl="0">
              <a:lnSpc>
                <a:spcPct val="10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школе.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391695" y="239229"/>
            <a:ext cx="4288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детей навыкам изготовления разнообразных изделий из соленого теста,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творческой личности, развитие её интересов, наклонностей, способностей.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9479" y="3393837"/>
            <a:ext cx="88050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ТЕСТОПЛАСТИКА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ОСЯЗАЕМЫЙ ВИД ТВОРЧЕСТВА. ПОТОМУ ЧТО РЕБЁНОК НЕ ТОЛЬКО ВИДИТ ТО,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СОЗДАЛ, НО И ТРОГАЕТ, БЕРЁТ В РУКИ И ПО МЕРЕ НЕОБХОДИМОСТИ ИЗМЕНЯЕТ. ОСНОВНЫМ ИНСТРУМЕНТОМ В ЛЕПКЕ ЯВЛЯЕТСЯ РУКА, СЛЕДОВАТЕЛЬНО, УРОВЕНЬ УМЕНИЯ ЗАВИСИТ ОТ ОВЛАДЕНИЯ СОБСТВЕННЫМИ РУКАМИ, ОТ МОТОРИКИ, КОТОРАЯ РАЗВИВАЕТСЯ ПО МЕРЕ РАБОТЫ С ТЕСТОМ. 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ttps://im0-tub-ru.yandex.net/i?id=7a5441b314ff50c253da176335ee8f34-l&amp;n=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327">
            <a:off x="242191" y="430804"/>
            <a:ext cx="2357838" cy="177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9479" y="4594166"/>
            <a:ext cx="88050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 ЛЕПКОЙ КОМПЛЕКСНО ВОЗДЕЙСТВУЮТ НА РАЗВИТИЕ РЕБЁНКА:</a:t>
            </a:r>
            <a:b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повышают сенсорную чувствительность, то есть способствует тонкому восприятию формы, фактуры, цвета, веса, пластики;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-синхронизируют работу обеих рук;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развивают воображение, пространственное мышление, мелкую моторику рук;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формируют умение планировать работу по реализации замысла, предвидеть результат и достигать его;  при необходимости вносить коррективы в первоначальный замысел.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способствуют формированию умственных способностей детей, расширяют их художественный кругозор, способствует формированию художественно-эстетического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вкуса.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96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350" y="4588542"/>
            <a:ext cx="2186324" cy="1683469"/>
          </a:xfrm>
          <a:prstGeom prst="rect">
            <a:avLst/>
          </a:prstGeom>
        </p:spPr>
      </p:pic>
      <p:pic>
        <p:nvPicPr>
          <p:cNvPr id="1026" name="Picture 2" descr="E:\КРУЖКИ САДА\-5FD8ANWW-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328">
            <a:off x="945521" y="410963"/>
            <a:ext cx="2163651" cy="28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КРУЖКИ САДА\ew3xzYix_R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220">
            <a:off x="6158315" y="3770052"/>
            <a:ext cx="2122799" cy="283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КРУЖКИ САДА\Fh28j80tk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35" y="190407"/>
            <a:ext cx="4584879" cy="343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КРУЖКИ САДА\_oMUgPzweb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6" r="22207" b="2911"/>
          <a:stretch/>
        </p:blipFill>
        <p:spPr bwMode="auto">
          <a:xfrm rot="21078232">
            <a:off x="945521" y="3668643"/>
            <a:ext cx="2171165" cy="29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411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277" y="315348"/>
            <a:ext cx="1907971" cy="2424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69498" y="339477"/>
            <a:ext cx="2835533" cy="23138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882" y="86483"/>
            <a:ext cx="2282532" cy="283553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901242" y="2700933"/>
            <a:ext cx="27720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ШАКИРОВА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ОЛЬГА    ВАЛЕРИЕВНА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6" name="Рисунок 25" descr="http://900igr.net/up/datai/229693/0029-024-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068" y="5404084"/>
            <a:ext cx="1282085" cy="11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41" y="4632832"/>
            <a:ext cx="4085489" cy="270500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1231264">
            <a:off x="3580015" y="3216355"/>
            <a:ext cx="1838193" cy="20790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«ХОЧУ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ЗНАТЬ»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9" name="Picture 2" descr="E:\фото коллег\IMGP002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8396"/>
          <a:stretch/>
        </p:blipFill>
        <p:spPr bwMode="auto">
          <a:xfrm>
            <a:off x="1099733" y="3446353"/>
            <a:ext cx="2110077" cy="25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02" y="3231064"/>
            <a:ext cx="2649738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03113" y="6119336"/>
            <a:ext cx="29620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КУПЦОВА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ЕЛЕНА    АЛЕКСАНДРОВНА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3" y="3446352"/>
            <a:ext cx="1899783" cy="25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96" y="3272702"/>
            <a:ext cx="24384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772184" y="6132344"/>
            <a:ext cx="3672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b="1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БУЗУЛУКОВА </a:t>
            </a:r>
          </a:p>
          <a:p>
            <a:pPr lvl="0" algn="ctr" defTabSz="1049274"/>
            <a:r>
              <a:rPr lang="ru-RU" sz="1400" b="1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РИНАТА МАРАТОВНА</a:t>
            </a:r>
          </a:p>
          <a:p>
            <a:pPr lvl="0" algn="ctr" defTabSz="1049274"/>
            <a:endParaRPr lang="ru-RU" sz="14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03384" y="315348"/>
            <a:ext cx="1751527" cy="2284523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-335285" y="2749510"/>
            <a:ext cx="3545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ВЕТОШКИНА 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ОЛЬГА АЛЕКСАНДРОВНА</a:t>
            </a:r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F:\20 сад\фото коллег\IMGP0117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6361"/>
          <a:stretch/>
        </p:blipFill>
        <p:spPr bwMode="auto">
          <a:xfrm flipH="1">
            <a:off x="3702036" y="315348"/>
            <a:ext cx="1698451" cy="21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167594" y="324011"/>
            <a:ext cx="2663028" cy="2267196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113087" y="2552685"/>
            <a:ext cx="27720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ХАЙРУТДИНОВА</a:t>
            </a:r>
            <a:endParaRPr lang="ru-RU" sz="140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50000"/>
                </a:srgbClr>
              </a:solidFill>
              <a:latin typeface="Monotype Corsiva" panose="03010101010201010101" pitchFamily="66" charset="0"/>
            </a:endParaRP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АЛЬБИНА АНАТОЛЬЕВНА</a:t>
            </a:r>
            <a:endParaRPr lang="ru-RU" sz="140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50000"/>
                </a:srgbClr>
              </a:solidFill>
              <a:latin typeface="Monotype Corsiva" panose="03010101010201010101" pitchFamily="66" charset="0"/>
            </a:endParaRP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618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854" y="580240"/>
            <a:ext cx="2000558" cy="2542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775069" y="724103"/>
            <a:ext cx="2873382" cy="23447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398" y="410963"/>
            <a:ext cx="2411013" cy="28969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7443" y="3199593"/>
            <a:ext cx="29620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ВЕТОШКИНА </a:t>
            </a:r>
          </a:p>
          <a:p>
            <a:pPr lvl="0" algn="ctr" defTabSz="1049274"/>
            <a:r>
              <a:rPr lang="ru-RU" sz="1400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ОЛЬГА АЛЕКСАНДРОВНА</a:t>
            </a:r>
          </a:p>
          <a:p>
            <a:pPr lvl="0" algn="ctr"/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endParaRPr lang="ru-RU" sz="1400" b="1" dirty="0" smtClean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5544" y="205670"/>
            <a:ext cx="3836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РУКОВОДИТЕЛИ КРУЖКА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40778" y="3199594"/>
            <a:ext cx="27720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ШАКИРОВА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ОЛЬГА    ВАЛЕРИЕВНА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квалификационная категория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6" name="Рисунок 25" descr="http://900igr.net/up/datai/229693/0029-024-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52" y="3586163"/>
            <a:ext cx="1260535" cy="107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90" y="4828464"/>
            <a:ext cx="4085489" cy="270500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1231264">
            <a:off x="3906193" y="4786075"/>
            <a:ext cx="4455735" cy="65429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«ХОЧУ ВСЕ ЗНАТЬ»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01" y="4369144"/>
            <a:ext cx="3324571" cy="19157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0608" y="4708545"/>
            <a:ext cx="2868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032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программа:</a:t>
            </a:r>
          </a:p>
          <a:p>
            <a:pPr lvl="0" algn="ctr" defTabSz="1280032"/>
            <a:r>
              <a:rPr lang="ru-RU" sz="12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 все знать»</a:t>
            </a:r>
            <a:endParaRPr lang="ru-RU" sz="12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280032"/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С.В.Выприцкая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</a:t>
            </a:r>
          </a:p>
          <a:p>
            <a:pPr lvl="0" algn="ctr" defTabSz="1280032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 ЧОУ современный </a:t>
            </a:r>
          </a:p>
          <a:p>
            <a:pPr lvl="0" algn="ctr" defTabSz="1280032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модульный центр «Развитие»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0287" y="5842412"/>
            <a:ext cx="4117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ЭКОЛОГИЧЕСКОЙ НАПРАВЛЕННОСТИ</a:t>
            </a:r>
            <a:endParaRPr lang="ru-RU" sz="16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15138" y="642132"/>
            <a:ext cx="1830951" cy="23844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205665" y="558356"/>
            <a:ext cx="2682508" cy="2387719"/>
          </a:xfrm>
          <a:prstGeom prst="rect">
            <a:avLst/>
          </a:prstGeom>
        </p:spPr>
      </p:pic>
      <p:pic>
        <p:nvPicPr>
          <p:cNvPr id="22" name="Picture 2" descr="F:\20 сад\фото коллег\IMGP011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6361"/>
          <a:stretch/>
        </p:blipFill>
        <p:spPr bwMode="auto">
          <a:xfrm flipH="1">
            <a:off x="3722774" y="656158"/>
            <a:ext cx="1698451" cy="21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228834" y="3045705"/>
            <a:ext cx="27720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ХАЙРУТДИНОВА</a:t>
            </a:r>
            <a:endParaRPr lang="ru-RU" sz="140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50000"/>
                </a:srgbClr>
              </a:solidFill>
              <a:latin typeface="Monotype Corsiva" panose="03010101010201010101" pitchFamily="66" charset="0"/>
            </a:endParaRP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АЛЬБИНА АНАТОЛЬЕВНА</a:t>
            </a:r>
            <a:endParaRPr lang="ru-RU" sz="140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50000"/>
                </a:srgbClr>
              </a:solidFill>
              <a:latin typeface="Monotype Corsiva" panose="03010101010201010101" pitchFamily="66" charset="0"/>
            </a:endParaRP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17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366119" y="1518385"/>
            <a:ext cx="2265985" cy="226598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3304" y="3346236"/>
            <a:ext cx="29620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КУПЦОВА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ЕЛЕНА    АЛЕКСАНДРОВНА</a:t>
            </a:r>
          </a:p>
          <a:p>
            <a:pPr lvl="0" algn="ctr"/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</a:p>
          <a:p>
            <a:pPr lvl="0" algn="ctr"/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5544" y="205670"/>
            <a:ext cx="3836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РУКОВОДИТЕЛИ КРУЖКА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6" name="Рисунок 25" descr="http://900igr.net/up/datai/229693/0029-024-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5314950"/>
            <a:ext cx="1424648" cy="14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90" y="4828464"/>
            <a:ext cx="4085489" cy="270500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1231264">
            <a:off x="3318631" y="4605771"/>
            <a:ext cx="4455735" cy="65429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«ХОЧУ ВСЕ ЗНАТЬ»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01" y="4369144"/>
            <a:ext cx="3324571" cy="19157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0608" y="4708545"/>
            <a:ext cx="2868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032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программа:</a:t>
            </a:r>
          </a:p>
          <a:p>
            <a:pPr lvl="0" algn="ctr" defTabSz="1280032"/>
            <a:r>
              <a:rPr lang="ru-RU" sz="12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 все знать»</a:t>
            </a:r>
            <a:endParaRPr lang="ru-RU" sz="12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280032"/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С.В.Выприцкая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</a:t>
            </a:r>
          </a:p>
          <a:p>
            <a:pPr lvl="0" algn="ctr" defTabSz="1280032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 ЧОУ современный </a:t>
            </a:r>
          </a:p>
          <a:p>
            <a:pPr lvl="0" algn="ctr" defTabSz="1280032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модульный центр «Развитие»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0287" y="5842412"/>
            <a:ext cx="4117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ЭКОЛОГИЧЕСКОЙ НАПРАВЛЕННОСТИ</a:t>
            </a:r>
            <a:endParaRPr lang="ru-RU" sz="16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63" y="749517"/>
            <a:ext cx="1923731" cy="257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30239" y="3356871"/>
            <a:ext cx="36720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b="1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</a:rPr>
              <a:t>БУЗУЛУКОВА </a:t>
            </a:r>
          </a:p>
          <a:p>
            <a:pPr lvl="0" algn="ctr" defTabSz="1049274"/>
            <a:r>
              <a:rPr lang="ru-RU" sz="1400" b="1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РИНАТА МАРАТОВНА</a:t>
            </a:r>
          </a:p>
          <a:p>
            <a:pPr lvl="0" algn="ctr" defTabSz="1049274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</a:p>
          <a:p>
            <a:pPr lvl="0" algn="ctr" defTabSz="1049274"/>
            <a:endParaRPr lang="ru-RU" sz="14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28" y="539895"/>
            <a:ext cx="24384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фото коллег\IMGP002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8396"/>
          <a:stretch/>
        </p:blipFill>
        <p:spPr bwMode="auto">
          <a:xfrm>
            <a:off x="931151" y="862139"/>
            <a:ext cx="2005232" cy="244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6" y="667472"/>
            <a:ext cx="2500539" cy="2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230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66938" y="117290"/>
            <a:ext cx="1326524" cy="1326524"/>
          </a:xfrm>
          <a:prstGeom prst="rect">
            <a:avLst/>
          </a:prstGeom>
        </p:spPr>
      </p:pic>
      <p:sp>
        <p:nvSpPr>
          <p:cNvPr id="6" name="Выноска со стрелкой вниз 5"/>
          <p:cNvSpPr/>
          <p:nvPr/>
        </p:nvSpPr>
        <p:spPr>
          <a:xfrm>
            <a:off x="901521" y="101675"/>
            <a:ext cx="7160654" cy="1342139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49274"/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ЦЕЛЬ</a:t>
            </a:r>
            <a:r>
              <a:rPr lang="ru-RU" sz="1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r>
              <a:rPr lang="ru-RU" sz="1400" dirty="0" smtClean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сформировать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у обучающихся устойчивый интерес к изучению 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 algn="ctr" defTabSz="1049274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совершенствованию окружающей действительности и себя как части целостного мира, стремление к познанию, исследованию и творчеству, развивать теоретическое и креативное мышление.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-1" y="1459430"/>
            <a:ext cx="9144001" cy="2867871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-321972" y="1433695"/>
            <a:ext cx="8860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 defTabSz="1049274">
              <a:buSzPts val="1400"/>
              <a:tabLst>
                <a:tab pos="768985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ЗАДАЧИ</a:t>
            </a:r>
            <a:r>
              <a:rPr lang="ru-RU" sz="1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</a:p>
          <a:p>
            <a:pPr marL="742950" lvl="1" indent="-285750" algn="just" defTabSz="1049274">
              <a:buSzPts val="1400"/>
              <a:buFont typeface="Arial" panose="020B0604020202020204" pitchFamily="34" charset="0"/>
              <a:buChar char="•"/>
              <a:tabLst>
                <a:tab pos="768985" algn="l"/>
              </a:tabLst>
            </a:pPr>
            <a:r>
              <a:rPr lang="ru-RU" sz="1400" dirty="0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Воспитать </a:t>
            </a:r>
            <a:r>
              <a:rPr lang="ru-RU" sz="14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гуманное, бережное отношение к окружающей природе, (формирование экологической культуры), всему живому, своей жизни и здоровью (формирование здорового образа жизни).</a:t>
            </a:r>
          </a:p>
          <a:p>
            <a:pPr marL="742950" lvl="1" indent="-285750" algn="just" defTabSz="1049274">
              <a:buSzPts val="1400"/>
              <a:buFont typeface="Arial" panose="020B0604020202020204" pitchFamily="34" charset="0"/>
              <a:buChar char="•"/>
              <a:tabLst>
                <a:tab pos="768985" algn="l"/>
              </a:tabLst>
            </a:pPr>
            <a:r>
              <a:rPr lang="ru-RU" sz="14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Расширить круг научных знаний обучающихся, представлений об окружающем мире, сформировать умение соотносить себя с окружающей действительностью, приобщить к культурным и общечеловеческим ценностям.</a:t>
            </a:r>
          </a:p>
          <a:p>
            <a:pPr marL="742950" lvl="1" indent="-285750" algn="just" defTabSz="1049274">
              <a:buSzPts val="1400"/>
              <a:buFont typeface="Arial" panose="020B0604020202020204" pitchFamily="34" charset="0"/>
              <a:buChar char="•"/>
              <a:tabLst>
                <a:tab pos="768985" algn="l"/>
              </a:tabLst>
            </a:pPr>
            <a:r>
              <a:rPr lang="ru-RU" sz="14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 Сформировать мотивацию к познанию и творчеству через развитие познавательных умений и мыслительных операций, способов творческой деятельности. 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83335" y="4499607"/>
            <a:ext cx="8435662" cy="2261801"/>
          </a:xfrm>
          <a:prstGeom prst="round2DiagRect">
            <a:avLst/>
          </a:prstGeom>
          <a:solidFill>
            <a:srgbClr val="F7DFF4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6365" y="4563328"/>
            <a:ext cx="82424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6695" algn="ctr" defTabSz="1049274"/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</a:rPr>
              <a:t>Занятия включают в себя </a:t>
            </a:r>
            <a:r>
              <a:rPr lang="ru-RU" sz="14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организационную, теоретическую и практическую части. Организационная часть обеспечена наличием всех необходимых для работы материалов и ТСО. Теоретическая часть занятий включает в себя необходимую информацию о теме и предмете занятия, повторение пройденного материала в игровых упражнениях или опросах, ознакомление с новым материалом при помощи мультимедийных презентаций, видеороликов, решения проблемных ситуаций, </a:t>
            </a:r>
            <a:r>
              <a:rPr lang="ru-RU" sz="1400" dirty="0" err="1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исследовательско</a:t>
            </a:r>
            <a:r>
              <a:rPr lang="ru-RU" sz="1400" dirty="0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ru-RU" sz="14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- поисковой деятельности, опытов и экспериментов</a:t>
            </a:r>
            <a:r>
              <a:rPr lang="ru-RU" sz="1400" dirty="0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.</a:t>
            </a:r>
          </a:p>
          <a:p>
            <a:pPr lvl="0" indent="226695" algn="ctr" defTabSz="1049274"/>
            <a:r>
              <a:rPr lang="ru-RU" sz="1400" dirty="0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ru-RU" sz="14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Times New Roman"/>
              </a:rPr>
              <a:t>То есть теоретические сведения обучающиеся получают в активной деятельности. Большее количество времени занимает практическая часть – создание разнообразных творческих продуктов в различных видах деятельности (рисование, лепка, ручной труд, конструирование,  выполнение заданий).</a:t>
            </a:r>
          </a:p>
        </p:txBody>
      </p:sp>
    </p:spTree>
    <p:extLst>
      <p:ext uri="{BB962C8B-B14F-4D97-AF65-F5344CB8AC3E}">
        <p14:creationId xmlns:p14="http://schemas.microsoft.com/office/powerpoint/2010/main" val="17037912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01" y="-24254"/>
            <a:ext cx="1352742" cy="1352742"/>
          </a:xfrm>
          <a:prstGeom prst="rect">
            <a:avLst/>
          </a:prstGeom>
        </p:spPr>
      </p:pic>
      <p:pic>
        <p:nvPicPr>
          <p:cNvPr id="3074" name="Picture 2" descr="E:\КРУЖКИ САДА\TC7EdghBxY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/>
          <a:stretch/>
        </p:blipFill>
        <p:spPr bwMode="auto">
          <a:xfrm rot="21187089">
            <a:off x="241611" y="1150950"/>
            <a:ext cx="4082602" cy="24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497" y="3340800"/>
            <a:ext cx="3471862" cy="3194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10416" r="16797"/>
          <a:stretch/>
        </p:blipFill>
        <p:spPr>
          <a:xfrm rot="21197571">
            <a:off x="785067" y="3756215"/>
            <a:ext cx="4040136" cy="2698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703">
            <a:off x="5061350" y="357200"/>
            <a:ext cx="3501867" cy="26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573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98656" y="214036"/>
            <a:ext cx="2226365" cy="2226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6036">
            <a:off x="444042" y="347904"/>
            <a:ext cx="3855046" cy="2858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56884">
            <a:off x="444042" y="3561627"/>
            <a:ext cx="3855046" cy="2858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6367" y="214036"/>
            <a:ext cx="2189461" cy="2952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3277" y="3381243"/>
            <a:ext cx="2488562" cy="335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50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ОБРАЗОВАНИЕ- </a:t>
            </a:r>
          </a:p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ОСОБОЕ ОБРАЗОВАТЕЛЬНОЕ ПРОСТРАНСТВО, ГДЕ ОБЪЕКТИВНО ЗАДАЕТСЯ МНОЖЕСТВО ОТНОШЕНИЙ, РАСШИРЯЮТСЯ ВОЗМОЖНОСТИ ДЛЯ ЖИЗНЕННОГО САМООПРЕДЕЛЕНИЯ ДЕТЕЙ.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5763" y="1844584"/>
            <a:ext cx="798490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руководителями дошкольных образовательных учреждений возникает вопрос о создании условий для творческого развития ребенка, о соответствующей работе воспитателей и специалистов, 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об установлении отношений сотрудничества между работниками учреждения, детьми, и родителями.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проработанный путь в настоящее время – это оказание платных образовательных услуг.</a:t>
            </a:r>
          </a:p>
        </p:txBody>
      </p:sp>
      <p:pic>
        <p:nvPicPr>
          <p:cNvPr id="8" name="Рисунок 7" descr="http://lesnoysadik.ru/attachments/Image/25.png?template=generic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1" y="5022761"/>
            <a:ext cx="6677129" cy="1951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5188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2888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0285" y="3532526"/>
            <a:ext cx="7117654" cy="366718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«МАТЕМАТИЧЕСКИЕ СТУПЕНЬКИ»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397503" y="3020582"/>
            <a:ext cx="3569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ВАРЛАМОВА 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ОЛЬГА ГРИГОРЬЕВНА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92819" y="3006952"/>
            <a:ext cx="3545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ГРАЧЕВА</a:t>
            </a:r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endParaRPr lang="ru-RU" sz="140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АННА ВЛАДИМИРОВНА</a:t>
            </a:r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648" y="4877488"/>
            <a:ext cx="3449606" cy="200105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028" y="61744"/>
            <a:ext cx="2522679" cy="309227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28" y="5185517"/>
            <a:ext cx="2617341" cy="151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фото коллег\IMGP00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6"/>
          <a:stretch/>
        </p:blipFill>
        <p:spPr bwMode="auto">
          <a:xfrm>
            <a:off x="389356" y="324493"/>
            <a:ext cx="2005378" cy="267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" y="61744"/>
            <a:ext cx="2609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/>
          <a:srcRect l="11122" t="7366" r="8421" b="12108"/>
          <a:stretch/>
        </p:blipFill>
        <p:spPr>
          <a:xfrm>
            <a:off x="3601151" y="235761"/>
            <a:ext cx="2070941" cy="27636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9356" y="0"/>
            <a:ext cx="2692998" cy="330470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329453" y="3055555"/>
            <a:ext cx="2439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ГОРШЕНИНА 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АЛЬБИНА ВЛАДИМИРОВНА</a:t>
            </a:r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5" name="Picture 2" descr="E:\фото коллег\IMGP010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/>
          <a:stretch/>
        </p:blipFill>
        <p:spPr bwMode="auto">
          <a:xfrm rot="16200000">
            <a:off x="2184249" y="4415378"/>
            <a:ext cx="2405651" cy="17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75" y="3899243"/>
            <a:ext cx="2403624" cy="29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83194" y="4223877"/>
            <a:ext cx="2002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МАТВЕЕВА 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АЛЕНА СЕРГЕЕВНА</a:t>
            </a:r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8" name="Picture 4" descr="C:\Users\1\Music\Desktop\фото 2018\IMGP001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/>
          <a:stretch/>
        </p:blipFill>
        <p:spPr bwMode="auto">
          <a:xfrm flipH="1">
            <a:off x="4948893" y="4157963"/>
            <a:ext cx="1886922" cy="24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6620" y="3899243"/>
            <a:ext cx="2473011" cy="2958757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571772" y="4223877"/>
            <a:ext cx="29723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ЧУГУНОВА</a:t>
            </a:r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ТАТЬЯНА СЕРГЕЕВНА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F:\20 сад\фото коллег\IMGP0039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b="8261"/>
          <a:stretch/>
        </p:blipFill>
        <p:spPr bwMode="auto">
          <a:xfrm>
            <a:off x="6835816" y="383065"/>
            <a:ext cx="1929150" cy="247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060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263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753" y="1275009"/>
            <a:ext cx="2524132" cy="24545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6223" y="4202790"/>
            <a:ext cx="7117654" cy="658642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«МАТЕМАТИЧЕСКИЕ СТУПЕНЬКИ»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97503" y="3144802"/>
            <a:ext cx="3569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ВАРЛАМОВА 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ОЛЬГА ГРИГОРЬЕВНА</a:t>
            </a:r>
          </a:p>
          <a:p>
            <a:pPr lvl="0" algn="ctr" defTabSz="1049274"/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endParaRPr lang="ru-RU" sz="14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квалификационная категория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648" y="4877488"/>
            <a:ext cx="3449606" cy="20010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734" y="4890240"/>
            <a:ext cx="4328038" cy="18312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690498" y="5185517"/>
            <a:ext cx="36716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032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программа:</a:t>
            </a:r>
          </a:p>
          <a:p>
            <a:pPr lvl="0" algn="ctr" defTabSz="1280032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«Математические ступеньки»,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рецензент:</a:t>
            </a:r>
          </a:p>
          <a:p>
            <a:pPr lvl="0" algn="ctr" defTabSz="1280032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Валиева Р.З.</a:t>
            </a:r>
          </a:p>
          <a:p>
            <a:pPr lvl="0" algn="ctr"/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андидат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доцент ФГБОУ ВО </a:t>
            </a:r>
            <a:r>
              <a:rPr lang="ru-RU" sz="12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Набережночелнинский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</a:t>
            </a:r>
          </a:p>
          <a:p>
            <a:pPr lvl="0" algn="ctr"/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 университет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28" y="5185517"/>
            <a:ext cx="2617341" cy="151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фото коллег\IMGP009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6"/>
          <a:stretch/>
        </p:blipFill>
        <p:spPr bwMode="auto">
          <a:xfrm>
            <a:off x="389356" y="324493"/>
            <a:ext cx="2005378" cy="267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" y="61744"/>
            <a:ext cx="2609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F:\20 сад\фото коллег\IMGP003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b="8261"/>
          <a:stretch/>
        </p:blipFill>
        <p:spPr bwMode="auto">
          <a:xfrm>
            <a:off x="6835816" y="383065"/>
            <a:ext cx="1929150" cy="247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4028" y="61744"/>
            <a:ext cx="2522679" cy="309227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992819" y="3006952"/>
            <a:ext cx="3545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ГРАЧЕВА</a:t>
            </a:r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endParaRPr lang="ru-RU" sz="140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АННА ВЛАДИМИРОВНА</a:t>
            </a:r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943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710" y="4823392"/>
            <a:ext cx="2020245" cy="19645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5049" y="4164750"/>
            <a:ext cx="7117654" cy="658642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«МАТЕМАТИЧЕСКИЕ СТУПЕНЬКИ»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:\Users\1\Music\Desktop\фото 2018\IMGP00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6"/>
          <a:stretch/>
        </p:blipFill>
        <p:spPr bwMode="auto">
          <a:xfrm flipH="1">
            <a:off x="6649920" y="329338"/>
            <a:ext cx="1879977" cy="25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650" y="38636"/>
            <a:ext cx="2350515" cy="31608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71666" y="2991749"/>
            <a:ext cx="29723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ЧУГУНОВА</a:t>
            </a:r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ТАТЬЯНА СЕРГЕЕВНА</a:t>
            </a:r>
          </a:p>
          <a:p>
            <a:pPr lvl="0" algn="ctr" defTabSz="1049274"/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endParaRPr lang="ru-RU" sz="14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квалификационная категория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0648" y="4877488"/>
            <a:ext cx="3449606" cy="20010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651" y="4823391"/>
            <a:ext cx="4422599" cy="1706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/>
          <a:srcRect l="11122" t="7366" r="8421" b="12108"/>
          <a:stretch/>
        </p:blipFill>
        <p:spPr>
          <a:xfrm>
            <a:off x="539509" y="243538"/>
            <a:ext cx="2137432" cy="28523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123" y="28901"/>
            <a:ext cx="2674203" cy="328163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55525" y="3167390"/>
            <a:ext cx="27096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ГОРШЕНИНА 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АЛЬБИНА </a:t>
            </a:r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ВЛАДИМИРОВНА</a:t>
            </a:r>
          </a:p>
          <a:p>
            <a:pPr lvl="0" algn="ctr" defTabSz="1049274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квалификационная категория</a:t>
            </a:r>
          </a:p>
          <a:p>
            <a:pPr lvl="0" algn="ctr" defTabSz="1049274"/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3663" y="5049458"/>
            <a:ext cx="38546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032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программа:</a:t>
            </a:r>
          </a:p>
          <a:p>
            <a:pPr lvl="0" algn="ctr" defTabSz="1280032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«Математические ступеньки»,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рецензент:</a:t>
            </a:r>
          </a:p>
          <a:p>
            <a:pPr lvl="0" algn="ctr" defTabSz="1280032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Валиева Р.З.</a:t>
            </a:r>
          </a:p>
          <a:p>
            <a:pPr lvl="0" algn="ctr"/>
            <a:r>
              <a:rPr lang="ru-RU" sz="1200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 доцент ФГБОУ ВО </a:t>
            </a:r>
            <a:r>
              <a:rPr lang="ru-RU" sz="1200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Набережночелнинский</a:t>
            </a:r>
            <a:r>
              <a:rPr lang="ru-RU" sz="1200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</a:t>
            </a:r>
            <a:endParaRPr lang="ru-RU" sz="1200" i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 </a:t>
            </a:r>
            <a:r>
              <a:rPr lang="ru-RU" sz="1200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</p:txBody>
      </p:sp>
      <p:pic>
        <p:nvPicPr>
          <p:cNvPr id="2050" name="Picture 2" descr="E:\фото коллег\IMGP010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/>
          <a:stretch/>
        </p:blipFill>
        <p:spPr bwMode="auto">
          <a:xfrm rot="16200000">
            <a:off x="3135603" y="567747"/>
            <a:ext cx="2872796" cy="21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13112" y="323323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МАТВЕЕВА </a:t>
            </a:r>
          </a:p>
          <a:p>
            <a:pPr lvl="0" algn="ctr" defTabSz="1049274"/>
            <a:r>
              <a:rPr lang="ru-RU" sz="1400" dirty="0" smtClean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АЛЕНА СЕРГЕЕВНА</a:t>
            </a:r>
            <a:endParaRPr lang="ru-RU" sz="140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lvl="0" algn="ctr" defTabSz="1049274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квалификационная категория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10" y="-85656"/>
            <a:ext cx="2767782" cy="338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3118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230" y="603297"/>
            <a:ext cx="1548518" cy="15058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7773" y="4386316"/>
            <a:ext cx="86190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РАБОТА В КРУЖКЕ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«МАТЕМАТИЧЕСКИЕ СТУПЕНЬКИ»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ДАЕТ ВОЗМОЖНОСТЬ РАЗВИВАТЬ ИНТЕРЕС К МАТЕМАТИКЕ, ЛОГИЧЕСКОЕ МЫШЛЕНИЕ, ПОЗНАВАТЕЛЬНУЮ АКТИВНОСТЬ И МАТЕМАТИЧЕСКИЕ СПОСОБНОСТИ ДЕТЕЙ. ОСНОВОЙ ИНТЕЛЛЕКТУАЛЬНОГО РАЗВИТИЯ ДЕТЕЙ ЯВЛЯЕТСЯ ФОРМИРОВАНИЕ И РАЗВИТИЕ МАТЕМАТИЧЕСКИХ ПРЕДСТАВЛЕНИЙ У ДОШКОЛЬНИКОВ, СПОСОБСТВУЕТ ОБЩЕМУ УМСТВЕННОМУ ВОСПИТАНИЮ РЕБЕНКА-ДОШКОЛЬНИКА.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65898" y="122600"/>
            <a:ext cx="7070502" cy="131699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63872" y="279001"/>
            <a:ext cx="6618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ЦЕЛЬ: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ормирование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умственных способностей и математических представлений, умений мыслить , логически рассуждать, находить скрытые для непосредственного восприятия математические взаимосвязи и взаимозависимости.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 rot="10800000">
            <a:off x="189601" y="1815262"/>
            <a:ext cx="8808623" cy="2571054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89244" y="2628781"/>
            <a:ext cx="84665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формированию общего представления о множестве и числе;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формированию навыков количественного и порядкового счета в пределах 20;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способствовать развитию умений детей решать простейшие арифметические задачи;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условия для формирования умений сравнивать множества;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обеспечить условия для знакомства  с математическими знаками;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знакомство с простейшими геометрическими , логическими и комбинаторными задачами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7678" y="1428793"/>
            <a:ext cx="1326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79842"/>
            <a:ext cx="1115547" cy="9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6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741" y="207170"/>
            <a:ext cx="1548518" cy="1505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3635862"/>
            <a:ext cx="3952874" cy="2964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5425">
            <a:off x="5556388" y="304800"/>
            <a:ext cx="2343150" cy="3124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897">
            <a:off x="329825" y="656692"/>
            <a:ext cx="3513512" cy="2635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500">
            <a:off x="538614" y="3656105"/>
            <a:ext cx="3857799" cy="28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74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7" y="543982"/>
            <a:ext cx="1227324" cy="1193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662" y="115386"/>
            <a:ext cx="2565612" cy="1924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83" y="4344288"/>
            <a:ext cx="2807779" cy="2105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5712"/>
          <a:stretch/>
        </p:blipFill>
        <p:spPr>
          <a:xfrm rot="21317149">
            <a:off x="5685094" y="2052699"/>
            <a:ext cx="2941942" cy="2174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0385" y="4462780"/>
            <a:ext cx="2811524" cy="22348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6064">
            <a:off x="299552" y="1371783"/>
            <a:ext cx="2879732" cy="2157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8299" y="3387344"/>
            <a:ext cx="1859192" cy="2478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102" y="161710"/>
            <a:ext cx="2719169" cy="15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52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826" t="4195" r="4053" b="5077"/>
          <a:stretch/>
        </p:blipFill>
        <p:spPr>
          <a:xfrm>
            <a:off x="386366" y="782392"/>
            <a:ext cx="8371268" cy="5293216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38620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081" y="-33165"/>
            <a:ext cx="2550404" cy="2555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044" y="410963"/>
            <a:ext cx="1931831" cy="15468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1781" y="711406"/>
            <a:ext cx="60981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93770"/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МАДОУ"Детский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 № 20«МОЗАИКА»</a:t>
            </a:r>
          </a:p>
          <a:p>
            <a:pPr lvl="0" algn="ctr" defTabSz="99377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422980, Республика Татарстан, г. Чистополь, </a:t>
            </a:r>
          </a:p>
          <a:p>
            <a:pPr lvl="0" algn="ctr" defTabSz="99377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Ак.Королева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5А</a:t>
            </a:r>
          </a:p>
          <a:p>
            <a:pPr lvl="0" algn="ctr" defTabSz="99377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+7(843)-424-72-78</a:t>
            </a:r>
          </a:p>
          <a:p>
            <a:pPr lvl="0" algn="ctr" defTabSz="993770"/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Эл.адрес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adou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20@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632" y="2666644"/>
            <a:ext cx="8552736" cy="1240433"/>
          </a:xfrm>
          <a:prstGeom prst="rect">
            <a:avLst/>
          </a:prstGeom>
        </p:spPr>
        <p:txBody>
          <a:bodyPr wrap="square">
            <a:prstTxWarp prst="textCurveUp">
              <a:avLst/>
            </a:prstTxWarp>
            <a:spAutoFit/>
          </a:bodyPr>
          <a:lstStyle/>
          <a:p>
            <a:pPr algn="ctr" defTabSz="993770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РАДЫ, ЧТО ВЫ С НАМИ ПОЗНАКОМИЛИСЬ!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227" y="4653121"/>
            <a:ext cx="5281770" cy="2109455"/>
          </a:xfrm>
          <a:prstGeom prst="rect">
            <a:avLst/>
          </a:prstGeom>
        </p:spPr>
      </p:pic>
      <p:pic>
        <p:nvPicPr>
          <p:cNvPr id="16" name="Рисунок 15" descr="http://gifki.info/uploads/posts/2017-03/1490689602_1630-vozdushnye-shariki.gif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716">
            <a:off x="6657558" y="4049371"/>
            <a:ext cx="1295819" cy="201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://gifki.info/uploads/posts/2017-03/1490689602_1630-vozdushnye-shariki.gif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7344">
            <a:off x="1101223" y="4385718"/>
            <a:ext cx="1120416" cy="1811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9439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669" y="211459"/>
            <a:ext cx="87576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- ЭТО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НЕФОРМАЛЬНОЕ, СВОБОДНОЕ ОБЪЕДИНЕНИЕ ДЕТЕЙ В ГРУППУ ДЛЯ ЗАНЯТИЙ,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ИХ ОБЩЕГО ИНТЕРЕСА, СТРОЯЩИХСЯ НА ДОПОЛНИТЕЛЬНОМ МАТЕРИАЛЕ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ЗАДАЧАМ ПРОГРАММЫ ВОСПИТАНИЯ И ОБУЧЕНИЯ В ДЕТСКОМ САДУ ПОД РУКОВОДСТВОМ ВЗРОСЛОГО (ПЕДАГОГА).</a:t>
            </a:r>
            <a:endParaRPr lang="ru-RU" altLang="ru-RU" sz="1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540914" y="1568041"/>
            <a:ext cx="8178083" cy="2512787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ОРГАНИЗУЕТСЯ,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интересов и  потребностей детей. При этом педагогу следует обратить внимание на пожелания родителей, которые можно выявить через различные формы работы с ними: беседы, консультации, родительские собрания и пр.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1030310" y="4171616"/>
            <a:ext cx="7096259" cy="2323644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КРУЖКА СТРОИТСЯ НА МАТЕРИАЛЕ,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превышающем </a:t>
            </a:r>
            <a:r>
              <a:rPr lang="ru-RU" alt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государственного стандарта дошкольного образования.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кружковая работа в ДОУ относится к дополнительному образованию детей.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altLang="ru-RU" sz="28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	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dirty="0">
              <a:solidFill>
                <a:srgbClr val="0000F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628" y="5123545"/>
            <a:ext cx="2621673" cy="155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49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456" y="173613"/>
            <a:ext cx="8727769" cy="81325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ДЕТСКИЙ САД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ЗАХОДИТЕ ПОСКОРЕЙ,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СЕГОДНЯ ДЕНЬ ОТКРЫТЫХ ДВЕРЕЙ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олнце 14"/>
          <p:cNvSpPr/>
          <p:nvPr/>
        </p:nvSpPr>
        <p:spPr>
          <a:xfrm>
            <a:off x="3373354" y="2590646"/>
            <a:ext cx="2397292" cy="2190387"/>
          </a:xfrm>
          <a:prstGeom prst="sun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endParaRPr lang="ru-RU" sz="10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89" y="1037968"/>
            <a:ext cx="1179095" cy="116237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71798553"/>
              </p:ext>
            </p:extLst>
          </p:nvPr>
        </p:nvGraphicFramePr>
        <p:xfrm>
          <a:off x="221457" y="963651"/>
          <a:ext cx="8701086" cy="5792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31842" y="3429000"/>
            <a:ext cx="188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2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0462">
            <a:off x="6251379" y="399329"/>
            <a:ext cx="2309578" cy="307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458872" y="3576743"/>
            <a:ext cx="3539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РУКОВОДИТЕЛЬ: </a:t>
            </a:r>
            <a:endParaRPr lang="ru-RU" sz="1400" b="1" dirty="0" smtClean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ШАБРОВА </a:t>
            </a:r>
            <a:r>
              <a:rPr lang="ru-RU" sz="1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ОЛЬГА ОЛЕГОВНА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93100" y="4101950"/>
            <a:ext cx="43197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</a:t>
            </a:r>
          </a:p>
        </p:txBody>
      </p:sp>
      <p:sp>
        <p:nvSpPr>
          <p:cNvPr id="19" name="TextBox 18"/>
          <p:cNvSpPr txBox="1"/>
          <p:nvPr/>
        </p:nvSpPr>
        <p:spPr>
          <a:xfrm rot="20685434">
            <a:off x="-181594" y="2009817"/>
            <a:ext cx="655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«Я ЛЮБЛЮ АНГЛИЙСКИЙ»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30" y="173394"/>
            <a:ext cx="1784626" cy="159101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43741" y="3809563"/>
            <a:ext cx="5218232" cy="120032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МАСТЕРИМ, ТВОРИМ, ИГРАЕМ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b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АНГЛИЙСКИЙ ЯЗЫК ИЗУЧАЕМ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609" y="5213370"/>
            <a:ext cx="3493503" cy="1527959"/>
          </a:xfrm>
          <a:prstGeom prst="rect">
            <a:avLst/>
          </a:prstGeom>
        </p:spPr>
      </p:pic>
      <p:pic>
        <p:nvPicPr>
          <p:cNvPr id="14" name="Рисунок 13" descr="http://phototusya.narod.ru/q058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74131">
            <a:off x="5768985" y="477070"/>
            <a:ext cx="3274365" cy="265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2537" y="2248462"/>
            <a:ext cx="2384836" cy="1589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0446" y="4409727"/>
            <a:ext cx="4050900" cy="23316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22205" y="4674915"/>
            <a:ext cx="33302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032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программа:</a:t>
            </a:r>
          </a:p>
          <a:p>
            <a:pPr lvl="0" algn="ctr" defTabSz="1280032"/>
            <a:r>
              <a:rPr lang="ru-RU" sz="12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люблю английский»</a:t>
            </a:r>
            <a:endParaRPr lang="ru-RU" sz="12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280032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рецензент:</a:t>
            </a:r>
          </a:p>
          <a:p>
            <a:pPr lvl="0" algn="ctr" defTabSz="1280032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отделением дошкольного</a:t>
            </a:r>
          </a:p>
          <a:p>
            <a:pPr lvl="0" algn="ctr" defTabSz="1280032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начального образования Приволжского межрегионального центра повышения квалификации </a:t>
            </a:r>
          </a:p>
          <a:p>
            <a:pPr lvl="0" algn="ctr" defTabSz="1280032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переподготовки работников образования ФГАОУ ВО «Казанский (Приволжский) федеральный университет»</a:t>
            </a:r>
          </a:p>
          <a:p>
            <a:pPr lvl="0" algn="ctr" defTabSz="1280032"/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Р.К.Шаехова,к.п.н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доцент. </a:t>
            </a:r>
          </a:p>
        </p:txBody>
      </p:sp>
    </p:spTree>
    <p:extLst>
      <p:ext uri="{BB962C8B-B14F-4D97-AF65-F5344CB8AC3E}">
        <p14:creationId xmlns:p14="http://schemas.microsoft.com/office/powerpoint/2010/main" val="27150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" y="361990"/>
            <a:ext cx="1314037" cy="1170524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21724" y="204900"/>
            <a:ext cx="7976501" cy="4135279"/>
            <a:chOff x="1021723" y="410963"/>
            <a:chExt cx="7976501" cy="3830838"/>
          </a:xfrm>
        </p:grpSpPr>
        <p:sp>
          <p:nvSpPr>
            <p:cNvPr id="13" name="Полилиния 12"/>
            <p:cNvSpPr/>
            <p:nvPr/>
          </p:nvSpPr>
          <p:spPr>
            <a:xfrm>
              <a:off x="3639802" y="412415"/>
              <a:ext cx="4785901" cy="1007059"/>
            </a:xfrm>
            <a:custGeom>
              <a:avLst/>
              <a:gdLst>
                <a:gd name="connsiteX0" fmla="*/ 0 w 4785901"/>
                <a:gd name="connsiteY0" fmla="*/ 125882 h 1007059"/>
                <a:gd name="connsiteX1" fmla="*/ 4282372 w 4785901"/>
                <a:gd name="connsiteY1" fmla="*/ 125882 h 1007059"/>
                <a:gd name="connsiteX2" fmla="*/ 4282372 w 4785901"/>
                <a:gd name="connsiteY2" fmla="*/ 0 h 1007059"/>
                <a:gd name="connsiteX3" fmla="*/ 4785901 w 4785901"/>
                <a:gd name="connsiteY3" fmla="*/ 503530 h 1007059"/>
                <a:gd name="connsiteX4" fmla="*/ 4282372 w 4785901"/>
                <a:gd name="connsiteY4" fmla="*/ 1007059 h 1007059"/>
                <a:gd name="connsiteX5" fmla="*/ 4282372 w 4785901"/>
                <a:gd name="connsiteY5" fmla="*/ 881177 h 1007059"/>
                <a:gd name="connsiteX6" fmla="*/ 0 w 4785901"/>
                <a:gd name="connsiteY6" fmla="*/ 881177 h 1007059"/>
                <a:gd name="connsiteX7" fmla="*/ 0 w 4785901"/>
                <a:gd name="connsiteY7" fmla="*/ 125882 h 100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5901" h="1007059">
                  <a:moveTo>
                    <a:pt x="0" y="125882"/>
                  </a:moveTo>
                  <a:lnTo>
                    <a:pt x="4282372" y="125882"/>
                  </a:lnTo>
                  <a:lnTo>
                    <a:pt x="4282372" y="0"/>
                  </a:lnTo>
                  <a:lnTo>
                    <a:pt x="4785901" y="503530"/>
                  </a:lnTo>
                  <a:lnTo>
                    <a:pt x="4282372" y="1007059"/>
                  </a:lnTo>
                  <a:lnTo>
                    <a:pt x="4282372" y="881177"/>
                  </a:lnTo>
                  <a:lnTo>
                    <a:pt x="0" y="881177"/>
                  </a:lnTo>
                  <a:lnTo>
                    <a:pt x="0" y="125882"/>
                  </a:lnTo>
                  <a:close/>
                </a:path>
              </a:pathLst>
            </a:custGeom>
            <a:solidFill>
              <a:srgbClr val="F7DFF4">
                <a:alpha val="9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134772" rIns="386537" bIns="134772" numCol="1" spcCol="1270" anchor="t" anchorCtr="0">
              <a:noAutofit/>
            </a:bodyPr>
            <a:lstStyle/>
            <a:p>
              <a:pPr marL="114300" lvl="1" indent="-11430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ознакомление детей с несложной лексикой, доступной и соответствующей их уровню развития;</a:t>
              </a:r>
              <a:endParaRPr lang="ru-RU" sz="900" kern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114300" lvl="1" indent="-11430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введение элементарных языковых конструкций</a:t>
              </a:r>
              <a:endParaRPr lang="ru-RU" sz="1400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444780" y="410963"/>
              <a:ext cx="2045557" cy="956675"/>
            </a:xfrm>
            <a:custGeom>
              <a:avLst/>
              <a:gdLst>
                <a:gd name="connsiteX0" fmla="*/ 0 w 2045557"/>
                <a:gd name="connsiteY0" fmla="*/ 159449 h 956675"/>
                <a:gd name="connsiteX1" fmla="*/ 159449 w 2045557"/>
                <a:gd name="connsiteY1" fmla="*/ 0 h 956675"/>
                <a:gd name="connsiteX2" fmla="*/ 1886108 w 2045557"/>
                <a:gd name="connsiteY2" fmla="*/ 0 h 956675"/>
                <a:gd name="connsiteX3" fmla="*/ 2045557 w 2045557"/>
                <a:gd name="connsiteY3" fmla="*/ 159449 h 956675"/>
                <a:gd name="connsiteX4" fmla="*/ 2045557 w 2045557"/>
                <a:gd name="connsiteY4" fmla="*/ 797226 h 956675"/>
                <a:gd name="connsiteX5" fmla="*/ 1886108 w 2045557"/>
                <a:gd name="connsiteY5" fmla="*/ 956675 h 956675"/>
                <a:gd name="connsiteX6" fmla="*/ 159449 w 2045557"/>
                <a:gd name="connsiteY6" fmla="*/ 956675 h 956675"/>
                <a:gd name="connsiteX7" fmla="*/ 0 w 2045557"/>
                <a:gd name="connsiteY7" fmla="*/ 797226 h 956675"/>
                <a:gd name="connsiteX8" fmla="*/ 0 w 2045557"/>
                <a:gd name="connsiteY8" fmla="*/ 159449 h 95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5557" h="956675">
                  <a:moveTo>
                    <a:pt x="0" y="159449"/>
                  </a:moveTo>
                  <a:cubicBezTo>
                    <a:pt x="0" y="71388"/>
                    <a:pt x="71388" y="0"/>
                    <a:pt x="159449" y="0"/>
                  </a:cubicBezTo>
                  <a:lnTo>
                    <a:pt x="1886108" y="0"/>
                  </a:lnTo>
                  <a:cubicBezTo>
                    <a:pt x="1974169" y="0"/>
                    <a:pt x="2045557" y="71388"/>
                    <a:pt x="2045557" y="159449"/>
                  </a:cubicBezTo>
                  <a:lnTo>
                    <a:pt x="2045557" y="797226"/>
                  </a:lnTo>
                  <a:cubicBezTo>
                    <a:pt x="2045557" y="885287"/>
                    <a:pt x="1974169" y="956675"/>
                    <a:pt x="1886108" y="956675"/>
                  </a:cubicBezTo>
                  <a:lnTo>
                    <a:pt x="159449" y="956675"/>
                  </a:lnTo>
                  <a:cubicBezTo>
                    <a:pt x="71388" y="956675"/>
                    <a:pt x="0" y="885287"/>
                    <a:pt x="0" y="797226"/>
                  </a:cubicBezTo>
                  <a:lnTo>
                    <a:pt x="0" y="159449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901" tIns="84801" rIns="122901" bIns="8480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ЦЕЛЬ:</a:t>
              </a:r>
              <a:endParaRPr lang="ru-RU" sz="2000" b="1" kern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598005" y="1492566"/>
              <a:ext cx="5400219" cy="2749235"/>
            </a:xfrm>
            <a:custGeom>
              <a:avLst/>
              <a:gdLst>
                <a:gd name="connsiteX0" fmla="*/ 0 w 5400219"/>
                <a:gd name="connsiteY0" fmla="*/ 343654 h 2749235"/>
                <a:gd name="connsiteX1" fmla="*/ 4025602 w 5400219"/>
                <a:gd name="connsiteY1" fmla="*/ 343654 h 2749235"/>
                <a:gd name="connsiteX2" fmla="*/ 4025602 w 5400219"/>
                <a:gd name="connsiteY2" fmla="*/ 0 h 2749235"/>
                <a:gd name="connsiteX3" fmla="*/ 5400219 w 5400219"/>
                <a:gd name="connsiteY3" fmla="*/ 1374618 h 2749235"/>
                <a:gd name="connsiteX4" fmla="*/ 4025602 w 5400219"/>
                <a:gd name="connsiteY4" fmla="*/ 2749235 h 2749235"/>
                <a:gd name="connsiteX5" fmla="*/ 4025602 w 5400219"/>
                <a:gd name="connsiteY5" fmla="*/ 2405581 h 2749235"/>
                <a:gd name="connsiteX6" fmla="*/ 0 w 5400219"/>
                <a:gd name="connsiteY6" fmla="*/ 2405581 h 2749235"/>
                <a:gd name="connsiteX7" fmla="*/ 0 w 5400219"/>
                <a:gd name="connsiteY7" fmla="*/ 343654 h 274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0219" h="2749235">
                  <a:moveTo>
                    <a:pt x="0" y="343654"/>
                  </a:moveTo>
                  <a:lnTo>
                    <a:pt x="4025602" y="343654"/>
                  </a:lnTo>
                  <a:lnTo>
                    <a:pt x="4025602" y="0"/>
                  </a:lnTo>
                  <a:lnTo>
                    <a:pt x="5400219" y="1374618"/>
                  </a:lnTo>
                  <a:lnTo>
                    <a:pt x="4025602" y="2749235"/>
                  </a:lnTo>
                  <a:lnTo>
                    <a:pt x="4025602" y="2405581"/>
                  </a:lnTo>
                  <a:lnTo>
                    <a:pt x="0" y="2405581"/>
                  </a:lnTo>
                  <a:lnTo>
                    <a:pt x="0" y="343654"/>
                  </a:ln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352544" rIns="1039853" bIns="352544" numCol="1" spcCol="1270" anchor="t" anchorCtr="0">
              <a:no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воспитывать уважение к образу жизни людей страны изучаемого языка;</a:t>
              </a:r>
              <a:endParaRPr lang="ru-RU" sz="900" kern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приобщить ребенка к самостоятельному решению коммуникативных задач на английском языке в рамках изученной тематики;</a:t>
              </a:r>
              <a:endParaRPr lang="ru-RU" sz="900" kern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114300" lvl="1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формировать у воспитанников речевую, языковую, социокультурную компетенцию;</a:t>
              </a:r>
              <a:endParaRPr lang="ru-RU" sz="1400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познакомить с элементарной диалогической и монологической речью;</a:t>
              </a:r>
              <a:endParaRPr lang="ru-RU" sz="1400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развивать элементарные языковые навыки и умения;</a:t>
              </a:r>
              <a:endParaRPr lang="ru-RU" sz="1400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021723" y="2058777"/>
              <a:ext cx="2472332" cy="995202"/>
            </a:xfrm>
            <a:custGeom>
              <a:avLst/>
              <a:gdLst>
                <a:gd name="connsiteX0" fmla="*/ 0 w 2472332"/>
                <a:gd name="connsiteY0" fmla="*/ 165870 h 995202"/>
                <a:gd name="connsiteX1" fmla="*/ 165870 w 2472332"/>
                <a:gd name="connsiteY1" fmla="*/ 0 h 995202"/>
                <a:gd name="connsiteX2" fmla="*/ 2306462 w 2472332"/>
                <a:gd name="connsiteY2" fmla="*/ 0 h 995202"/>
                <a:gd name="connsiteX3" fmla="*/ 2472332 w 2472332"/>
                <a:gd name="connsiteY3" fmla="*/ 165870 h 995202"/>
                <a:gd name="connsiteX4" fmla="*/ 2472332 w 2472332"/>
                <a:gd name="connsiteY4" fmla="*/ 829332 h 995202"/>
                <a:gd name="connsiteX5" fmla="*/ 2306462 w 2472332"/>
                <a:gd name="connsiteY5" fmla="*/ 995202 h 995202"/>
                <a:gd name="connsiteX6" fmla="*/ 165870 w 2472332"/>
                <a:gd name="connsiteY6" fmla="*/ 995202 h 995202"/>
                <a:gd name="connsiteX7" fmla="*/ 0 w 2472332"/>
                <a:gd name="connsiteY7" fmla="*/ 829332 h 995202"/>
                <a:gd name="connsiteX8" fmla="*/ 0 w 2472332"/>
                <a:gd name="connsiteY8" fmla="*/ 165870 h 99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2332" h="995202">
                  <a:moveTo>
                    <a:pt x="0" y="165870"/>
                  </a:moveTo>
                  <a:cubicBezTo>
                    <a:pt x="0" y="74263"/>
                    <a:pt x="74263" y="0"/>
                    <a:pt x="165870" y="0"/>
                  </a:cubicBezTo>
                  <a:lnTo>
                    <a:pt x="2306462" y="0"/>
                  </a:lnTo>
                  <a:cubicBezTo>
                    <a:pt x="2398069" y="0"/>
                    <a:pt x="2472332" y="74263"/>
                    <a:pt x="2472332" y="165870"/>
                  </a:cubicBezTo>
                  <a:lnTo>
                    <a:pt x="2472332" y="829332"/>
                  </a:lnTo>
                  <a:cubicBezTo>
                    <a:pt x="2472332" y="920939"/>
                    <a:pt x="2398069" y="995202"/>
                    <a:pt x="2306462" y="995202"/>
                  </a:cubicBezTo>
                  <a:lnTo>
                    <a:pt x="165870" y="995202"/>
                  </a:lnTo>
                  <a:cubicBezTo>
                    <a:pt x="74263" y="995202"/>
                    <a:pt x="0" y="920939"/>
                    <a:pt x="0" y="829332"/>
                  </a:cubicBezTo>
                  <a:lnTo>
                    <a:pt x="0" y="165870"/>
                  </a:lnTo>
                  <a:close/>
                </a:path>
              </a:pathLst>
            </a:custGeom>
            <a:solidFill>
              <a:srgbClr val="F7DFF4"/>
            </a:solidFill>
            <a:ln w="381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782" tIns="86682" rIns="124782" bIns="8668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ЗАДАЧИ:</a:t>
              </a:r>
              <a:endParaRPr lang="ru-RU" sz="2000" b="1" kern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-72888" y="4100471"/>
            <a:ext cx="9216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ИНОСТРАННЫЙ ЯЗЫК СЕГОДНЯ СТАНОВИТСЯ В БОЛЬШЕЙ МЕРЕ  </a:t>
            </a:r>
          </a:p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СРЕДСТВОМ ЖИЗНЕОБЕСПЕЧЕНИЯ ОБЩЕСТВА.</a:t>
            </a:r>
          </a:p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РАННЕЕ ОБУЧЕНИЕ ИНОСТРАННОМУ ЯЗЫКУ СОЗДАЕТ ПРЕКРАСНЫЕ </a:t>
            </a:r>
          </a:p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ВОЗМОЖНОСТИ ДЛЯ ТОГО, ЧТОБЫ ВЫЗВАТЬ ИНТЕРЕС К ЯЗЫКОВОМ</a:t>
            </a:r>
          </a:p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КУЛЬТУРНОМУ МНОГООБРАЗИЮ МИРА, УВАЖЕНИЮ К ЯЗЫКАМ И КУЛЬТУРАМ ДРУГИХ НАРОДОВ.</a:t>
            </a:r>
          </a:p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РАБОТА КРУЖКА НАПРАВЛЕНА НА МАКСИМАЛЬНОЕ РАСКРЫТИЕ ИНДИВИДУАЛЬНЫХ СПОСОБНОСТЕЙ ДЕТЕЙ</a:t>
            </a:r>
          </a:p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ОВЛАДЕНИИ БАЗОВЫМ УРОВНЕМ ИНОСТРАННОГО ЯЗЫКА. ЗАНЯТИЯ ПРОВОДЯТСЯ НА ОСНОВЕ </a:t>
            </a:r>
          </a:p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РАЗЛИЧНЫХ ВИДОВ ДЕТСКОЙПРЕДМЕТНО-ПРАКТИЧЕСКОЙ </a:t>
            </a:r>
          </a:p>
          <a:p>
            <a:pPr lvl="0"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(ИГРА, РИСОВАНИЕ, ПЕНИЕ, ТАНЦЫ)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924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8" y="164250"/>
            <a:ext cx="1316850" cy="1170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3632597"/>
            <a:ext cx="3683275" cy="276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34525">
            <a:off x="441256" y="2110521"/>
            <a:ext cx="4432441" cy="332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9740" y="594904"/>
            <a:ext cx="3432993" cy="257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825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3956">
            <a:off x="5879386" y="735684"/>
            <a:ext cx="2171472" cy="2895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329" y="239513"/>
            <a:ext cx="1729670" cy="1560712"/>
          </a:xfrm>
          <a:prstGeom prst="cloud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2701" y="435245"/>
            <a:ext cx="3084843" cy="3609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296" y="3527017"/>
            <a:ext cx="4600575" cy="78581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ГОТОВИМСЯ К ШКОЛЕ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ЛЕГКО И С ЛЮБОВЬЮ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6225" y="41729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РУКОВОДИТЕЛЬ: 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СИТДИКОВА РОЗА АСГАТОВНА</a:t>
            </a:r>
            <a:endParaRPr lang="ru-RU" sz="1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06093" y="4711156"/>
            <a:ext cx="3310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21336382">
            <a:off x="267048" y="2097626"/>
            <a:ext cx="4888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«СКОРО В ШКОЛУ»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0998" y="4172948"/>
            <a:ext cx="2824934" cy="28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1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C:\Users\Администратор\Desktop\1613707624_11-p-tsvetnoi-fon-dlya-prezentatsii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" y="38636"/>
            <a:ext cx="9040969" cy="67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0963"/>
            <a:ext cx="8998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62884" y="194876"/>
            <a:ext cx="6981871" cy="1016111"/>
          </a:xfrm>
          <a:prstGeom prst="round2DiagRect">
            <a:avLst/>
          </a:prstGeom>
          <a:ln w="38100">
            <a:solidFill>
              <a:srgbClr val="FFCD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62884" y="242626"/>
            <a:ext cx="6795329" cy="83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ЦЕЛЬ: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адаптация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 коллективной образовательной деятельности детей старшего дошкольного возраста через формирование их познавательной активности на основе игровых методик. </a:t>
            </a:r>
            <a:endParaRPr lang="ru-RU" sz="12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8811" y="1213357"/>
            <a:ext cx="208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усеченными соседними углами 10"/>
          <p:cNvSpPr/>
          <p:nvPr/>
        </p:nvSpPr>
        <p:spPr>
          <a:xfrm>
            <a:off x="2963983" y="1503077"/>
            <a:ext cx="3226260" cy="1739356"/>
          </a:xfrm>
          <a:prstGeom prst="snip2SameRect">
            <a:avLst/>
          </a:prstGeom>
          <a:solidFill>
            <a:srgbClr val="F7DFF4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усеченными соседними углами 11"/>
          <p:cNvSpPr/>
          <p:nvPr/>
        </p:nvSpPr>
        <p:spPr>
          <a:xfrm>
            <a:off x="163700" y="1622613"/>
            <a:ext cx="2697363" cy="1424810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усеченными соседними углами 12"/>
          <p:cNvSpPr/>
          <p:nvPr/>
        </p:nvSpPr>
        <p:spPr>
          <a:xfrm>
            <a:off x="6332882" y="1322107"/>
            <a:ext cx="2683460" cy="3094505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3403" y="2003423"/>
            <a:ext cx="2697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инициативу, самостоятельность, доброжелательность.</a:t>
            </a:r>
            <a:endParaRPr lang="ru-RU" sz="1400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2100" y="1593140"/>
            <a:ext cx="32810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детей, за счет расширения и уточнения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детей об окружающем мире в ходе чтения, рассмотрения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иллюстраций, бесед и др.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к письму («печатание» букв, слов, предложений</a:t>
            </a:r>
            <a:r>
              <a:rPr lang="ru-RU" sz="1400" dirty="0"/>
              <a:t>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18031" y="1358940"/>
            <a:ext cx="25131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речевой деятельности: умений слушать, говорить,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пользоваться языком в различных ситуациях общения.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фонематического слуха (умение выделять звук из ряда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других);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правильно обозначать звук на письме, составлять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из букв и слогов,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читать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03" y="3636350"/>
            <a:ext cx="88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00" y="172451"/>
            <a:ext cx="1533984" cy="138936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3403" y="3278162"/>
            <a:ext cx="9153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большую роль в развитии ребенка играет не только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но и дополнительное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по дополнительному образованию идет углубление,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практическое применение приобретенных знаний дошкольников в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деятельности, что дает возможность выявить и развить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детей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 маленькому человеку, когда он столкнется с первыми школьными трудностями?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следует организовать процесс подготовки к школе и обучению в ней, чтобы превратить любопытство малыша в стойкий познавательный интерес школьника? Оказалось, что все это возможно при организации продуманного подхода к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предшкольной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подготовке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включает в  себя:</a:t>
            </a:r>
          </a:p>
          <a:p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1.Игры  и  задания   по развитию речи.                                                                      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2.Развитие  математических  способностей.                                                     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3.Упражнения  на развитие   мелкой  моторики  пальцев.                                              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4.Игры на развитие логического мышления, памяти, внимания.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Материал   по  ознакомлению окружающего мира.        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1507</TotalTime>
  <Words>1471</Words>
  <Application>Microsoft Office PowerPoint</Application>
  <PresentationFormat>Экран (4:3)</PresentationFormat>
  <Paragraphs>261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Reanimator</dc:creator>
  <cp:lastModifiedBy>User</cp:lastModifiedBy>
  <cp:revision>160</cp:revision>
  <dcterms:created xsi:type="dcterms:W3CDTF">2019-02-25T15:30:58Z</dcterms:created>
  <dcterms:modified xsi:type="dcterms:W3CDTF">2022-03-07T18:28:01Z</dcterms:modified>
</cp:coreProperties>
</file>