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6" r:id="rId2"/>
    <p:sldId id="280" r:id="rId3"/>
    <p:sldId id="281" r:id="rId4"/>
    <p:sldId id="283" r:id="rId5"/>
    <p:sldId id="291" r:id="rId6"/>
    <p:sldId id="284" r:id="rId7"/>
    <p:sldId id="285" r:id="rId8"/>
    <p:sldId id="286" r:id="rId9"/>
    <p:sldId id="282" r:id="rId10"/>
    <p:sldId id="289" r:id="rId11"/>
    <p:sldId id="272" r:id="rId12"/>
    <p:sldId id="273" r:id="rId13"/>
    <p:sldId id="288" r:id="rId14"/>
    <p:sldId id="292" r:id="rId15"/>
  </p:sldIdLst>
  <p:sldSz cx="9721850" cy="7129463"/>
  <p:notesSz cx="6888163" cy="10020300"/>
  <p:defaultTextStyle>
    <a:defPPr>
      <a:defRPr lang="ru-RU"/>
    </a:defPPr>
    <a:lvl1pPr marL="0" algn="l" defTabSz="96286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1432" algn="l" defTabSz="96286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62863" algn="l" defTabSz="96286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44295" algn="l" defTabSz="96286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25726" algn="l" defTabSz="96286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07158" algn="l" defTabSz="96286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88590" algn="l" defTabSz="96286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70021" algn="l" defTabSz="96286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51453" algn="l" defTabSz="96286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567" autoAdjust="0"/>
  </p:normalViewPr>
  <p:slideViewPr>
    <p:cSldViewPr showGuides="1">
      <p:cViewPr varScale="1">
        <p:scale>
          <a:sx n="47" d="100"/>
          <a:sy n="47" d="100"/>
        </p:scale>
        <p:origin x="-1282" y="-82"/>
      </p:cViewPr>
      <p:guideLst>
        <p:guide orient="horz" pos="2245"/>
        <p:guide pos="30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2019-2020</c:v>
                </c:pt>
                <c:pt idx="1">
                  <c:v>2020-2021</c:v>
                </c:pt>
                <c:pt idx="2">
                  <c:v>2021-2022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0.17</c:v>
                </c:pt>
                <c:pt idx="1">
                  <c:v>0.12</c:v>
                </c:pt>
                <c:pt idx="2">
                  <c:v>0.02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2019-2020</c:v>
                </c:pt>
                <c:pt idx="1">
                  <c:v>2020-2021</c:v>
                </c:pt>
                <c:pt idx="2">
                  <c:v>2021-2022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0.43</c:v>
                </c:pt>
                <c:pt idx="1">
                  <c:v>0.28000000000000003</c:v>
                </c:pt>
                <c:pt idx="2">
                  <c:v>0.28000000000000003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2019-2020</c:v>
                </c:pt>
                <c:pt idx="1">
                  <c:v>2020-2021</c:v>
                </c:pt>
                <c:pt idx="2">
                  <c:v>2021-2022</c:v>
                </c:pt>
              </c:strCache>
            </c:strRef>
          </c:cat>
          <c:val>
            <c:numRef>
              <c:f>Лист1!$D$2:$D$4</c:f>
              <c:numCache>
                <c:formatCode>0%</c:formatCode>
                <c:ptCount val="3"/>
                <c:pt idx="0">
                  <c:v>0.4</c:v>
                </c:pt>
                <c:pt idx="1">
                  <c:v>0.6</c:v>
                </c:pt>
                <c:pt idx="2">
                  <c:v>0.7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91233664"/>
        <c:axId val="91347584"/>
        <c:axId val="0"/>
      </c:bar3DChart>
      <c:catAx>
        <c:axId val="91233664"/>
        <c:scaling>
          <c:orientation val="minMax"/>
        </c:scaling>
        <c:delete val="0"/>
        <c:axPos val="b"/>
        <c:majorTickMark val="out"/>
        <c:minorTickMark val="none"/>
        <c:tickLblPos val="nextTo"/>
        <c:crossAx val="91347584"/>
        <c:crosses val="autoZero"/>
        <c:auto val="1"/>
        <c:lblAlgn val="ctr"/>
        <c:lblOffset val="100"/>
        <c:noMultiLvlLbl val="0"/>
      </c:catAx>
      <c:valAx>
        <c:axId val="9134758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9123366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D0111B-C143-444F-AE53-CB62B6B11A12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82650" y="750888"/>
            <a:ext cx="51228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ECB953-B9E6-432A-ADDF-5D573A4C23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408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1063" y="750888"/>
            <a:ext cx="5126037" cy="37592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FADCF-A8EF-4809-97FC-8309432684C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536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BFD2-0E50-4D14-8D89-6F678DBEAFB9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CBBA1-E2D4-48D1-8561-6A1DADE1B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549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9142" y="2214758"/>
            <a:ext cx="8263573" cy="152821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58281" y="4040029"/>
            <a:ext cx="6805295" cy="182197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2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57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8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1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17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0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23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976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390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93" y="285509"/>
            <a:ext cx="8749665" cy="1188244"/>
          </a:xfrm>
          <a:prstGeom prst="rect">
            <a:avLst/>
          </a:prstGeom>
        </p:spPr>
        <p:txBody>
          <a:bodyPr vert="horz" lIns="96286" tIns="48143" rIns="96286" bIns="4814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6093" y="1663542"/>
            <a:ext cx="8749665" cy="4705116"/>
          </a:xfrm>
          <a:prstGeom prst="rect">
            <a:avLst/>
          </a:prstGeom>
        </p:spPr>
        <p:txBody>
          <a:bodyPr vert="horz" lIns="96286" tIns="48143" rIns="96286" bIns="4814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86092" y="6607956"/>
            <a:ext cx="2268432" cy="379578"/>
          </a:xfrm>
          <a:prstGeom prst="rect">
            <a:avLst/>
          </a:prstGeom>
        </p:spPr>
        <p:txBody>
          <a:bodyPr vert="horz" lIns="96286" tIns="48143" rIns="96286" bIns="48143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2BFD2-0E50-4D14-8D89-6F678DBEAFB9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21632" y="6607956"/>
            <a:ext cx="3078586" cy="379578"/>
          </a:xfrm>
          <a:prstGeom prst="rect">
            <a:avLst/>
          </a:prstGeom>
        </p:spPr>
        <p:txBody>
          <a:bodyPr vert="horz" lIns="96286" tIns="48143" rIns="96286" bIns="48143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67326" y="6607956"/>
            <a:ext cx="2268432" cy="379578"/>
          </a:xfrm>
          <a:prstGeom prst="rect">
            <a:avLst/>
          </a:prstGeom>
        </p:spPr>
        <p:txBody>
          <a:bodyPr vert="horz" lIns="96286" tIns="48143" rIns="96286" bIns="48143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CBBA1-E2D4-48D1-8561-6A1DADE1B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278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</p:sldLayoutIdLst>
  <p:txStyles>
    <p:titleStyle>
      <a:lvl1pPr algn="ctr" defTabSz="962863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074" indent="-361074" algn="l" defTabSz="962863" rtl="0" eaLnBrk="1" latinLnBrk="0" hangingPunct="1">
        <a:spcBef>
          <a:spcPct val="200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82326" indent="-300895" algn="l" defTabSz="962863" rtl="0" eaLnBrk="1" latinLnBrk="0" hangingPunct="1">
        <a:spcBef>
          <a:spcPct val="20000"/>
        </a:spcBef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203579" indent="-240716" algn="l" defTabSz="9628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85011" indent="-240716" algn="l" defTabSz="962863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66442" indent="-240716" algn="l" defTabSz="962863" rtl="0" eaLnBrk="1" latinLnBrk="0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47874" indent="-240716" algn="l" defTabSz="9628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305" indent="-240716" algn="l" defTabSz="9628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10737" indent="-240716" algn="l" defTabSz="9628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92169" indent="-240716" algn="l" defTabSz="9628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628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1432" algn="l" defTabSz="9628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2863" algn="l" defTabSz="9628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4295" algn="l" defTabSz="9628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5726" algn="l" defTabSz="9628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7158" algn="l" defTabSz="9628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8590" algn="l" defTabSz="9628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70021" algn="l" defTabSz="9628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51453" algn="l" defTabSz="9628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microsoft.com/office/2007/relationships/hdphoto" Target="../media/hdphoto1.wdp"/><Relationship Id="rId10" Type="http://schemas.openxmlformats.org/officeDocument/2006/relationships/image" Target="../media/image32.jpeg"/><Relationship Id="rId4" Type="http://schemas.openxmlformats.org/officeDocument/2006/relationships/image" Target="../media/image28.jpe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3.jpe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nezhnye-kraski-rozhdestvenskix-blestok-na-razmytom-f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736017" cy="712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92269" y="132683"/>
            <a:ext cx="6336704" cy="9694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Garamond" panose="02020404030301010803" pitchFamily="18" charset="0"/>
              </a:rPr>
              <a:t>Основные показатели  и результаты деятельности в части укрепления здоровья детей</a:t>
            </a:r>
            <a:endParaRPr lang="ru-RU" b="1" cap="all" dirty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Garamond" panose="02020404030301010803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135872"/>
              </p:ext>
            </p:extLst>
          </p:nvPr>
        </p:nvGraphicFramePr>
        <p:xfrm>
          <a:off x="308923" y="1332483"/>
          <a:ext cx="3744674" cy="23926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72337"/>
                <a:gridCol w="1872337"/>
              </a:tblGrid>
              <a:tr h="110566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Учебный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 пропусков по болезни на одного ребёнка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2019-2020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4,72%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2020-2021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4,3%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2021-2022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4,2%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643845750"/>
              </p:ext>
            </p:extLst>
          </p:nvPr>
        </p:nvGraphicFramePr>
        <p:xfrm>
          <a:off x="5062671" y="1979591"/>
          <a:ext cx="4481337" cy="316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7" name="Picture 3" descr="E:\20 сад\маи 2021\IMG_717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3" r="11590" b="6142"/>
          <a:stretch/>
        </p:blipFill>
        <p:spPr bwMode="auto">
          <a:xfrm>
            <a:off x="513484" y="3853400"/>
            <a:ext cx="3104734" cy="3117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кроха\Desktop\m-olimpiad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736" y="5173264"/>
            <a:ext cx="1660377" cy="1660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683083" y="1137037"/>
            <a:ext cx="4860925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Garamond" panose="02020404030301010803" pitchFamily="18" charset="0"/>
              </a:rPr>
              <a:t>Оценка эффективности педагогических воздействий и индивидуального развития по образовательной области физическое развитие</a:t>
            </a:r>
            <a:endParaRPr lang="ru-RU" sz="1400" b="1" cap="all" dirty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Garamond" panose="02020404030301010803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2" t="9114" r="11448" b="18230"/>
          <a:stretch/>
        </p:blipFill>
        <p:spPr bwMode="auto">
          <a:xfrm>
            <a:off x="5773326" y="4994726"/>
            <a:ext cx="3888432" cy="19760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350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кроха\Desktop\nezhnye-kraski-rozhdestvenskix-blestok-na-razmytom-f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736017" cy="712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2493" y="192067"/>
            <a:ext cx="828092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КОМПЛЕКСНОЙ РАБОТЫ</a:t>
            </a:r>
          </a:p>
          <a:p>
            <a:pPr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СОХРАНЕНИЮ И УКРЕПЛЕНИЮ ЗДОРОВЬЯ В ДОУ</a:t>
            </a:r>
            <a:endParaRPr lang="ru-RU" sz="18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4" t="7718" r="7403" b="19153"/>
          <a:stretch/>
        </p:blipFill>
        <p:spPr bwMode="auto">
          <a:xfrm>
            <a:off x="429930" y="4281182"/>
            <a:ext cx="5232253" cy="2607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0" t="5046" r="11729" b="13592"/>
          <a:stretch/>
        </p:blipFill>
        <p:spPr bwMode="auto">
          <a:xfrm>
            <a:off x="252413" y="1038769"/>
            <a:ext cx="5232253" cy="2977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E:\20 сад\июнь2021\VTKD637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40" b="1"/>
          <a:stretch/>
        </p:blipFill>
        <p:spPr bwMode="auto">
          <a:xfrm>
            <a:off x="6434429" y="4289162"/>
            <a:ext cx="2518187" cy="2607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5" t="41410" r="31120" b="17180"/>
          <a:stretch/>
        </p:blipFill>
        <p:spPr bwMode="auto">
          <a:xfrm rot="5400000">
            <a:off x="6502338" y="1770778"/>
            <a:ext cx="3280427" cy="1756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1290" y="1888406"/>
            <a:ext cx="1546278" cy="152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64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кроха\Desktop\nezhnye-kraski-rozhdestvenskix-blestok-na-razmytom-f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736017" cy="712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53978"/>
            <a:ext cx="3207004" cy="2966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891" y="4049698"/>
            <a:ext cx="3108890" cy="30811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7008" y="1148597"/>
            <a:ext cx="3611353" cy="2970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49" y="4033270"/>
            <a:ext cx="3059260" cy="3069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461" y="1062973"/>
            <a:ext cx="2719622" cy="2970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62" y="4049697"/>
            <a:ext cx="2719622" cy="3069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72493" y="192067"/>
            <a:ext cx="828092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КОМПЛЕКСНОЙ РАБОТЫ</a:t>
            </a:r>
          </a:p>
          <a:p>
            <a:pPr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СОХРАНЕНИЮ И УКРЕПЛЕНИЮ ЗДОРОВЬЯ В ДОУ</a:t>
            </a:r>
            <a:endParaRPr lang="ru-RU" sz="18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72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кроха\Desktop\nezhnye-kraski-rozhdestvenskix-blestok-na-razmytom-f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736017" cy="712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19" y="1188469"/>
            <a:ext cx="2662110" cy="2545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980" y="1220318"/>
            <a:ext cx="2770183" cy="2542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92050" y="1188469"/>
            <a:ext cx="2818703" cy="2572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68" y="4068787"/>
            <a:ext cx="2701257" cy="2844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979" y="4068787"/>
            <a:ext cx="2770105" cy="2844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25" y="4181591"/>
            <a:ext cx="2771958" cy="27697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72493" y="192067"/>
            <a:ext cx="828092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КОМПЛЕКСНОЙ РАБОТЫ</a:t>
            </a:r>
          </a:p>
          <a:p>
            <a:pPr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СОХРАНЕНИЮ И УКРЕПЛЕНИЮ ЗДОРОВЬЯ В ДОУ</a:t>
            </a:r>
            <a:endParaRPr lang="ru-RU" sz="18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22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кроха\Desktop\nezhnye-kraski-rozhdestvenskix-blestok-na-razmytom-f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736017" cy="712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5519" y="491621"/>
            <a:ext cx="878497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lvl="0"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НАШИ ВОСПИТАННИКИ </a:t>
            </a:r>
            <a:r>
              <a:rPr lang="ru-RU" sz="1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ПДАГОГИ ИМЕЮТ </a:t>
            </a:r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ХОРОШИЕ РЕЗУЛЬТАТЫ </a:t>
            </a:r>
          </a:p>
          <a:p>
            <a:pPr lvl="0"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ЧАСТИ ФИЗИЧЕСКОГО РАЗВИТИЯ</a:t>
            </a:r>
            <a:endParaRPr lang="ru-RU" sz="18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 descr="F:\Итоги конкурсов\спорт\FullSizeRender-09-03-22-12-02-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56" b="6404"/>
          <a:stretch/>
        </p:blipFill>
        <p:spPr bwMode="auto">
          <a:xfrm rot="16200000">
            <a:off x="1867194" y="1949950"/>
            <a:ext cx="3644638" cy="2553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Итоги конкурсов\спорт\FullSizeRender-09-03-22-12-02-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" t="3871" r="3492" b="6112"/>
          <a:stretch/>
        </p:blipFill>
        <p:spPr bwMode="auto">
          <a:xfrm rot="16200000">
            <a:off x="4153057" y="2512264"/>
            <a:ext cx="3607136" cy="2566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"/>
          <a:stretch/>
        </p:blipFill>
        <p:spPr bwMode="auto">
          <a:xfrm>
            <a:off x="6972300" y="3563938"/>
            <a:ext cx="2498396" cy="3454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80406" y="1620515"/>
            <a:ext cx="2088232" cy="37948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100560" tIns="50281" rIns="100560" bIns="50281" rtlCol="0">
            <a:spAutoFit/>
          </a:bodyPr>
          <a:lstStyle/>
          <a:p>
            <a:pPr algn="ctr"/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Достижения воспитанников</a:t>
            </a:r>
            <a:r>
              <a:rPr lang="ru-RU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sz="1500" b="1" dirty="0">
              <a:solidFill>
                <a:srgbClr val="FF000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marL="289156" indent="-289156" algn="ctr">
              <a:buFont typeface="Arial" panose="020B0604020202020204" pitchFamily="34" charset="0"/>
              <a:buChar char="•"/>
            </a:pPr>
            <a:r>
              <a:rPr lang="ru-RU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Победитель</a:t>
            </a:r>
          </a:p>
          <a:p>
            <a:pPr algn="ctr"/>
            <a:r>
              <a:rPr lang="ru-RU" sz="1500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</a:t>
            </a:r>
            <a:r>
              <a:rPr lang="ru-RU" sz="1500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 – спортивного праздника «</a:t>
            </a:r>
            <a:r>
              <a:rPr lang="ru-RU" sz="1500" dirty="0" err="1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Спортландия</a:t>
            </a:r>
            <a:r>
              <a:rPr lang="ru-RU" sz="1500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500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500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marL="289156" indent="-289156" algn="ctr">
              <a:buFont typeface="Arial" panose="020B0604020202020204" pitchFamily="34" charset="0"/>
              <a:buChar char="•"/>
            </a:pPr>
            <a:endParaRPr lang="ru-RU" sz="1500" dirty="0">
              <a:solidFill>
                <a:srgbClr val="4F81B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городской спартакиады, 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2019, 2020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marL="289156" indent="-289156">
              <a:buFontTx/>
              <a:buChar char="-"/>
            </a:pPr>
            <a:endParaRPr lang="ru-RU" sz="1500" dirty="0">
              <a:solidFill>
                <a:schemeClr val="accent1">
                  <a:lumMod val="50000"/>
                </a:schemeClr>
              </a:solidFill>
            </a:endParaRPr>
          </a:p>
          <a:p>
            <a:pPr marL="289156" indent="-289156">
              <a:buFontTx/>
              <a:buChar char="-"/>
            </a:pPr>
            <a:endParaRPr lang="ru-RU" sz="1500" dirty="0"/>
          </a:p>
          <a:p>
            <a:pPr marL="289156" indent="-289156">
              <a:buFontTx/>
              <a:buChar char="-"/>
            </a:pPr>
            <a:endParaRPr lang="ru-RU" sz="15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5820" y="1866353"/>
            <a:ext cx="1391355" cy="13604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938" r="37461"/>
          <a:stretch/>
        </p:blipFill>
        <p:spPr>
          <a:xfrm>
            <a:off x="2556669" y="5432854"/>
            <a:ext cx="1646367" cy="124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546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кроха\Desktop\nezhnye-kraski-rozhdestvenskix-blestok-na-razmytom-f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736017" cy="712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5519" y="491621"/>
            <a:ext cx="878497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lvl="0"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НАШИ ВОСПИТАННИКИ </a:t>
            </a:r>
            <a:r>
              <a:rPr lang="ru-RU" sz="1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ПДАГОГИ ИМЕЮТ </a:t>
            </a:r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ХОРОШИЕ РЕЗУЛЬТАТЫ </a:t>
            </a:r>
          </a:p>
          <a:p>
            <a:pPr lvl="0"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ЧАСТИ ФИЗИЧЕСКОГО РАЗВИТИЯ</a:t>
            </a:r>
            <a:endParaRPr lang="ru-RU" sz="18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F:\Итоги конкурсов\спорт\FullSizeRender-09-03-22-12-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t="2695" r="7482" b="7454"/>
          <a:stretch/>
        </p:blipFill>
        <p:spPr bwMode="auto">
          <a:xfrm rot="16200000">
            <a:off x="5961278" y="3336079"/>
            <a:ext cx="3767591" cy="2830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:\Итоги конкурсов\спорт\FullSizeRender-09-03-22-12-02-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" t="6150" r="5594" b="2047"/>
          <a:stretch/>
        </p:blipFill>
        <p:spPr bwMode="auto">
          <a:xfrm>
            <a:off x="3284902" y="1524078"/>
            <a:ext cx="2992945" cy="4079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1990" y="1836539"/>
            <a:ext cx="2520281" cy="40256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100560" tIns="50281" rIns="100560" bIns="50281" rtlCol="0">
            <a:spAutoFit/>
          </a:bodyPr>
          <a:lstStyle/>
          <a:p>
            <a:pPr algn="ctr"/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Достижения </a:t>
            </a:r>
            <a:r>
              <a:rPr lang="ru-RU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воспитанников</a:t>
            </a:r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:</a:t>
            </a:r>
            <a:r>
              <a:rPr lang="ru-RU" sz="1500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dirty="0">
              <a:solidFill>
                <a:srgbClr val="4F81B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9156" indent="-289156" algn="ctr">
              <a:buFont typeface="Arial" panose="020B0604020202020204" pitchFamily="34" charset="0"/>
              <a:buChar char="•"/>
            </a:pPr>
            <a:endParaRPr lang="ru-RU" sz="1500" dirty="0">
              <a:solidFill>
                <a:srgbClr val="4F81B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егионального этапа всероссийской заочной акции «Физическая культура и спорт –альтернатива пагубным привычкам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2019, 2021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9156" indent="-289156" algn="ctr">
              <a:buFont typeface="Arial" panose="020B0604020202020204" pitchFamily="34" charset="0"/>
              <a:buChar char="•"/>
            </a:pPr>
            <a:r>
              <a:rPr lang="ru-RU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Победитель </a:t>
            </a:r>
            <a:endParaRPr lang="ru-RU" sz="1500" b="1" dirty="0">
              <a:solidFill>
                <a:srgbClr val="FF000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500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МАДОУ 20</a:t>
            </a:r>
          </a:p>
          <a:p>
            <a:pPr algn="ctr"/>
            <a:r>
              <a:rPr lang="ru-RU" sz="1500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 лучший результат в многоборье», </a:t>
            </a:r>
            <a:r>
              <a:rPr lang="ru-RU" sz="1500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500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sz="15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9156" indent="-289156">
              <a:buFontTx/>
              <a:buChar char="-"/>
            </a:pPr>
            <a:endParaRPr lang="ru-RU" sz="1500" dirty="0">
              <a:solidFill>
                <a:schemeClr val="accent1">
                  <a:lumMod val="50000"/>
                </a:schemeClr>
              </a:solidFill>
            </a:endParaRPr>
          </a:p>
          <a:p>
            <a:pPr marL="289156" indent="-289156">
              <a:buFontTx/>
              <a:buChar char="-"/>
            </a:pPr>
            <a:endParaRPr lang="ru-RU" sz="1500" dirty="0"/>
          </a:p>
          <a:p>
            <a:pPr marL="289156" indent="-289156">
              <a:buFontTx/>
              <a:buChar char="-"/>
            </a:pPr>
            <a:endParaRPr lang="ru-RU" sz="15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257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nezhnye-kraski-rozhdestvenskix-blestok-na-razmytom-f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736017" cy="712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37885" y="157176"/>
            <a:ext cx="8280920" cy="9694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Garamond" panose="02020404030301010803" pitchFamily="18" charset="0"/>
              </a:rPr>
              <a:t>В ДЕТСКОМ САДУ РЕАЛИЗУЕТСЯ СИСТЕМА МЕРОПРИЯТИЙ, направленных на оздоровление и физическое развитие детей раннего и дошкольного возраста</a:t>
            </a:r>
            <a:endParaRPr lang="ru-RU" b="1" cap="all" dirty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Garamond" panose="02020404030301010803" pitchFamily="18" charset="0"/>
            </a:endParaRPr>
          </a:p>
        </p:txBody>
      </p:sp>
      <p:sp>
        <p:nvSpPr>
          <p:cNvPr id="11" name="Загнутый угол 10"/>
          <p:cNvSpPr/>
          <p:nvPr/>
        </p:nvSpPr>
        <p:spPr>
          <a:xfrm>
            <a:off x="189711" y="1548507"/>
            <a:ext cx="2865633" cy="5153564"/>
          </a:xfrm>
          <a:prstGeom prst="foldedCorner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60" tIns="50281" rIns="100560" bIns="50281" rtlCol="0" anchor="ctr"/>
          <a:lstStyle/>
          <a:p>
            <a:pPr algn="ctr" fontAlgn="base">
              <a:lnSpc>
                <a:spcPct val="115000"/>
              </a:lnSpc>
            </a:pPr>
            <a:endParaRPr lang="ru-RU" sz="1500" dirty="0">
              <a:ln>
                <a:solidFill>
                  <a:srgbClr val="C00000"/>
                </a:solidFill>
              </a:ln>
              <a:solidFill>
                <a:srgbClr val="C00000"/>
              </a:solidFill>
              <a:ea typeface="Times New Roman"/>
              <a:cs typeface="Times New Roman"/>
            </a:endParaRPr>
          </a:p>
          <a:p>
            <a:pPr algn="ctr" fontAlgn="base">
              <a:lnSpc>
                <a:spcPct val="115000"/>
              </a:lnSpc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Создаются комфортные условия для физического, развития каждого ребенка. </a:t>
            </a:r>
          </a:p>
          <a:p>
            <a:pPr algn="ctr" fontAlgn="base">
              <a:lnSpc>
                <a:spcPct val="115000"/>
              </a:lnSpc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Организуется здоровье сберегающий режим, обеспечивающий охрану жизни, предупреждение заболеваемости и детского травматизма. </a:t>
            </a:r>
          </a:p>
          <a:p>
            <a:pPr algn="ctr" fontAlgn="base">
              <a:lnSpc>
                <a:spcPct val="115000"/>
              </a:lnSpc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Осуществляется педагогическое и санитарное просвещение родителей </a:t>
            </a:r>
          </a:p>
          <a:p>
            <a:pPr algn="ctr" fontAlgn="base">
              <a:lnSpc>
                <a:spcPct val="115000"/>
              </a:lnSpc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(законных представителей)</a:t>
            </a:r>
          </a:p>
          <a:p>
            <a:pPr algn="ctr" fontAlgn="base">
              <a:lnSpc>
                <a:spcPct val="115000"/>
              </a:lnSpc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по вопросам воспитания и оздоровления детей. </a:t>
            </a:r>
          </a:p>
          <a:p>
            <a:pPr algn="ctr" fontAlgn="base">
              <a:lnSpc>
                <a:spcPct val="115000"/>
              </a:lnSpc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Проводятся оздоровительные</a:t>
            </a:r>
          </a:p>
          <a:p>
            <a:pPr algn="ctr" fontAlgn="base">
              <a:lnSpc>
                <a:spcPct val="115000"/>
              </a:lnSpc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и закаливающие процедуры.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168" y="1591536"/>
            <a:ext cx="3334591" cy="2208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 descr="E:\20 сад\фото\апрель 2021\IMG_E363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7" t="23012"/>
          <a:stretch/>
        </p:blipFill>
        <p:spPr bwMode="auto">
          <a:xfrm>
            <a:off x="3348757" y="4125289"/>
            <a:ext cx="3129363" cy="2038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938" r="37461"/>
          <a:stretch/>
        </p:blipFill>
        <p:spPr>
          <a:xfrm>
            <a:off x="28377" y="468387"/>
            <a:ext cx="1214319" cy="916340"/>
          </a:xfrm>
          <a:prstGeom prst="rect">
            <a:avLst/>
          </a:prstGeom>
        </p:spPr>
      </p:pic>
      <p:pic>
        <p:nvPicPr>
          <p:cNvPr id="5123" name="Picture 3" descr="E:\20 сад\лето 2021\IMG_157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2"/>
          <a:stretch/>
        </p:blipFill>
        <p:spPr bwMode="auto">
          <a:xfrm>
            <a:off x="6637119" y="1792038"/>
            <a:ext cx="2844997" cy="18074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E:\20 сад\фото\FullSizeRender-08-04-21-07-1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2" t="18588" r="11021" b="3790"/>
          <a:stretch/>
        </p:blipFill>
        <p:spPr bwMode="auto">
          <a:xfrm>
            <a:off x="6540759" y="4497963"/>
            <a:ext cx="3004118" cy="22041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949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кроха\Desktop\nezhnye-kraski-rozhdestvenskix-blestok-na-razmytom-f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736017" cy="712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7885" y="157176"/>
            <a:ext cx="828092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СОЗДАЮТСЯ КОМФОРТНЫЕ УСЛОВИЯ ДЛЯ ДВИГАТЕЛЬНОГО </a:t>
            </a:r>
          </a:p>
          <a:p>
            <a:pPr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РЕЖИМА И РЕАЛИЗУЕТСЯ КОМПЛЕКСНАЯ СИСТЕМА </a:t>
            </a:r>
          </a:p>
          <a:p>
            <a:pPr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ФИЗКУЛЬТУРНО-ОЗДОРОВИТЕЛЬНОЙ РАБОТЫ</a:t>
            </a:r>
            <a:endParaRPr lang="ru-RU" sz="18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нутый угол 6"/>
          <p:cNvSpPr/>
          <p:nvPr/>
        </p:nvSpPr>
        <p:spPr>
          <a:xfrm>
            <a:off x="252412" y="1620515"/>
            <a:ext cx="3275735" cy="5076899"/>
          </a:xfrm>
          <a:prstGeom prst="foldedCorner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60" tIns="50281" rIns="100560" bIns="50281" rtlCol="0" anchor="ctr"/>
          <a:lstStyle/>
          <a:p>
            <a:pPr algn="ctr"/>
            <a:endParaRPr lang="ru-RU" sz="1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444" y="1660528"/>
            <a:ext cx="3160568" cy="4873600"/>
          </a:xfrm>
          <a:prstGeom prst="rect">
            <a:avLst/>
          </a:prstGeom>
          <a:noFill/>
        </p:spPr>
        <p:txBody>
          <a:bodyPr wrap="square" lIns="92528" tIns="46264" rIns="92528" bIns="46264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создания условий по сохранению, укреплению, формированию здоровья детей необходимо разумное сочетание оздоровительных и образовательных задач, что обеспечит развитие детей не в ущерб здоровью.</a:t>
            </a:r>
          </a:p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Растить детей сильными, здоровыми и эмоциональными задачи каждого дошкольного учреждения.</a:t>
            </a:r>
          </a:p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проводится в системе, охватывающей все стороны физического воспитания: развитие двигательной активности, двигательных навыков, психофизических качеств.</a:t>
            </a:r>
          </a:p>
        </p:txBody>
      </p:sp>
      <p:pic>
        <p:nvPicPr>
          <p:cNvPr id="6146" name="Picture 2" descr="E:\20 сад\июнь2021\IMG_88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006" y="1377618"/>
            <a:ext cx="3263006" cy="1837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20 сад\июнь2021\PLCI83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8"/>
          <a:stretch/>
        </p:blipFill>
        <p:spPr bwMode="auto">
          <a:xfrm>
            <a:off x="6528139" y="3336272"/>
            <a:ext cx="3017440" cy="1693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20 сад\июнь2021\EFGU045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3" r="19145" b="17947"/>
          <a:stretch/>
        </p:blipFill>
        <p:spPr bwMode="auto">
          <a:xfrm>
            <a:off x="3604758" y="1303489"/>
            <a:ext cx="2720437" cy="17840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20 сад\лето 2021\NLQD72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3" y="3170096"/>
            <a:ext cx="2700553" cy="20254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E:\20 сад\лето 2021\VNQO355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471" y="5195511"/>
            <a:ext cx="2407816" cy="18058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E:\20 сад\-Лето 2021\Лето 2021 проект мозаика культур\FIEH238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7" r="4865" b="9578"/>
          <a:stretch/>
        </p:blipFill>
        <p:spPr bwMode="auto">
          <a:xfrm>
            <a:off x="6525551" y="5089097"/>
            <a:ext cx="2988732" cy="18058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36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кроха\Desktop\nezhnye-kraski-rozhdestvenskix-blestok-na-razmytom-f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736017" cy="712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2493" y="192067"/>
            <a:ext cx="828092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С ЦЕЛЬЮ УКРЕПЛЕНИЯ ЗДОРОВЬЯ, ПРОФИЛАКТИКИ ПРОСТУДНЫХ </a:t>
            </a:r>
          </a:p>
          <a:p>
            <a:pPr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И ИНЫХ ЗАБОЛЕВАНИЙ, В ДЕТСКОМ САДУ ПРОВОДИТСЯ ПЛАНОМЕРНАЯ И КОМПЛЕКСНАЯ РАБОТА</a:t>
            </a:r>
            <a:endParaRPr lang="ru-RU" sz="18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E:\20 сад\-Лето 2021\Лето 2021 разное\HDJW55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50" y="1260475"/>
            <a:ext cx="3623431" cy="2717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952" y="3987391"/>
            <a:ext cx="4169663" cy="29426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5"/>
          <a:srcRect l="3863" t="19696" r="51628" b="3350"/>
          <a:stretch/>
        </p:blipFill>
        <p:spPr>
          <a:xfrm>
            <a:off x="533853" y="1443627"/>
            <a:ext cx="432707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66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кроха\Desktop\nezhnye-kraski-rozhdestvenskix-blestok-na-razmytom-f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736017" cy="712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2493" y="192067"/>
            <a:ext cx="828092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С ЦЕЛЬЮ УКРЕПЛЕНИЯ ЗДОРОВЬЯ, ПРОФИЛАКТИКИ ПРОСТУДНЫХ </a:t>
            </a:r>
          </a:p>
          <a:p>
            <a:pPr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И ИНЫХ ЗАБОЛЕВАНИЙ, В ДЕТСКОМ САДУ ПРОВОДИТСЯ ПЛАНОМЕРНАЯ И КОМПЛЕКСНАЯ РАБОТА</a:t>
            </a:r>
            <a:endParaRPr lang="ru-RU" sz="18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C:\Users\User\Desktop\ЛЕТО 2017\лето 2017 в золотой рыбке\20170324_0934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737" y="3910908"/>
            <a:ext cx="4119110" cy="3038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93" y="4097840"/>
            <a:ext cx="3809529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E:\20 сад\лето 2021\IMG_157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2"/>
          <a:stretch/>
        </p:blipFill>
        <p:spPr bwMode="auto">
          <a:xfrm>
            <a:off x="380689" y="1362317"/>
            <a:ext cx="4189143" cy="26614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9" t="15228" r="21894" b="10259"/>
          <a:stretch/>
        </p:blipFill>
        <p:spPr bwMode="auto">
          <a:xfrm>
            <a:off x="5436989" y="1362317"/>
            <a:ext cx="3304606" cy="2562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3137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кроха\Desktop\nezhnye-kraski-rozhdestvenskix-blestok-na-razmytom-f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736017" cy="712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2493" y="192067"/>
            <a:ext cx="828092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КОМПЛЕКСНОЙ РАБОТЫ</a:t>
            </a:r>
          </a:p>
          <a:p>
            <a:pPr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СОХРАНЕНИЮ И УКРЕПЛЕНИЮ ЗДОРОВЬЯ В ДОУ</a:t>
            </a:r>
            <a:endParaRPr lang="ru-RU" sz="18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F:\ЛЕТО 2018\IMG-20180831-WA005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5" t="21024" b="21955"/>
          <a:stretch/>
        </p:blipFill>
        <p:spPr bwMode="auto">
          <a:xfrm>
            <a:off x="316449" y="1240602"/>
            <a:ext cx="3698204" cy="25984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81"/>
          <a:stretch/>
        </p:blipFill>
        <p:spPr>
          <a:xfrm>
            <a:off x="468437" y="4023996"/>
            <a:ext cx="3721179" cy="2745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07" y="4163581"/>
            <a:ext cx="4442268" cy="2606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E:\20 сад\фото\масленица\ILQQ899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" t="9363" b="3933"/>
          <a:stretch/>
        </p:blipFill>
        <p:spPr bwMode="auto">
          <a:xfrm>
            <a:off x="5099441" y="1240602"/>
            <a:ext cx="4051381" cy="2760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507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кроха\Desktop\nezhnye-kraski-rozhdestvenskix-blestok-na-razmytom-f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736017" cy="712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2493" y="192067"/>
            <a:ext cx="828092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КОМПЛЕКСНОЙ РАБОТЫ</a:t>
            </a:r>
          </a:p>
          <a:p>
            <a:pPr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СОХРАНЕНИЮ И УКРЕПЛЕНИЮ ЗДОРОВЬЯ В ДОУ</a:t>
            </a:r>
            <a:endParaRPr lang="ru-RU" sz="18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C:\Users\User\Desktop\ДЛЯ ЗЕЛЕНОГО ОГОНЬКА\Велоэстафета\IMG_20190621_092015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06" y="1122817"/>
            <a:ext cx="3674810" cy="27561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\Documents\Все фото\Фото детские работа\Велопробег\IMG-20190705-WA00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320" y="1041884"/>
            <a:ext cx="3813198" cy="2859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User\Desktop\ДЛЯ ЗЕЛЕНОГО ОГОНЬКА\мИНИ ФРИРАЙД\20190712_1645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535" y="4218210"/>
            <a:ext cx="3658769" cy="2584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Desktop\ДЛЯ ЗЕЛЕНОГО ОГОНЬКА\мИНИ ФРИРАЙД\20190712_1635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7" y="4218210"/>
            <a:ext cx="3677832" cy="2601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59873" r="100000">
                        <a14:foregroundMark x1="73567" y1="24473" x2="73567" y2="24473"/>
                        <a14:foregroundMark x1="82378" y1="54430" x2="82378" y2="54430"/>
                        <a14:foregroundMark x1="80149" y1="31224" x2="80149" y2="31224"/>
                        <a14:foregroundMark x1="81104" y1="49367" x2="81104" y2="49367"/>
                        <a14:foregroundMark x1="80573" y1="68354" x2="80573" y2="68354"/>
                        <a14:foregroundMark x1="83652" y1="59494" x2="83652" y2="59494"/>
                        <a14:foregroundMark x1="95223" y1="70464" x2="95223" y2="70464"/>
                        <a14:foregroundMark x1="94268" y1="55274" x2="94268" y2="55274"/>
                        <a14:foregroundMark x1="93206" y1="64557" x2="93206" y2="64557"/>
                        <a14:foregroundMark x1="92994" y1="72574" x2="92994" y2="72574"/>
                        <a14:foregroundMark x1="91720" y1="70464" x2="91720" y2="70464"/>
                        <a14:foregroundMark x1="91932" y1="47257" x2="91932" y2="47257"/>
                        <a14:foregroundMark x1="89172" y1="71308" x2="89172" y2="71308"/>
                        <a14:foregroundMark x1="83864" y1="73418" x2="83864" y2="73418"/>
                        <a14:foregroundMark x1="84395" y1="33333" x2="84395" y2="33333"/>
                        <a14:foregroundMark x1="81847" y1="41350" x2="81847" y2="41350"/>
                        <a14:foregroundMark x1="79830" y1="45570" x2="79830" y2="45570"/>
                        <a14:foregroundMark x1="83864" y1="50211" x2="83864" y2="50211"/>
                        <a14:foregroundMark x1="84926" y1="59494" x2="84926" y2="59494"/>
                        <a14:foregroundMark x1="98089" y1="60338" x2="98089" y2="60338"/>
                      </a14:backgroundRemoval>
                    </a14:imgEffect>
                  </a14:imgLayer>
                </a14:imgProps>
              </a:ext>
            </a:extLst>
          </a:blip>
          <a:srcRect l="62538" r="1"/>
          <a:stretch/>
        </p:blipFill>
        <p:spPr>
          <a:xfrm>
            <a:off x="4199088" y="1260475"/>
            <a:ext cx="1281542" cy="931747"/>
          </a:xfrm>
          <a:prstGeom prst="rect">
            <a:avLst/>
          </a:prstGeom>
        </p:spPr>
      </p:pic>
      <p:pic>
        <p:nvPicPr>
          <p:cNvPr id="11" name="Рисунок 10" descr="https://pp.userapi.com/c852228/v852228743/17ce4f/KhR5pWJ7CWo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408" y="2700977"/>
            <a:ext cx="2104128" cy="2817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8692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кроха\Desktop\nezhnye-kraski-rozhdestvenskix-blestok-na-razmytom-f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736017" cy="712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2493" y="192067"/>
            <a:ext cx="828092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КОМПЛЕКСНОЙ РАБОТЫ</a:t>
            </a:r>
          </a:p>
          <a:p>
            <a:pPr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СОХРАНЕНИЮ И УКРЕПЛЕНИЮ ЗДОРОВЬЯ В ДОУ</a:t>
            </a:r>
            <a:endParaRPr lang="ru-RU" sz="18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G:\20 сад\зима автоледи фрираид созвездие и др\IMG_453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" t="11005" b="29438"/>
          <a:stretch/>
        </p:blipFill>
        <p:spPr bwMode="auto">
          <a:xfrm>
            <a:off x="127994" y="1979196"/>
            <a:ext cx="5104818" cy="220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G:\20 сад\зима автоледи фрираид созвездие и др\IMG_453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5" b="10964"/>
          <a:stretch/>
        </p:blipFill>
        <p:spPr bwMode="auto">
          <a:xfrm>
            <a:off x="5064869" y="4187196"/>
            <a:ext cx="4548585" cy="2468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:\20 сад\зима автоледи фрираид созвездие и др\CVGV286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0" b="9551"/>
          <a:stretch/>
        </p:blipFill>
        <p:spPr bwMode="auto">
          <a:xfrm>
            <a:off x="194674" y="4356819"/>
            <a:ext cx="4673333" cy="2468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G:\20 сад\зима автоледи фрираид созвездие и др\IMG_449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24" b="6236"/>
          <a:stretch/>
        </p:blipFill>
        <p:spPr bwMode="auto">
          <a:xfrm>
            <a:off x="5340566" y="1548507"/>
            <a:ext cx="4104456" cy="21776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59873" r="100000">
                        <a14:foregroundMark x1="73567" y1="24473" x2="73567" y2="24473"/>
                        <a14:foregroundMark x1="82378" y1="54430" x2="82378" y2="54430"/>
                        <a14:foregroundMark x1="80149" y1="31224" x2="80149" y2="31224"/>
                        <a14:foregroundMark x1="81104" y1="49367" x2="81104" y2="49367"/>
                        <a14:foregroundMark x1="80573" y1="68354" x2="80573" y2="68354"/>
                        <a14:foregroundMark x1="83652" y1="59494" x2="83652" y2="59494"/>
                        <a14:foregroundMark x1="95223" y1="70464" x2="95223" y2="70464"/>
                        <a14:foregroundMark x1="94268" y1="55274" x2="94268" y2="55274"/>
                        <a14:foregroundMark x1="93206" y1="64557" x2="93206" y2="64557"/>
                        <a14:foregroundMark x1="92994" y1="72574" x2="92994" y2="72574"/>
                        <a14:foregroundMark x1="91720" y1="70464" x2="91720" y2="70464"/>
                        <a14:foregroundMark x1="91932" y1="47257" x2="91932" y2="47257"/>
                        <a14:foregroundMark x1="89172" y1="71308" x2="89172" y2="71308"/>
                        <a14:foregroundMark x1="83864" y1="73418" x2="83864" y2="73418"/>
                        <a14:foregroundMark x1="84395" y1="33333" x2="84395" y2="33333"/>
                        <a14:foregroundMark x1="81847" y1="41350" x2="81847" y2="41350"/>
                        <a14:foregroundMark x1="79830" y1="45570" x2="79830" y2="45570"/>
                        <a14:foregroundMark x1="83864" y1="50211" x2="83864" y2="50211"/>
                        <a14:foregroundMark x1="84926" y1="59494" x2="84926" y2="59494"/>
                        <a14:foregroundMark x1="98089" y1="60338" x2="98089" y2="60338"/>
                      </a14:backgroundRemoval>
                    </a14:imgEffect>
                  </a14:imgLayer>
                </a14:imgProps>
              </a:ext>
            </a:extLst>
          </a:blip>
          <a:srcRect l="62538" r="1"/>
          <a:stretch/>
        </p:blipFill>
        <p:spPr>
          <a:xfrm>
            <a:off x="2268637" y="944023"/>
            <a:ext cx="1281542" cy="93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41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кроха\Desktop\nezhnye-kraski-rozhdestvenskix-blestok-na-razmytom-f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736017" cy="712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72493" y="192067"/>
            <a:ext cx="828092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КОМПЛЕКСНОЙ РАБОТЫ</a:t>
            </a:r>
          </a:p>
          <a:p>
            <a:pPr algn="ct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СОХРАНЕНИЮ И УКРЕПЛЕНИЮ ЗДОРОВЬЯ В ДОУ</a:t>
            </a:r>
            <a:endParaRPr lang="ru-RU" sz="18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0" b="13606"/>
          <a:stretch/>
        </p:blipFill>
        <p:spPr bwMode="auto">
          <a:xfrm>
            <a:off x="3152735" y="1346852"/>
            <a:ext cx="3458257" cy="2498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8691" y="1406078"/>
            <a:ext cx="2800497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313" y="1359701"/>
            <a:ext cx="2745285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2"/>
          <a:stretch/>
        </p:blipFill>
        <p:spPr bwMode="auto">
          <a:xfrm>
            <a:off x="6842081" y="4142821"/>
            <a:ext cx="2510942" cy="2620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6"/>
          <a:stretch/>
        </p:blipFill>
        <p:spPr bwMode="auto">
          <a:xfrm>
            <a:off x="368687" y="4135046"/>
            <a:ext cx="2787850" cy="2582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E:\20 сад\-Лето 2021\Лето 2021 проект мозаика культур\DOIU419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605" y="4121713"/>
            <a:ext cx="3412125" cy="2559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4144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339</Words>
  <Application>Microsoft Office PowerPoint</Application>
  <PresentationFormat>Произвольный</PresentationFormat>
  <Paragraphs>62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кроха</dc:creator>
  <cp:lastModifiedBy>кроха</cp:lastModifiedBy>
  <cp:revision>21</cp:revision>
  <dcterms:created xsi:type="dcterms:W3CDTF">2020-02-11T09:26:53Z</dcterms:created>
  <dcterms:modified xsi:type="dcterms:W3CDTF">2022-03-09T10:05:02Z</dcterms:modified>
</cp:coreProperties>
</file>