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58" r:id="rId18"/>
    <p:sldId id="268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5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31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43359997037367"/>
          <c:y val="7.1942403225038476E-2"/>
          <c:w val="0.65071459924932085"/>
          <c:h val="0.833315856061344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0.69</c:v>
                </c:pt>
                <c:pt idx="1">
                  <c:v>0.73</c:v>
                </c:pt>
                <c:pt idx="2">
                  <c:v>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E5-45DE-8BB3-70C8BE66EA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0.31</c:v>
                </c:pt>
                <c:pt idx="1">
                  <c:v>0.27</c:v>
                </c:pt>
                <c:pt idx="2">
                  <c:v>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E5-45DE-8BB3-70C8BE66EA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103774961823287E-2"/>
                  <c:y val="-1.079811993678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EE5-45DE-8BB3-70C8BE66E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EE5-45DE-8BB3-70C8BE66E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317440"/>
        <c:axId val="76318976"/>
        <c:axId val="73180032"/>
      </c:bar3DChart>
      <c:catAx>
        <c:axId val="76317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6318976"/>
        <c:crosses val="autoZero"/>
        <c:auto val="1"/>
        <c:lblAlgn val="ctr"/>
        <c:lblOffset val="100"/>
        <c:noMultiLvlLbl val="0"/>
      </c:catAx>
      <c:valAx>
        <c:axId val="763189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6317440"/>
        <c:crosses val="autoZero"/>
        <c:crossBetween val="between"/>
      </c:valAx>
      <c:serAx>
        <c:axId val="73180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63189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AC64-8837-4524-8C09-2955FB670A08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D3976-92BF-44CC-8BF8-F52FEA3FB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7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9C98-9133-42F3-AF68-F21C843EF78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5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10" Type="http://schemas.openxmlformats.org/officeDocument/2006/relationships/image" Target="../media/image48.jpeg"/><Relationship Id="rId4" Type="http://schemas.openxmlformats.org/officeDocument/2006/relationships/image" Target="../media/image35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35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jpeg"/><Relationship Id="rId5" Type="http://schemas.microsoft.com/office/2007/relationships/hdphoto" Target="../media/hdphoto12.wdp"/><Relationship Id="rId10" Type="http://schemas.openxmlformats.org/officeDocument/2006/relationships/image" Target="../media/image61.jpeg"/><Relationship Id="rId4" Type="http://schemas.openxmlformats.org/officeDocument/2006/relationships/image" Target="../media/image58.pn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5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12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72.jpe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35.jpe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7.png"/><Relationship Id="rId18" Type="http://schemas.openxmlformats.org/officeDocument/2006/relationships/image" Target="../media/image81.jpeg"/><Relationship Id="rId26" Type="http://schemas.openxmlformats.org/officeDocument/2006/relationships/image" Target="../media/image89.jpeg"/><Relationship Id="rId39" Type="http://schemas.openxmlformats.org/officeDocument/2006/relationships/image" Target="../media/image102.png"/><Relationship Id="rId3" Type="http://schemas.microsoft.com/office/2007/relationships/hdphoto" Target="../media/hdphoto1.wdp"/><Relationship Id="rId21" Type="http://schemas.openxmlformats.org/officeDocument/2006/relationships/image" Target="../media/image84.png"/><Relationship Id="rId34" Type="http://schemas.openxmlformats.org/officeDocument/2006/relationships/image" Target="../media/image97.emf"/><Relationship Id="rId7" Type="http://schemas.openxmlformats.org/officeDocument/2006/relationships/image" Target="../media/image69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5" Type="http://schemas.openxmlformats.org/officeDocument/2006/relationships/image" Target="../media/image88.jpeg"/><Relationship Id="rId33" Type="http://schemas.openxmlformats.org/officeDocument/2006/relationships/image" Target="../media/image96.png"/><Relationship Id="rId38" Type="http://schemas.openxmlformats.org/officeDocument/2006/relationships/image" Target="../media/image101.jpeg"/><Relationship Id="rId2" Type="http://schemas.openxmlformats.org/officeDocument/2006/relationships/image" Target="../media/image4.jpe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75.emf"/><Relationship Id="rId24" Type="http://schemas.openxmlformats.org/officeDocument/2006/relationships/image" Target="../media/image87.jpeg"/><Relationship Id="rId32" Type="http://schemas.openxmlformats.org/officeDocument/2006/relationships/image" Target="../media/image95.jpeg"/><Relationship Id="rId37" Type="http://schemas.openxmlformats.org/officeDocument/2006/relationships/image" Target="../media/image100.jpeg"/><Relationship Id="rId5" Type="http://schemas.microsoft.com/office/2007/relationships/hdphoto" Target="../media/hdphoto14.wdp"/><Relationship Id="rId15" Type="http://schemas.microsoft.com/office/2007/relationships/hdphoto" Target="../media/hdphoto16.wdp"/><Relationship Id="rId23" Type="http://schemas.openxmlformats.org/officeDocument/2006/relationships/image" Target="../media/image86.png"/><Relationship Id="rId28" Type="http://schemas.openxmlformats.org/officeDocument/2006/relationships/image" Target="../media/image91.jpeg"/><Relationship Id="rId36" Type="http://schemas.openxmlformats.org/officeDocument/2006/relationships/image" Target="../media/image99.jpeg"/><Relationship Id="rId10" Type="http://schemas.openxmlformats.org/officeDocument/2006/relationships/image" Target="../media/image74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openxmlformats.org/officeDocument/2006/relationships/image" Target="../media/image78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Relationship Id="rId35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7.jpeg"/><Relationship Id="rId4" Type="http://schemas.openxmlformats.org/officeDocument/2006/relationships/image" Target="../media/image35.jpeg"/><Relationship Id="rId9" Type="http://schemas.openxmlformats.org/officeDocument/2006/relationships/image" Target="../media/image10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microsoft.com/office/2007/relationships/hdphoto" Target="../media/hdphoto17.wdp"/><Relationship Id="rId7" Type="http://schemas.openxmlformats.org/officeDocument/2006/relationships/image" Target="../media/image11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109.png"/><Relationship Id="rId10" Type="http://schemas.openxmlformats.org/officeDocument/2006/relationships/image" Target="../media/image113.jpeg"/><Relationship Id="rId4" Type="http://schemas.openxmlformats.org/officeDocument/2006/relationships/image" Target="../media/image35.jpeg"/><Relationship Id="rId9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35.jpe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Relationship Id="rId14" Type="http://schemas.openxmlformats.org/officeDocument/2006/relationships/image" Target="../media/image1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9.jpeg"/><Relationship Id="rId5" Type="http://schemas.microsoft.com/office/2007/relationships/hdphoto" Target="../media/hdphoto2.wdp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4.png"/><Relationship Id="rId7" Type="http://schemas.openxmlformats.org/officeDocument/2006/relationships/image" Target="../media/image1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35.jpeg"/><Relationship Id="rId9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5" Type="http://schemas.openxmlformats.org/officeDocument/2006/relationships/image" Target="../media/image35.jpeg"/><Relationship Id="rId10" Type="http://schemas.openxmlformats.org/officeDocument/2006/relationships/image" Target="../media/image133.jpeg"/><Relationship Id="rId4" Type="http://schemas.openxmlformats.org/officeDocument/2006/relationships/image" Target="../media/image114.png"/><Relationship Id="rId9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.png"/><Relationship Id="rId7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35.jpeg"/><Relationship Id="rId10" Type="http://schemas.openxmlformats.org/officeDocument/2006/relationships/image" Target="../media/image144.png"/><Relationship Id="rId4" Type="http://schemas.openxmlformats.org/officeDocument/2006/relationships/image" Target="../media/image114.png"/><Relationship Id="rId9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39.png"/><Relationship Id="rId7" Type="http://schemas.openxmlformats.org/officeDocument/2006/relationships/image" Target="../media/image1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png"/><Relationship Id="rId3" Type="http://schemas.openxmlformats.org/officeDocument/2006/relationships/image" Target="../media/image139.png"/><Relationship Id="rId7" Type="http://schemas.microsoft.com/office/2007/relationships/hdphoto" Target="../media/hdphoto19.wdp"/><Relationship Id="rId12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11" Type="http://schemas.openxmlformats.org/officeDocument/2006/relationships/image" Target="../media/image153.png"/><Relationship Id="rId5" Type="http://schemas.openxmlformats.org/officeDocument/2006/relationships/image" Target="../media/image35.jpeg"/><Relationship Id="rId10" Type="http://schemas.openxmlformats.org/officeDocument/2006/relationships/image" Target="../media/image152.png"/><Relationship Id="rId4" Type="http://schemas.openxmlformats.org/officeDocument/2006/relationships/image" Target="../media/image114.png"/><Relationship Id="rId9" Type="http://schemas.openxmlformats.org/officeDocument/2006/relationships/image" Target="../media/image151.jpeg"/><Relationship Id="rId1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2.png"/><Relationship Id="rId7" Type="http://schemas.openxmlformats.org/officeDocument/2006/relationships/image" Target="../media/image1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35.jpeg"/><Relationship Id="rId10" Type="http://schemas.openxmlformats.org/officeDocument/2006/relationships/image" Target="../media/image160.jpeg"/><Relationship Id="rId4" Type="http://schemas.openxmlformats.org/officeDocument/2006/relationships/image" Target="../media/image114.png"/><Relationship Id="rId9" Type="http://schemas.openxmlformats.org/officeDocument/2006/relationships/image" Target="../media/image1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10" Type="http://schemas.openxmlformats.org/officeDocument/2006/relationships/image" Target="../media/image20.jpeg"/><Relationship Id="rId4" Type="http://schemas.openxmlformats.org/officeDocument/2006/relationships/image" Target="../media/image6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microsoft.com/office/2007/relationships/hdphoto" Target="../media/hdphoto3.wdp"/><Relationship Id="rId10" Type="http://schemas.openxmlformats.org/officeDocument/2006/relationships/image" Target="../media/image29.jpeg"/><Relationship Id="rId4" Type="http://schemas.openxmlformats.org/officeDocument/2006/relationships/image" Target="../media/image6.jpe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6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2" y="191656"/>
            <a:ext cx="8964569" cy="6527814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1" name="Загнутый угол 20"/>
          <p:cNvSpPr/>
          <p:nvPr/>
        </p:nvSpPr>
        <p:spPr>
          <a:xfrm>
            <a:off x="3117414" y="2693087"/>
            <a:ext cx="5887850" cy="3714363"/>
          </a:xfrm>
          <a:prstGeom prst="foldedCorner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5" y="149945"/>
            <a:ext cx="8799431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ЛИЧНОСТНОЕ РАЗВИТИЕ – ЭТО РАЗВИТИЕ ПОЛОЖИТЕЛЬНОГО ОТНОШЕНИЯ РЕБЕНКА К СЕБЕ, ДРУГИМ ЛЮДЯМ, ОКРУЖАЮЩЕМУ МИРУ, КОММУНИКАТИВНОЙ И СОЦИАЛЬНОЙ КОМПЕТЕНТНОСТИ ДЕТЕЙ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152396288"/>
              </p:ext>
            </p:extLst>
          </p:nvPr>
        </p:nvGraphicFramePr>
        <p:xfrm>
          <a:off x="2339752" y="2843308"/>
          <a:ext cx="7065154" cy="339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ая выноска 16"/>
          <p:cNvSpPr/>
          <p:nvPr/>
        </p:nvSpPr>
        <p:spPr>
          <a:xfrm rot="16200000">
            <a:off x="584138" y="2149483"/>
            <a:ext cx="1658574" cy="2147253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3">
              <a:lumMod val="20000"/>
              <a:lumOff val="80000"/>
              <a:alpha val="28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66898" y="2084383"/>
            <a:ext cx="2420925" cy="2455947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Tx/>
              <a:buChar char="-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результаты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в части развития у детей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социально-личностных качеств</a:t>
            </a:r>
          </a:p>
          <a:p>
            <a:pPr lvl="0" algn="ctr"/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9777" y="1373879"/>
            <a:ext cx="8433346" cy="1039240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ЭФФЕКТИВНОСТИ ПЕДАГОГИЧЕСКИХ ВОЗДЕЙСТВИЙ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ИНДИВИДУАЛЬНОГО РАЗВИТИЯ ДЕТЕЙ ПО ОБРАЗОВАТЕЛЬНОЙ ОБЛАСТИ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«СОЦИАЛЬНО-КОММУНИКАТИВНОЕ РАЗВИТИЕ»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41" y="4970298"/>
            <a:ext cx="2214232" cy="13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9522" y="458400"/>
            <a:ext cx="8604956" cy="123110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 БЕЗОПАСНОЕ ДЕТСТВО – ПОД ТАКИМ ДЕВИЗОМ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САДУ БЫЛИ ОРГАНИЗОВАНЫ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ФЛЕШМОБЫ,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ПОГРУЗИЛИ НАС В АТМОСФЕРУ </a:t>
            </a:r>
          </a:p>
          <a:p>
            <a:pPr lvl="0" algn="ctr"/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ОБЩНОСТИ ИНТЕРЕСОВ В КОНТЕКСТЕ РЕШЕНИЯ ЗАДАЧ ПО  ФОРМИРОВАНИЮ </a:t>
            </a:r>
          </a:p>
          <a:p>
            <a:pPr lvl="0" algn="ctr"/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НАВЫКОВ БЕЗОПАСНОГО ПОВЕДЕНИЯ</a:t>
            </a:r>
            <a:endParaRPr lang="ru-RU" alt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21383" r="11655" b="5601"/>
          <a:stretch/>
        </p:blipFill>
        <p:spPr bwMode="auto">
          <a:xfrm>
            <a:off x="401154" y="4083507"/>
            <a:ext cx="3937166" cy="256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5952" r="4347" b="9138"/>
          <a:stretch/>
        </p:blipFill>
        <p:spPr bwMode="auto">
          <a:xfrm>
            <a:off x="5200897" y="1465288"/>
            <a:ext cx="2977726" cy="241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F:\Зеленый огонек 2022\ДЛЯ ФИЛЬМА ПДД\ФОТО ФЛЭШМОБ\IMG-20201229-WA00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5321"/>
            <a:ext cx="3180968" cy="23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Зеленый огонек 2022\ДЛЯ ФИЛЬМА ПДД\ФОТО ФЛЭШМОБ\IMG-20201229-WA004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43" y="4006264"/>
            <a:ext cx="3632035" cy="2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698" y="458290"/>
            <a:ext cx="8788659" cy="74830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ОЗНАКОМЛЕНИЯ  С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ТРАНСПОРТНЫМИ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СРЕДСТВАМИ, ДОСТУПНЫМИ ДЕТЯМ  ДОШКОЛЬНОГО ВОЗРАСТА, В ДЕТСКОМ САДУ ПРОШЕЛ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ВЕЛОМАРАФОН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«ВЕЛОСИПЕД И САМОКАТ – ЛУЧШИЙ ДРУГ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ЭТО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ВСЕ ВОКРУГ!»</a:t>
            </a:r>
          </a:p>
        </p:txBody>
      </p:sp>
      <p:pic>
        <p:nvPicPr>
          <p:cNvPr id="14" name="Picture 3" descr="C:\Users\User\Desktop\ДЛЯ ЗЕЛЕНОГО ОГОНЬКА\Велоэстафета\IMG_20190621_092015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89285"/>
            <a:ext cx="3190497" cy="239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ДЛЯ ЗЕЛЕНОГО ОГОНЬКА\Велоэстафета\IMG_20190621_0909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5918" r="11316"/>
          <a:stretch/>
        </p:blipFill>
        <p:spPr bwMode="auto">
          <a:xfrm>
            <a:off x="5450957" y="1289286"/>
            <a:ext cx="3151786" cy="239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ocuments\Все фото\Фото детские работа\Велопробег\IMG-20190705-WA00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3703330" cy="277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52992" y="416295"/>
            <a:ext cx="9324528" cy="966452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С РОДИТЕЛЯМ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МИНИ-ФРИРАЙД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УВЛЕКАТЕЛЬНЫЙ ВЕЛОМАРАФОН,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ПРИНЯЛИ УЧАСТИЕ 18 СЕМЕЙ. ДЕТИ ЗАКРЕПЛЯЛИ ПРАВИЛА ЕЗДЫ НА ВЕЛОСИПЕДЕ,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РОДИТЕЛИ ПОЛУЧАЛИ УДОВОЛЬСТВИЕ  ОТ СОВМЕСТНОГО МЕРОПРИЯТИЯ С ДЕТЬМИ</a:t>
            </a:r>
          </a:p>
        </p:txBody>
      </p:sp>
      <p:pic>
        <p:nvPicPr>
          <p:cNvPr id="11" name="Picture 3" descr="C:\Users\User\Desktop\ДЛЯ ЗЕЛЕНОГО ОГОНЬКА\мИНИ ФРИРАЙД\20190712_163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0" y="1336626"/>
            <a:ext cx="326436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ДЛЯ ЗЕЛЕНОГО ОГОНЬКА\мИНИ ФРИРАЙД\20190712_163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54" y="1336626"/>
            <a:ext cx="34618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\Desktop\ДЛЯ ЗЕЛЕНОГО ОГОНЬКА\мИНИ ФРИРАЙД\20190712_1645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7" y="3994061"/>
            <a:ext cx="3149304" cy="222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4902" r="4582" b="10238"/>
          <a:stretch/>
        </p:blipFill>
        <p:spPr bwMode="auto">
          <a:xfrm>
            <a:off x="3807986" y="3924297"/>
            <a:ext cx="3312368" cy="235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 descr="F:\Зеленый огонек 2022\ДЛЯ ФИЛЬМА ПДД\ФРИРАЙД\IMG-20190712-WA00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033" y="1688233"/>
            <a:ext cx="1305575" cy="17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Зеленый огонек 2022\ДЛЯ ФИЛЬМА ПДД\ФРИРАЙД\IMG-20190712-WA004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93" y="4128548"/>
            <a:ext cx="1466415" cy="19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road-signs-97124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54688" b="41213"/>
          <a:stretch/>
        </p:blipFill>
        <p:spPr bwMode="auto">
          <a:xfrm>
            <a:off x="7428404" y="3368092"/>
            <a:ext cx="1496408" cy="240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ec1d3e7afafb4f50233ed8e3aa53253a.png_wh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565" y="3644936"/>
            <a:ext cx="1118089" cy="9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20 сад\зима автоледи фрираид созвездие и др\IMG_449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6236"/>
          <a:stretch/>
        </p:blipFill>
        <p:spPr bwMode="auto">
          <a:xfrm>
            <a:off x="683570" y="1642974"/>
            <a:ext cx="4198374" cy="22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20 сад\зима автоледи фрираид созвездие и др\IMG_453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1005" b="29438"/>
          <a:stretch/>
        </p:blipFill>
        <p:spPr bwMode="auto">
          <a:xfrm>
            <a:off x="1563226" y="4005064"/>
            <a:ext cx="6212763" cy="268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20 сад\зима автоледи фрираид созвездие и др\IMG_453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/>
          <a:stretch/>
        </p:blipFill>
        <p:spPr bwMode="auto">
          <a:xfrm>
            <a:off x="5503949" y="1689740"/>
            <a:ext cx="3102121" cy="21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117932" y="387529"/>
            <a:ext cx="9261932" cy="118459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РОДИТЕЛЯМИ,  ОГИБДД ОМВД ПО ЧИСТОПОЛЬСКОМУ РАЙОНУ,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РОДИТЕЛЬСКИМ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СОВЕТОМ ПРИ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РТ В ЧИСТОПОЛЬСКОМ МУНИЦИПАЛЬНОМ РАЙОНЕ</a:t>
            </a:r>
          </a:p>
          <a:p>
            <a:pPr algn="ctr"/>
            <a:r>
              <a:rPr lang="ru-RU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 – РАЗВЛЕКАТЕЛЬНОЕ МЕРОПРИЯТИЕ   С УЧАСТИЕМ ПАП  </a:t>
            </a:r>
          </a:p>
          <a:p>
            <a:pPr algn="ctr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«ФРИРАЙД –СНЕГОКАТЫ – ВПЕРЁД!»</a:t>
            </a:r>
          </a:p>
        </p:txBody>
      </p:sp>
    </p:spTree>
    <p:extLst>
      <p:ext uri="{BB962C8B-B14F-4D97-AF65-F5344CB8AC3E}">
        <p14:creationId xmlns:p14="http://schemas.microsoft.com/office/powerpoint/2010/main" val="32867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20 сад\зима автоледи фрираид созвездие и др\DXBM46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/>
          <a:stretch/>
        </p:blipFill>
        <p:spPr bwMode="auto">
          <a:xfrm>
            <a:off x="401199" y="4447665"/>
            <a:ext cx="4376011" cy="179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20 сад\зима автоледи фрираид созвездие и др\IMG_47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b="6852"/>
          <a:stretch/>
        </p:blipFill>
        <p:spPr bwMode="auto">
          <a:xfrm>
            <a:off x="4853505" y="4217342"/>
            <a:ext cx="4228226" cy="2256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20 сад\зима автоледи фрираид созвездие и др\MQVS49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0240"/>
          <a:stretch/>
        </p:blipFill>
        <p:spPr bwMode="auto">
          <a:xfrm>
            <a:off x="6437282" y="1530305"/>
            <a:ext cx="2063374" cy="1982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41464" r="32187" b="46681"/>
          <a:stretch/>
        </p:blipFill>
        <p:spPr bwMode="auto">
          <a:xfrm>
            <a:off x="2312948" y="3586551"/>
            <a:ext cx="4442205" cy="701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720" y="259203"/>
            <a:ext cx="9036495" cy="118459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РОДИТЕЛЯМИ,  ОГИБДД ОМВД ПО ЧИСТОПОЛЬСКОМУ РАЙОНУ,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РОДИТЕЛЬСКИМ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СОВЕТОМ ПРИ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РТ В ЧИСТОПОЛЬСКОМ МУНИЦИПАЛЬНОМ РАЙОНЕ, ФИЛИАЛОМ ЧОУ ДПО ДЕТСКО-ЮНОШЕСКОЙ АВТОШКОЛЫ</a:t>
            </a:r>
          </a:p>
          <a:p>
            <a:pPr algn="ctr"/>
            <a:r>
              <a:rPr lang="ru-RU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КОНКУРСНО- ПОЗНАВАТЕЛЬНОЕ МЕРОПРИЯТИЕ ДЛЯ МАМ 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«АВТОЛЕДИ -2022»</a:t>
            </a:r>
          </a:p>
        </p:txBody>
      </p:sp>
      <p:pic>
        <p:nvPicPr>
          <p:cNvPr id="16" name="Picture 7" descr="G:\20 сад\зима автоледи фрираид созвездие и др\IMG_459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9690" b="9584"/>
          <a:stretch/>
        </p:blipFill>
        <p:spPr bwMode="auto">
          <a:xfrm>
            <a:off x="683568" y="1603908"/>
            <a:ext cx="5027806" cy="198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road-signs-97124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19" b="69376"/>
          <a:stretch/>
        </p:blipFill>
        <p:spPr bwMode="auto">
          <a:xfrm>
            <a:off x="2339752" y="-25721"/>
            <a:ext cx="1998571" cy="15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54025" y="1510243"/>
            <a:ext cx="2638543" cy="338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Достижения и результаты</a:t>
            </a:r>
          </a:p>
        </p:txBody>
      </p:sp>
      <p:pic>
        <p:nvPicPr>
          <p:cNvPr id="13" name="Picture 10" descr="F:\Пряжникова Академия проф мастерств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" b="99691" l="0" r="66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74" r="34251"/>
          <a:stretch/>
        </p:blipFill>
        <p:spPr bwMode="auto">
          <a:xfrm>
            <a:off x="2669167" y="542319"/>
            <a:ext cx="1339740" cy="7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golden_cup_PNG145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44" y="414057"/>
            <a:ext cx="231313" cy="2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442" y="2196497"/>
            <a:ext cx="8789379" cy="4774051"/>
          </a:xfrm>
          <a:prstGeom prst="rect">
            <a:avLst/>
          </a:prstGeom>
        </p:spPr>
        <p:txBody>
          <a:bodyPr wrap="square" lIns="79681" tIns="39840" rIns="79681" bIns="39840">
            <a:spAutoFit/>
          </a:bodyPr>
          <a:lstStyle/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фестиваля-конкурса «Дорожная Мозаика»,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год, 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олимпиады «Зебра»,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детского  рисунка на асфальте «Безопасность дорожного движения глазами детей»,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«Безопасная зебра для наших детей»,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зонального конкурса детско-родительских проектов «Добрая дорога-детям!»,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«Новый дорожный знак глазами детей»,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«ПДД в картинках»,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«За безопасность –всей семьей»,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смотра-конкурса «Зеленый огонек»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год;</a:t>
            </a:r>
            <a:endParaRPr lang="ru-RU" sz="17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макетов «Безопасная дорога – детям!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«Рисуй с нами»,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детского рисунка и декоративно-прикладного творчества «Безопасная дорога»,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«Моя педагогическая инициатива»,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marL="171138" indent="-171138"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0"/>
          <a:srcRect t="34035" b="19759"/>
          <a:stretch/>
        </p:blipFill>
        <p:spPr>
          <a:xfrm>
            <a:off x="107504" y="274122"/>
            <a:ext cx="1685274" cy="173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3" descr="G:\20 сад\зима автоледи фрираид созвездие и др\MQVS490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0240"/>
          <a:stretch/>
        </p:blipFill>
        <p:spPr bwMode="auto">
          <a:xfrm>
            <a:off x="4833917" y="328572"/>
            <a:ext cx="1646491" cy="162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48" y="328572"/>
            <a:ext cx="2249773" cy="186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7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120" y="6370709"/>
            <a:ext cx="6505802" cy="66774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uthCYR Medium" pitchFamily="50" charset="-52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uthCYR Medium" pitchFamily="50" charset="-52"/>
              </a:rPr>
              <a:t>Безопасны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uthCYR Medium" pitchFamily="50" charset="-52"/>
                <a:cs typeface="Times New Roman" panose="02020603050405020304" pitchFamily="18" charset="0"/>
              </a:rPr>
              <a:t>й  путь к успеху»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uthCYR Medium" pitchFamily="50" charset="-52"/>
            </a:endParaRPr>
          </a:p>
        </p:txBody>
      </p:sp>
      <p:pic>
        <p:nvPicPr>
          <p:cNvPr id="8" name="Picture 2" descr="F:\road-signs-97124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19" b="69376"/>
          <a:stretch/>
        </p:blipFill>
        <p:spPr bwMode="auto">
          <a:xfrm>
            <a:off x="2717474" y="-171400"/>
            <a:ext cx="1511924" cy="103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82122" y="1055873"/>
            <a:ext cx="263854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Достижения и результаты</a:t>
            </a:r>
            <a:endParaRPr lang="ru-RU" sz="1400" b="1" dirty="0"/>
          </a:p>
        </p:txBody>
      </p:sp>
      <p:pic>
        <p:nvPicPr>
          <p:cNvPr id="13" name="Picture 10" descr="F:\Пряжникова Академия проф мастерств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" b="99691" l="0" r="66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74" r="34251"/>
          <a:stretch/>
        </p:blipFill>
        <p:spPr bwMode="auto">
          <a:xfrm>
            <a:off x="3672187" y="314485"/>
            <a:ext cx="1114422" cy="5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golden_cup_PNG145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51" y="205764"/>
            <a:ext cx="330295" cy="4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t="2593" r="7251"/>
          <a:stretch/>
        </p:blipFill>
        <p:spPr>
          <a:xfrm>
            <a:off x="251348" y="802195"/>
            <a:ext cx="979540" cy="141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/>
          <a:srcRect l="2273"/>
          <a:stretch/>
        </p:blipFill>
        <p:spPr>
          <a:xfrm>
            <a:off x="993464" y="997585"/>
            <a:ext cx="1108283" cy="151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704" y="1309912"/>
            <a:ext cx="1062403" cy="146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0769" y="1462109"/>
            <a:ext cx="1094830" cy="1506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0676" y="1577385"/>
            <a:ext cx="1001324" cy="150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5551" y="1495879"/>
            <a:ext cx="1047973" cy="142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7864" y="1420162"/>
            <a:ext cx="1079959" cy="148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95" y="1259119"/>
            <a:ext cx="1080120" cy="153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7600" y="1013625"/>
            <a:ext cx="1067827" cy="152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81127" y="873925"/>
            <a:ext cx="1149305" cy="159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3059" y="4794226"/>
            <a:ext cx="1011997" cy="142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07704" y="4949096"/>
            <a:ext cx="1002862" cy="141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71629" y="4969174"/>
            <a:ext cx="1003731" cy="137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" y="2906184"/>
            <a:ext cx="1112893" cy="157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9" y="3077961"/>
            <a:ext cx="1086543" cy="153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62" y="3225190"/>
            <a:ext cx="1086545" cy="153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26688" y="3293391"/>
            <a:ext cx="1127574" cy="15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86" y="3337290"/>
            <a:ext cx="1065552" cy="150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2" y="3261321"/>
            <a:ext cx="1094986" cy="156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0"/>
          <a:srcRect t="10928" b="10460"/>
          <a:stretch/>
        </p:blipFill>
        <p:spPr>
          <a:xfrm>
            <a:off x="5408160" y="3163753"/>
            <a:ext cx="1135539" cy="158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299941" y="3107948"/>
            <a:ext cx="1154902" cy="161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21651" r="4501" b="17450"/>
          <a:stretch/>
        </p:blipFill>
        <p:spPr>
          <a:xfrm>
            <a:off x="6542955" y="4763255"/>
            <a:ext cx="1040867" cy="147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11101" y="4919297"/>
            <a:ext cx="980587" cy="139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879537" y="4975126"/>
            <a:ext cx="946410" cy="134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 descr="C:\Users\кроха\Downloads\IMG_5553-28-02-22-12-18.JPG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5964" r="9264" b="5582"/>
          <a:stretch/>
        </p:blipFill>
        <p:spPr bwMode="auto">
          <a:xfrm>
            <a:off x="5709119" y="4883051"/>
            <a:ext cx="963925" cy="143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роха\Desktop\ПДД Улыбка\ПДД Улыбка\20220225_092639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27" y="2998011"/>
            <a:ext cx="1172095" cy="16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27" y="2845609"/>
            <a:ext cx="1182163" cy="169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F:\road-signs-97124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19" b="69376"/>
          <a:stretch/>
        </p:blipFill>
        <p:spPr bwMode="auto">
          <a:xfrm>
            <a:off x="3473436" y="-219810"/>
            <a:ext cx="1661344" cy="12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:\Дор.моз фото\IMG_20150401_111256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20" y="5465802"/>
            <a:ext cx="1856264" cy="139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" y="5333722"/>
            <a:ext cx="1273005" cy="129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23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57" y="-80807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78" y="228555"/>
            <a:ext cx="8864508" cy="6402431"/>
          </a:xfrm>
          <a:prstGeom prst="rect">
            <a:avLst/>
          </a:prstGeom>
          <a:ln w="2286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144033" y="245933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25619" y="-96"/>
            <a:ext cx="8445008" cy="810414"/>
          </a:xfrm>
          <a:prstGeom prst="horizontalScroll">
            <a:avLst/>
          </a:prstGeom>
          <a:solidFill>
            <a:srgbClr val="FFFF00">
              <a:alpha val="15000"/>
            </a:srgbClr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В ЧАСТИ  </a:t>
            </a:r>
          </a:p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 - ЛИЧНОСТНОГО РАЗВИТИЯ ДЕТЕЙ</a:t>
            </a:r>
          </a:p>
          <a:p>
            <a:pPr algn="ctr"/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 rot="16200000">
            <a:off x="1050548" y="387365"/>
            <a:ext cx="1485157" cy="3013936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3366FF">
              <a:alpha val="28000"/>
            </a:srgb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7534" y="1175802"/>
            <a:ext cx="3017396" cy="1596825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 муниципального конкурса детского рисунка   «Безопасность дорожного движения глазами детей», 2019 г.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8017" y="5405777"/>
            <a:ext cx="3495911" cy="304499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4364">
            <a:off x="87248" y="3145436"/>
            <a:ext cx="3957785" cy="296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9724" b="8469"/>
          <a:stretch/>
        </p:blipFill>
        <p:spPr>
          <a:xfrm>
            <a:off x="4421726" y="972951"/>
            <a:ext cx="1961708" cy="289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66927"/>
            <a:ext cx="1979345" cy="280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6"/>
          <a:stretch/>
        </p:blipFill>
        <p:spPr>
          <a:xfrm>
            <a:off x="4198888" y="3954067"/>
            <a:ext cx="2782036" cy="267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87" y="3954067"/>
            <a:ext cx="1997313" cy="269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3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Администратор\Desktop\1587221610_12-p-odnotonnie-foni-dlya-prezentatsii-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35"/>
            <a:ext cx="9144001" cy="68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im1-tub-ru.yandex.net/i?id=57253e0051d1a740aa556320c526d56e-l&amp;n=13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" b="98679" l="0" r="100000">
                        <a14:foregroundMark x1="9252" y1="22809" x2="9252" y2="22809"/>
                        <a14:foregroundMark x1="10476" y1="10014" x2="10476" y2="10014"/>
                        <a14:foregroundMark x1="12381" y1="6259" x2="12381" y2="6259"/>
                        <a14:foregroundMark x1="12381" y1="5633" x2="12381" y2="5633"/>
                        <a14:foregroundMark x1="42313" y1="96871" x2="42313" y2="9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41" y="5091393"/>
            <a:ext cx="1014048" cy="15332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нутый угол 6"/>
          <p:cNvSpPr/>
          <p:nvPr/>
        </p:nvSpPr>
        <p:spPr>
          <a:xfrm>
            <a:off x="232568" y="381557"/>
            <a:ext cx="3819170" cy="274001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14" y="3426313"/>
            <a:ext cx="2908751" cy="29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129" y="381557"/>
            <a:ext cx="3292823" cy="288950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этапа республиканского конкурса  «Зеленый огонек», 2022г.;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фестиваля конкурса ЮИД  «Дорожная Мозаика», 2019 г., 2020 г., 2021 г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</a:t>
            </a:r>
            <a:r>
              <a:rPr 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республиканского конкурса "Шкатулка безопасности", 2019 г.</a:t>
            </a:r>
            <a:endParaRPr lang="ru-RU" sz="1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ЮЗЕЕВА грамоты\Муниц.Зел.огон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91" y="381558"/>
            <a:ext cx="2040150" cy="27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ор.моз фото\IMG_20150401_1112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3282345"/>
            <a:ext cx="4248249" cy="318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Итоги конкурсов\достижения детей 2020-2021\Дорожная Мозаик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2685" b="2039"/>
          <a:stretch/>
        </p:blipFill>
        <p:spPr bwMode="auto">
          <a:xfrm>
            <a:off x="6739088" y="346637"/>
            <a:ext cx="1827902" cy="264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1" y="235896"/>
            <a:ext cx="8953460" cy="6440230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71" y="-69112"/>
            <a:ext cx="9447542" cy="699622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23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349" y="1376401"/>
            <a:ext cx="2303561" cy="2248556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слов разнообразных,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блестят, горят и жгут,-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Золотых, стальных, алмазных,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священней слова: «Труд»!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69813" y="-26529"/>
            <a:ext cx="8823184" cy="1567775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91" y="1472838"/>
            <a:ext cx="2543634" cy="14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87" y="1450472"/>
            <a:ext cx="2875970" cy="161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" y="4413714"/>
            <a:ext cx="1642154" cy="21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68" y="5225476"/>
            <a:ext cx="2935805" cy="16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0611" y="4813280"/>
            <a:ext cx="2180663" cy="14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29" y="2998120"/>
            <a:ext cx="2577612" cy="144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5" y="3146056"/>
            <a:ext cx="2747929" cy="164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051" y="240907"/>
            <a:ext cx="8621899" cy="1073647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ТРУД- ВАЖНЕЙШЕЕ СРЕДСТВО ВОСПИТАНИЯ, НАЧИНАЯ С ДОШКОЛЬНОГО ВОЗРАСТА;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ФОРМИРУЕТСЯ ЛИЧНОСТЬ РЕБЕНКА,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СКЛАДЫВАЮТСЯ КОЛЛЕКТИВНЫЕ ВЗАИМООТНОШЕНИЯ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54" y="1782907"/>
            <a:ext cx="2862153" cy="24189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5040" y="4948879"/>
            <a:ext cx="2043703" cy="12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pdd_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" y="2704166"/>
            <a:ext cx="1170565" cy="8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кроха\Desktop\1614321186_23-p-yarkii-raduzhnii-fon-2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" y="18074"/>
            <a:ext cx="9138824" cy="68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8039" y="854995"/>
            <a:ext cx="8280920" cy="31201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ЗАНИМАТЕЛЬНАЯ ДЕЯТЕЛЬНОСТЬ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341" y="1129360"/>
            <a:ext cx="8196793" cy="530161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В ИГРОВОЙ ФОРМЕ ДЕТИ ПОЛУЧАЮТ ЗНАНИЯ О ВИДАХ ТРАНСПОРТА,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СИГНАЛАХ СВЕТОФОРА,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 ДОРОЖНЫХ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ЗНАКАХ</a:t>
            </a:r>
          </a:p>
        </p:txBody>
      </p:sp>
      <p:pic>
        <p:nvPicPr>
          <p:cNvPr id="13" name="Picture 2" descr="C:\Users\User\Desktop\ДЛЯ ЗЕЛЕНОГО ОГОНЬКА\Улыбка занятия игры\IMG-20200217-WA00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70" r="18226"/>
          <a:stretch/>
        </p:blipFill>
        <p:spPr bwMode="auto">
          <a:xfrm>
            <a:off x="2370974" y="1822117"/>
            <a:ext cx="2945656" cy="197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Зеленый огонек 2022\ДЛЯ ФИЛЬМА ПДД\ИГРА\IMG_20200305_1546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49" y="1746816"/>
            <a:ext cx="2827882" cy="21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Зеленый огонек 2022\ДЛЯ ФИЛЬМА ПДД\ИГРА\Изображение 22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43" y="4149080"/>
            <a:ext cx="3042614" cy="22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Зеленый огонек 2022\ДЛЯ ФИЛЬМА ПДД\ИГРА\IMG-20200217-WA00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1" y="2705974"/>
            <a:ext cx="1911478" cy="217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Зеленый огонек 2022\ДЛЯ ФИЛЬМА ПДД\ИГРА\IMG_016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66" y="4066236"/>
            <a:ext cx="3153076" cy="23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1073" y="133198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2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4" y="104230"/>
            <a:ext cx="8961585" cy="6551831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76" y="-117967"/>
            <a:ext cx="9447542" cy="699622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622961" y="2320748"/>
            <a:ext cx="3498314" cy="742543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645515" y="84756"/>
            <a:ext cx="7770562" cy="1268391"/>
          </a:xfrm>
          <a:prstGeom prst="horizontalScroll">
            <a:avLst/>
          </a:prstGeom>
          <a:solidFill>
            <a:schemeClr val="bg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30" y="1369608"/>
            <a:ext cx="3062416" cy="23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96" y="1402477"/>
            <a:ext cx="2991911" cy="224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1" y="3935750"/>
            <a:ext cx="3301403" cy="24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44" y="3700900"/>
            <a:ext cx="2026428" cy="2699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70" y="3974721"/>
            <a:ext cx="3301403" cy="247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 rot="16200000">
            <a:off x="205515" y="1406303"/>
            <a:ext cx="2001126" cy="2339205"/>
          </a:xfrm>
          <a:prstGeom prst="wedgeRectCallou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2" tIns="43931" rIns="87862" bIns="43931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5472" y="1954896"/>
            <a:ext cx="2241486" cy="1165938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наш, огород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на нем всегда растет!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Витаминов целый клад,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все к нам в сад»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272" y="371695"/>
            <a:ext cx="6845739" cy="827426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ПОДОКОННИКЕ В ДЕТСКОМ САДУ СПОСОБСТВУЕТ РАЗВИТИЮ НАБЛЮДАТЕЛЬНОСТИ У ДЕТЕЙ,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ПОМОГАЕТ ЛУЧШЕ ПОЗНАТЬ РАСТИТЕЛЬНУЮ ЖИЗНЬ</a:t>
            </a:r>
          </a:p>
        </p:txBody>
      </p:sp>
    </p:spTree>
    <p:extLst>
      <p:ext uri="{BB962C8B-B14F-4D97-AF65-F5344CB8AC3E}">
        <p14:creationId xmlns:p14="http://schemas.microsoft.com/office/powerpoint/2010/main" val="36954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1" y="166491"/>
            <a:ext cx="8977789" cy="6511025"/>
          </a:xfrm>
          <a:prstGeom prst="rect">
            <a:avLst/>
          </a:prstGeom>
          <a:ln w="228600" cap="sq" cmpd="thickThin">
            <a:solidFill>
              <a:srgbClr val="66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71" y="-69112"/>
            <a:ext cx="9447542" cy="6996223"/>
          </a:xfrm>
          <a:prstGeom prst="rect">
            <a:avLst/>
          </a:prstGeom>
        </p:spPr>
      </p:pic>
      <p:pic>
        <p:nvPicPr>
          <p:cNvPr id="20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995" y="1272252"/>
            <a:ext cx="2147253" cy="203341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Дети-праздник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души,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чего же хороши!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играют, Взрослых этим забавляют!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52235" y="184539"/>
            <a:ext cx="8445635" cy="1037394"/>
          </a:xfrm>
          <a:prstGeom prst="horizontalScroll">
            <a:avLst/>
          </a:prstGeom>
          <a:solidFill>
            <a:schemeClr val="accent2">
              <a:alpha val="1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2" y="1286201"/>
            <a:ext cx="3140806" cy="235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/>
          <a:stretch/>
        </p:blipFill>
        <p:spPr bwMode="auto">
          <a:xfrm>
            <a:off x="3636521" y="4061240"/>
            <a:ext cx="1693782" cy="244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21" y="3890306"/>
            <a:ext cx="3441131" cy="25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503" y="367149"/>
            <a:ext cx="7757815" cy="581205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ЛИЧНОСТНОЕ РАЗВИТИЕ ДОШКОЛЬНИКОВ ПРОИСХОДИТ ЧЕРЕЗ ИГРУ КАК ВЕДУЩУЮ ДЕТСКУЮ ДЕЯТЕЛЬНОСТЬ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664" y="1766754"/>
            <a:ext cx="2466373" cy="20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3" y="3980108"/>
            <a:ext cx="3332810" cy="2499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16216"/>
          <a:stretch/>
        </p:blipFill>
        <p:spPr>
          <a:xfrm rot="5400000">
            <a:off x="2355700" y="1434780"/>
            <a:ext cx="2596736" cy="22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4" y="104225"/>
            <a:ext cx="8984350" cy="6658195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79826" y="2017848"/>
            <a:ext cx="2894318" cy="1172832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Tx/>
              <a:buChar char="-"/>
            </a:pPr>
            <a:endParaRPr lang="ru-RU" sz="1400" dirty="0"/>
          </a:p>
          <a:p>
            <a:pPr marL="274574" indent="-274574">
              <a:buFontTx/>
              <a:buChar char="-"/>
            </a:pPr>
            <a:endParaRPr lang="ru-RU" sz="1400" dirty="0"/>
          </a:p>
          <a:p>
            <a:pPr marL="274574" indent="-274574">
              <a:buFontTx/>
              <a:buChar char="-"/>
            </a:pPr>
            <a:endParaRPr lang="ru-RU" sz="1400" dirty="0"/>
          </a:p>
          <a:p>
            <a:pPr marL="274574" indent="-274574">
              <a:buFontTx/>
              <a:buChar char="-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17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26596" y="1949387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85663" y="28898"/>
            <a:ext cx="8375743" cy="1895558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УСЛОВИЕМ ПОЛНОЦЕННОГО РАЗВИТИЯ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ЯВЛЯЕТСЯ СОХРАНЕНИЕ СВОЕГО РОДНОГО ЯЗЫКА.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– ОДНО ИЗ САМЫХ ГЛУБИННЫХ,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 ПРИСУЩИХ ЧЕЛОВЕКУ СВОЙСТВ,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ОПРЕДЕЛЯЮЩИХ ЕГО ЭТНИЧЕСКУЮ, НАЦИОНАЛЬНУЮ ПРИНАДЛЕЖНОСТЬ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 rot="16200000">
            <a:off x="-60407" y="2604715"/>
            <a:ext cx="2943830" cy="2514698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3">
              <a:lumMod val="20000"/>
              <a:lumOff val="80000"/>
              <a:alpha val="2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85" y="4551571"/>
            <a:ext cx="3014133" cy="234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082" y="2412126"/>
            <a:ext cx="2526068" cy="2886236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приобщения детей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культуре своей нации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обучение детей родному татарскому языку в  детском саду проводится  планомерная работа. Функционирует театральный кружок, где педагоги проводят работу 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постановке самостоятельных спектаклей. 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Организуются различные досуговые мероприятия, фестивали, конкурсы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5108"/>
          <a:stretch/>
        </p:blipFill>
        <p:spPr bwMode="auto">
          <a:xfrm>
            <a:off x="5865960" y="1842719"/>
            <a:ext cx="3180005" cy="2456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11" y="1839482"/>
            <a:ext cx="3142724" cy="235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86" y="4133178"/>
            <a:ext cx="3484352" cy="253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6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89603" y="5030886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0" y="222451"/>
            <a:ext cx="8976472" cy="654866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755" y="4"/>
            <a:ext cx="9447542" cy="69962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432" y="2625034"/>
            <a:ext cx="2147253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497072" y="110727"/>
            <a:ext cx="8213894" cy="1379666"/>
          </a:xfrm>
          <a:prstGeom prst="horizontalScroll">
            <a:avLst/>
          </a:prstGeom>
          <a:solidFill>
            <a:schemeClr val="bg2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61" y="1542949"/>
            <a:ext cx="2337570" cy="175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74" y="1440953"/>
            <a:ext cx="2341012" cy="175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29800" y="3062683"/>
            <a:ext cx="2901776" cy="407269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pPr algn="ctr">
              <a:lnSpc>
                <a:spcPct val="115000"/>
              </a:lnSpc>
              <a:spcAft>
                <a:spcPts val="961"/>
              </a:spcAft>
            </a:pPr>
            <a:r>
              <a:rPr lang="ru-RU" b="1" i="1" dirty="0"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«День рождения рябинки»</a:t>
            </a:r>
            <a:endParaRPr lang="ru-RU" sz="1700" b="1" i="1" dirty="0">
              <a:solidFill>
                <a:srgbClr val="000066"/>
              </a:solidFill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5"/>
          <a:stretch/>
        </p:blipFill>
        <p:spPr bwMode="auto">
          <a:xfrm>
            <a:off x="6637567" y="3550514"/>
            <a:ext cx="1706162" cy="23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34030" y="5806074"/>
            <a:ext cx="2138490" cy="919717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Праздник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«День семьи,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любви и верности»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9" y="3756883"/>
            <a:ext cx="2843464" cy="213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8681" y="6016039"/>
            <a:ext cx="1212019" cy="365719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Сабантуй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42" y="4165077"/>
            <a:ext cx="2642867" cy="198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91724" y="6085921"/>
            <a:ext cx="2107840" cy="642718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Осенний праздник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 «</a:t>
            </a:r>
            <a:r>
              <a:rPr lang="ru-RU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Сөмбелә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 rot="16200000">
            <a:off x="829374" y="1505746"/>
            <a:ext cx="1298448" cy="2515532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2" tIns="43931" rIns="87862" bIns="43931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5631" y="2304628"/>
            <a:ext cx="2690496" cy="949933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Как дорог мне родной мой край!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Могучих наших предков стан.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Дороже чем небесный рай, Родной и славный Татарстан!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3126" y="393085"/>
            <a:ext cx="8120031" cy="827426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КРАЮ, РОДНОЙ КУЛЬТУРЕ, РОДНОЙ РЕЧИ НАЧИНАЕТСЯ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МАЛОГО - С ЛЮБВИ К СВОЕЙ СЕМЬЕ,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ЖИЛИЩУ, К СВОЕМУ ДЕТСКОМУ САДУ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6062" y="3266530"/>
            <a:ext cx="1855157" cy="642718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«Березки»</a:t>
            </a:r>
          </a:p>
        </p:txBody>
      </p:sp>
    </p:spTree>
    <p:extLst>
      <p:ext uri="{BB962C8B-B14F-4D97-AF65-F5344CB8AC3E}">
        <p14:creationId xmlns:p14="http://schemas.microsoft.com/office/powerpoint/2010/main" val="39663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" y="173495"/>
            <a:ext cx="9100378" cy="6580289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39621" y="2047690"/>
            <a:ext cx="2147253" cy="742543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50876" y="111543"/>
            <a:ext cx="8245302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r>
              <a:rPr 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ТЕХНОЛОГИИ МУЗЕЙНОЙ ПЕДАГОГИКИ В УСЛОВИЯХ ДОУ ДАЕТ РЕБЕНКУ ШАНС СТАТЬ ИНТЕЛЛИГЕНТНЫМ ЧЕЛОВЕКОМ,  </a:t>
            </a:r>
          </a:p>
          <a:p>
            <a:pPr lvl="0" algn="ctr"/>
            <a:r>
              <a:rPr 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ПРИОБЩЕННЫМ К ИСТОРИИ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знайка\Desktop\НАРОДЫ ПОВОЛЖЬЯ\РУССКАЯ культура\Затейники\IMG_20181018_112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4" y="1541375"/>
            <a:ext cx="2906868" cy="218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знайка\Desktop\НАРОДЫ ПОВОЛЖЬЯ\РУССКАЯ культура\Знайки\i2S1VDzVf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45" y="4070248"/>
            <a:ext cx="3136494" cy="23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84" y="4016744"/>
            <a:ext cx="3135718" cy="236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05" y="1274888"/>
            <a:ext cx="3903799" cy="298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" y="173495"/>
            <a:ext cx="9100378" cy="6580289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219" y="-65244"/>
            <a:ext cx="9570438" cy="70268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9621" y="2047690"/>
            <a:ext cx="2147253" cy="742543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139622" y="153538"/>
            <a:ext cx="8730165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знайка\Desktop\НАРОДЫ ПОВОЛЖЬЯ\РУССКАЯ культура\Колобок Экскурсия\SAM_2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467">
            <a:off x="6355631" y="1963517"/>
            <a:ext cx="2657053" cy="199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знайка\Desktop\НАРОДЫ ПОВОЛЖЬЯ\ТАТАРСКАЯ культура\Фрагмент занимательного дела  дом национального костюма МАДОУ 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249">
            <a:off x="6236080" y="4448740"/>
            <a:ext cx="2790937" cy="2093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знайка\Desktop\НАРОДЫ ПОВОЛЖЬЯ\ЧУВАШСКАЯ культура\сказка чувашские игры\ZmVo78dcID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383">
            <a:off x="-9666" y="3505807"/>
            <a:ext cx="2895601" cy="217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52" y="4297540"/>
            <a:ext cx="3412214" cy="256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2558" y="422993"/>
            <a:ext cx="7965614" cy="827426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ИГРАЕТ БОЛЬШУЮ ПОЗНАВАТЕЛЬНУЮ И ВОСПИТАТЕЛЬНУЮ РОЛЬ ДЛЯ ДОШКОЛЬНИКОВ, А ТАКЖЕ СПОСОБСТВУЕТ УКРЕПЛЕНИЮ СОТРУДНИЧЕСТВА ДЕТСКОГО САДА И СЕМЬИ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9250" y="1411661"/>
            <a:ext cx="3028607" cy="2269791"/>
          </a:xfrm>
          <a:prstGeom prst="rect">
            <a:avLst/>
          </a:prstGeom>
        </p:spPr>
      </p:pic>
      <p:pic>
        <p:nvPicPr>
          <p:cNvPr id="25" name="Рисунок 24" descr="C:\Documents and Settings\User\Рабочий стол\IMG_264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291019">
            <a:off x="59815" y="1444721"/>
            <a:ext cx="2832383" cy="20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7357" r="92256">
                        <a14:foregroundMark x1="80445" y1="78682" x2="80445" y2="78682"/>
                      </a14:backgroundRemoval>
                    </a14:imgEffect>
                  </a14:imgLayer>
                </a14:imgProps>
              </a:ext>
            </a:extLst>
          </a:blip>
          <a:srcRect l="16335" r="15603"/>
          <a:stretch/>
        </p:blipFill>
        <p:spPr>
          <a:xfrm>
            <a:off x="823301" y="5639549"/>
            <a:ext cx="1809900" cy="132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45" y="191258"/>
            <a:ext cx="8941341" cy="6493254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71" y="-69112"/>
            <a:ext cx="9447542" cy="6996223"/>
          </a:xfrm>
          <a:prstGeom prst="rect">
            <a:avLst/>
          </a:prstGeom>
        </p:spPr>
      </p:pic>
      <p:pic>
        <p:nvPicPr>
          <p:cNvPr id="19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94746" y="-78999"/>
            <a:ext cx="8723861" cy="170254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ДЕТСКОГО САДА СЧИТАЕТ, ЧТО ФОРМИРОВАНИЕ УВАЖЕНИЯ К ГЕРОИЧЕСКОМУ ТРУДУ ПОЖАРНЫХ, ИНТЕРЕС К ИХ ЗАНЯТИЯМ МОЖЕТ СТАТЬ СТИМУЛОМ ДЛЯ РАЗВИТИЯ ПАТРИОТИЧЕСКИХ ЧУВСТВ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ОБЩЕЧЕЛОВЕЧЕСКИХ КАЧЕСТВ</a:t>
            </a:r>
          </a:p>
        </p:txBody>
      </p:sp>
      <p:sp>
        <p:nvSpPr>
          <p:cNvPr id="33" name="Прямоугольная выноска 32"/>
          <p:cNvSpPr/>
          <p:nvPr/>
        </p:nvSpPr>
        <p:spPr>
          <a:xfrm rot="16200000">
            <a:off x="99421" y="1811606"/>
            <a:ext cx="2630870" cy="2299127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11910" y="1625623"/>
            <a:ext cx="2143574" cy="2671092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профессией пожарных спасателей.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пожарных спасателей приехал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детский сад.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учебную тренировку, организовал тушение искусственного возгорания, рассказал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профессии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пожарный-спасатель</a:t>
            </a:r>
            <a:endParaRPr lang="ru-RU" sz="1400" dirty="0"/>
          </a:p>
        </p:txBody>
      </p:sp>
      <p:pic>
        <p:nvPicPr>
          <p:cNvPr id="4098" name="Picture 2" descr="C:\Завед\14\Документы по ДОУ\Образцовый\20180622_0944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00" y="1527130"/>
            <a:ext cx="2829127" cy="212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Завед\14\Документы по ДОУ\Образцовый\20180622_0946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49" y="3776266"/>
            <a:ext cx="3183771" cy="2387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кроха\Downloads\RnraUfqi3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6" y="4380956"/>
            <a:ext cx="2858972" cy="214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роха\Downloads\LwodcLi8LL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82" y="1483459"/>
            <a:ext cx="2981707" cy="223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98" y="3659873"/>
            <a:ext cx="1905494" cy="262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87930" y="61956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574" indent="-274574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Призёры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«Неопалимая Купина», 2019 г.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70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кроха\Desktop\1614321186_23-p-yarkii-raduzhnii-fon-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" y="18074"/>
            <a:ext cx="9138824" cy="68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5567" y="410032"/>
            <a:ext cx="8280920" cy="36932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ТЕХНОЛОГИЯ: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 – КАЛЕНДАРЬ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052" y="779358"/>
            <a:ext cx="8502395" cy="1200323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just"/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календарь для детей – это в первую очередь, игра, которая направлена на развитие интереса к любой деятельности и повышение самооценки ребенка. Дети сами решают какой элемент сегодня выбрать, а значит чувствуют важность своего решения. </a:t>
            </a:r>
          </a:p>
        </p:txBody>
      </p:sp>
      <p:pic>
        <p:nvPicPr>
          <p:cNvPr id="1026" name="Picture 2" descr="C:\Users\Администратор\Desktop\Презентация БДД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52" y="2007265"/>
            <a:ext cx="3280457" cy="231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5393-24-02-22-07-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3829" r="2601" b="17162"/>
          <a:stretch/>
        </p:blipFill>
        <p:spPr bwMode="auto">
          <a:xfrm>
            <a:off x="4616154" y="3964329"/>
            <a:ext cx="4145618" cy="263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Макс\Downloads\IMG-20220128-WA0002.jpg"/>
          <p:cNvPicPr/>
          <p:nvPr/>
        </p:nvPicPr>
        <p:blipFill>
          <a:blip r:embed="rId8" cstate="print"/>
          <a:srcRect l="6734" t="13248" r="10850"/>
          <a:stretch>
            <a:fillRect/>
          </a:stretch>
        </p:blipFill>
        <p:spPr bwMode="auto">
          <a:xfrm>
            <a:off x="5508104" y="1870792"/>
            <a:ext cx="2782491" cy="191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Макс\Downloads\20220128_162145.jpg"/>
          <p:cNvPicPr/>
          <p:nvPr/>
        </p:nvPicPr>
        <p:blipFill>
          <a:blip r:embed="rId9" cstate="print"/>
          <a:srcRect b="6667"/>
          <a:stretch>
            <a:fillRect/>
          </a:stretch>
        </p:blipFill>
        <p:spPr bwMode="auto">
          <a:xfrm>
            <a:off x="1305529" y="4509464"/>
            <a:ext cx="2880320" cy="208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41073" y="133198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1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кроха\Desktop\1614321186_23-p-yarkii-raduzhnii-fon-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" y="18074"/>
            <a:ext cx="9138824" cy="68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Зеленый огонек 2022\Семицветик ПДД\Семицветик пдд\photo_2022-01-31_10-06-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2851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Зеленый огонек 2022\ДЛЯ ФИЛЬМА ПДД\МОРЕ\IMG-20200219-WA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2983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зеленыи\14-02-2022_08-31-13\IMG_3547-14-02-22-08-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3748059" cy="28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зеленыи\14-02-2022_08-31-13\IMG_3550-14-02-22-08-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 b="12043"/>
          <a:stretch/>
        </p:blipFill>
        <p:spPr bwMode="auto">
          <a:xfrm>
            <a:off x="6024749" y="3645024"/>
            <a:ext cx="2435683" cy="25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зеленыи\14-02-2022_08-31-13\IMG_3551-14-02-22-08-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20" y="1342851"/>
            <a:ext cx="2414822" cy="18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7398" y="911592"/>
            <a:ext cx="8280920" cy="31201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ТЕХНОЛОГИИ: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ДИДАКТИЧЕСКИЕ ИГРЫ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1073" y="133198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кроха\Desktop\1614321186_23-p-yarkii-raduzhnii-fon-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" y="18074"/>
            <a:ext cx="9138824" cy="68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3940" y="852861"/>
            <a:ext cx="8280920" cy="530161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ПРОДУКТИВНЫЕ ВИДЫ ДЕТСКОЙ ДЕЯТЕЛЬНОСТИ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ПРОЦЕССЕ КОТОРЫХ РОЖДАЮТСЯ «МАЛЕНЬКИЕ ШЕДЕВРЫ»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12" y="1483670"/>
            <a:ext cx="3090809" cy="245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8" descr="https://sun9-38.userapi.com/c855524/v855524589/ce1f2/2c9IrvOXA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r="22999"/>
          <a:stretch/>
        </p:blipFill>
        <p:spPr bwMode="auto">
          <a:xfrm>
            <a:off x="611735" y="4046223"/>
            <a:ext cx="1506187" cy="216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" t="5827" r="10061" b="3023"/>
          <a:stretch/>
        </p:blipFill>
        <p:spPr bwMode="auto">
          <a:xfrm>
            <a:off x="2822787" y="4055351"/>
            <a:ext cx="2872654" cy="236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2188" r="6729" b="5428"/>
          <a:stretch/>
        </p:blipFill>
        <p:spPr bwMode="auto">
          <a:xfrm>
            <a:off x="6272752" y="3976399"/>
            <a:ext cx="2478727" cy="230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 descr="E:\АРХИВ ФОТО_ВИДЕО\фото уч.год 16-17\академик дорожных наук\IMG_5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490672"/>
            <a:ext cx="3217774" cy="224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8192" y="187513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7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кроха\Desktop\1614321186_23-p-yarkii-raduzhnii-fon-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" y="18074"/>
            <a:ext cx="9138824" cy="68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6132" y="460408"/>
            <a:ext cx="8606349" cy="64632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ОБУЧЕНИИ ДЕТЕЙ ПДД: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ИГРЫ - ДРАМАТИЗАЦИИ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6953" r="24934" b="18673"/>
          <a:stretch/>
        </p:blipFill>
        <p:spPr bwMode="auto">
          <a:xfrm>
            <a:off x="5145604" y="3932771"/>
            <a:ext cx="3099495" cy="255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t="6084" r="12167" b="19167"/>
          <a:stretch/>
        </p:blipFill>
        <p:spPr bwMode="auto">
          <a:xfrm>
            <a:off x="4898748" y="1135515"/>
            <a:ext cx="3993733" cy="258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3" y="4160482"/>
            <a:ext cx="3254898" cy="210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 descr="C:\Users\User\Desktop\ДЛЯ ЗЕЛЕНОГО ОГОНЬКА\игра малышо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12" y="2227997"/>
            <a:ext cx="2304256" cy="187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Зеленый огонек 2022\ДЛЯ ФИЛЬМА ПДД\ИГРА\IMG_018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6" y="1183492"/>
            <a:ext cx="2095104" cy="15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кроха\Desktop\1614321186_23-p-yarkii-raduzhnii-fon-2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5" y="18074"/>
            <a:ext cx="9138824" cy="68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ДЛЯ ЗЕЛЕНОГО ОГОНЬКА\СКАЗКА игры продуктив д\IMG-20200217-WA0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42" y="1201059"/>
            <a:ext cx="3200457" cy="240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User\Desktop\ДЛЯ ЗЕЛЕНОГО ОГОНЬКА\Рыбка игровая деят\IMG-20200217-WA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07" y="3892166"/>
            <a:ext cx="3358952" cy="244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ДЛЯ ЗЕЛЕНОГО ОГОНЬКА\СКАЗКА игры продуктив д\IMG-20200217-WA004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10106"/>
          <a:stretch/>
        </p:blipFill>
        <p:spPr bwMode="auto">
          <a:xfrm>
            <a:off x="5857753" y="1221513"/>
            <a:ext cx="2007078" cy="251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Зеленый огонек 2022\Семицветик ПДД\9fb413bd-0e61-4fdf-a1bc-83c0795518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19" y="3923284"/>
            <a:ext cx="2744547" cy="24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9556" y="414931"/>
            <a:ext cx="8606349" cy="530161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ОБУЧЕНИИ ДЕТЕЙ ПДД: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19" y="1653945"/>
            <a:ext cx="2733378" cy="218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 descr="C:\Users\User\Desktop\ФОТО ПДД\DSCN6826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9407"/>
            <a:ext cx="3024820" cy="240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Зеленый огонек 2022\ДЛЯ ФИЛЬМА ПДД\ПОСОБИЕ\IMG_20181031_1005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/>
          <a:stretch/>
        </p:blipFill>
        <p:spPr bwMode="auto">
          <a:xfrm>
            <a:off x="4402837" y="4293096"/>
            <a:ext cx="392514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Зеленый огонек 2022\пдд смешарики\20211215_1028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31868"/>
          <a:stretch/>
        </p:blipFill>
        <p:spPr bwMode="auto">
          <a:xfrm>
            <a:off x="3129895" y="1192358"/>
            <a:ext cx="2808312" cy="27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Зеленый огонек 2022\Семицветик ПДД\Самостоятельная игр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5361"/>
            <a:ext cx="2413661" cy="181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90248" y="412348"/>
            <a:ext cx="8606349" cy="64632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ОБУЧЕНИИ ДЕТЕЙ ПДД: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МАКЕТОВ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F:\84619c92743e03cddde7edbce429c4c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кроха\Desktop\1613700494_80-p-pastelnii-fon-dlya-prezentatsii-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2" y="0"/>
            <a:ext cx="9282106" cy="69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4771" y="445655"/>
            <a:ext cx="8578170" cy="74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1" tIns="45670" rIns="91331" bIns="4567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/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 В ДЕТСКОМ САДУ – ИНТЕРЕСНАЯ КНИГА, В КОТОРОЙ 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ПРАЗДНИКИ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РАЗВЛЕЧЕНИЯ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ЛУЧШИЕ СТРАНИЦЫ, ФОРМИРУЮЩИЕ  ПЕРВИЧНЫЕ ПРЕДСТАВЛЕНИЯ О ПРАВИЛАХ БЕЗОПАСНОГО ПОВЕДЕНИЯ НА УЛИЦЕ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6490" r="8891" b="12597"/>
          <a:stretch/>
        </p:blipFill>
        <p:spPr bwMode="auto">
          <a:xfrm>
            <a:off x="5007328" y="1254985"/>
            <a:ext cx="3575815" cy="265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User\Desktop\Отчет летний период\ЛЕТО\Посвящение в пешеходы\IMG_20190705_093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33385" y="1252236"/>
            <a:ext cx="3507878" cy="263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6838" r="4132" b="11867"/>
          <a:stretch/>
        </p:blipFill>
        <p:spPr bwMode="auto">
          <a:xfrm>
            <a:off x="5028151" y="4091683"/>
            <a:ext cx="3708144" cy="251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5840" r="5088" b="10495"/>
          <a:stretch/>
        </p:blipFill>
        <p:spPr bwMode="auto">
          <a:xfrm>
            <a:off x="577739" y="4062460"/>
            <a:ext cx="3819172" cy="254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1005</Words>
  <Application>Microsoft Office PowerPoint</Application>
  <PresentationFormat>Экран (4:3)</PresentationFormat>
  <Paragraphs>176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15</cp:revision>
  <dcterms:created xsi:type="dcterms:W3CDTF">2021-01-26T11:19:57Z</dcterms:created>
  <dcterms:modified xsi:type="dcterms:W3CDTF">2022-03-11T07:27:46Z</dcterms:modified>
</cp:coreProperties>
</file>