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65" r:id="rId4"/>
    <p:sldId id="270" r:id="rId5"/>
    <p:sldId id="266" r:id="rId6"/>
    <p:sldId id="264" r:id="rId7"/>
    <p:sldId id="277" r:id="rId8"/>
    <p:sldId id="281" r:id="rId9"/>
    <p:sldId id="267" r:id="rId10"/>
    <p:sldId id="282" r:id="rId11"/>
    <p:sldId id="283" r:id="rId12"/>
    <p:sldId id="284" r:id="rId13"/>
    <p:sldId id="288" r:id="rId14"/>
    <p:sldId id="285" r:id="rId15"/>
    <p:sldId id="287" r:id="rId16"/>
    <p:sldId id="286" r:id="rId17"/>
    <p:sldId id="273" r:id="rId18"/>
    <p:sldId id="274" r:id="rId19"/>
    <p:sldId id="289" r:id="rId20"/>
    <p:sldId id="278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Средне-спец.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Высшее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16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40704"/>
        <c:axId val="33414528"/>
        <c:axId val="7242624"/>
      </c:bar3DChart>
      <c:catAx>
        <c:axId val="7240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414528"/>
        <c:crosses val="autoZero"/>
        <c:auto val="1"/>
        <c:lblAlgn val="ctr"/>
        <c:lblOffset val="100"/>
        <c:noMultiLvlLbl val="0"/>
      </c:catAx>
      <c:valAx>
        <c:axId val="33414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40704"/>
        <c:crosses val="autoZero"/>
        <c:crossBetween val="between"/>
      </c:valAx>
      <c:serAx>
        <c:axId val="7242624"/>
        <c:scaling>
          <c:orientation val="minMax"/>
        </c:scaling>
        <c:delete val="1"/>
        <c:axPos val="b"/>
        <c:majorTickMark val="out"/>
        <c:minorTickMark val="none"/>
        <c:tickLblPos val="nextTo"/>
        <c:crossAx val="33414528"/>
        <c:crosses val="autoZero"/>
      </c:serAx>
    </c:plotArea>
    <c:legend>
      <c:legendPos val="r"/>
      <c:layout>
        <c:manualLayout>
          <c:xMode val="edge"/>
          <c:yMode val="edge"/>
          <c:x val="0.67481475635498489"/>
          <c:y val="0.39550484052442525"/>
          <c:w val="0.32303439861695582"/>
          <c:h val="0.16314221936089435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13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98720"/>
        <c:axId val="34000256"/>
        <c:axId val="7245312"/>
      </c:bar3DChart>
      <c:catAx>
        <c:axId val="33998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000256"/>
        <c:crosses val="autoZero"/>
        <c:auto val="1"/>
        <c:lblAlgn val="ctr"/>
        <c:lblOffset val="100"/>
        <c:noMultiLvlLbl val="0"/>
      </c:catAx>
      <c:valAx>
        <c:axId val="34000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998720"/>
        <c:crosses val="autoZero"/>
        <c:crossBetween val="between"/>
      </c:valAx>
      <c:serAx>
        <c:axId val="7245312"/>
        <c:scaling>
          <c:orientation val="minMax"/>
        </c:scaling>
        <c:delete val="1"/>
        <c:axPos val="b"/>
        <c:majorTickMark val="out"/>
        <c:minorTickMark val="none"/>
        <c:tickLblPos val="nextTo"/>
        <c:crossAx val="34000256"/>
        <c:crosses val="autoZero"/>
      </c:serAx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0.53</c:v>
                </c:pt>
                <c:pt idx="1">
                  <c:v>0.55000000000000004</c:v>
                </c:pt>
                <c:pt idx="2">
                  <c:v>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0.12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377728"/>
        <c:axId val="34379264"/>
        <c:axId val="0"/>
      </c:bar3DChart>
      <c:catAx>
        <c:axId val="34377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379264"/>
        <c:crosses val="autoZero"/>
        <c:auto val="1"/>
        <c:lblAlgn val="ctr"/>
        <c:lblOffset val="100"/>
        <c:noMultiLvlLbl val="0"/>
      </c:catAx>
      <c:valAx>
        <c:axId val="343792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3777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0.43</c:v>
                </c:pt>
                <c:pt idx="1">
                  <c:v>0.44</c:v>
                </c:pt>
                <c:pt idx="2">
                  <c:v>0.59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0.45</c:v>
                </c:pt>
                <c:pt idx="1">
                  <c:v>0.44</c:v>
                </c:pt>
                <c:pt idx="2">
                  <c:v>0.28999999999999998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0.12</c:v>
                </c:pt>
                <c:pt idx="1">
                  <c:v>0.12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520064"/>
        <c:axId val="34464512"/>
        <c:axId val="0"/>
      </c:bar3DChart>
      <c:catAx>
        <c:axId val="34520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464512"/>
        <c:crosses val="autoZero"/>
        <c:auto val="1"/>
        <c:lblAlgn val="ctr"/>
        <c:lblOffset val="100"/>
        <c:noMultiLvlLbl val="0"/>
      </c:catAx>
      <c:valAx>
        <c:axId val="344645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5200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0.44</c:v>
                </c:pt>
                <c:pt idx="1">
                  <c:v>0.45</c:v>
                </c:pt>
                <c:pt idx="2">
                  <c:v>0.52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0.45</c:v>
                </c:pt>
                <c:pt idx="1">
                  <c:v>0.45</c:v>
                </c:pt>
                <c:pt idx="2">
                  <c:v>0.44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0.11</c:v>
                </c:pt>
                <c:pt idx="1">
                  <c:v>0.1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437568"/>
        <c:axId val="35439360"/>
        <c:axId val="0"/>
      </c:bar3DChart>
      <c:catAx>
        <c:axId val="35437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439360"/>
        <c:crosses val="autoZero"/>
        <c:auto val="1"/>
        <c:lblAlgn val="ctr"/>
        <c:lblOffset val="100"/>
        <c:noMultiLvlLbl val="0"/>
      </c:catAx>
      <c:valAx>
        <c:axId val="354393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4375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0.41</c:v>
                </c:pt>
                <c:pt idx="1">
                  <c:v>0.42</c:v>
                </c:pt>
                <c:pt idx="2">
                  <c:v>0.45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0.51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0.09</c:v>
                </c:pt>
                <c:pt idx="1">
                  <c:v>0.08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54528"/>
        <c:axId val="123656064"/>
        <c:axId val="0"/>
      </c:bar3DChart>
      <c:catAx>
        <c:axId val="12365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656064"/>
        <c:crosses val="autoZero"/>
        <c:auto val="1"/>
        <c:lblAlgn val="ctr"/>
        <c:lblOffset val="100"/>
        <c:noMultiLvlLbl val="0"/>
      </c:catAx>
      <c:valAx>
        <c:axId val="1236560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6545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99017104107798"/>
          <c:y val="4.2310723627785159E-2"/>
          <c:w val="0.51219984624273163"/>
          <c:h val="0.687743871501235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0.45</c:v>
                </c:pt>
                <c:pt idx="1">
                  <c:v>0.47</c:v>
                </c:pt>
                <c:pt idx="2">
                  <c:v>0.55000000000000004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0.47</c:v>
                </c:pt>
                <c:pt idx="1">
                  <c:v>0.44</c:v>
                </c:pt>
                <c:pt idx="2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0.08</c:v>
                </c:pt>
                <c:pt idx="1">
                  <c:v>0.09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842048"/>
        <c:axId val="133843584"/>
        <c:axId val="0"/>
      </c:bar3DChart>
      <c:catAx>
        <c:axId val="133842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843584"/>
        <c:crosses val="autoZero"/>
        <c:auto val="1"/>
        <c:lblAlgn val="ctr"/>
        <c:lblOffset val="100"/>
        <c:noMultiLvlLbl val="0"/>
      </c:catAx>
      <c:valAx>
        <c:axId val="133843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8420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hart" Target="../charts/chart7.xml"/><Relationship Id="rId7" Type="http://schemas.openxmlformats.org/officeDocument/2006/relationships/image" Target="../media/image5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microsoft.com/office/2007/relationships/hdphoto" Target="../media/hdphoto1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microsoft.com/office/2007/relationships/hdphoto" Target="../media/hdphoto12.wdp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3326" r="4156" b="3048"/>
          <a:stretch/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498" y="32405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«Детский сад общеразвивающего вида №25» 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Нижнекамского муниципального района 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Республики Татарстан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0552" y="2901989"/>
            <a:ext cx="3023207" cy="105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6611" y="5013176"/>
            <a:ext cx="5070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Заведующий: </a:t>
            </a:r>
            <a:r>
              <a:rPr lang="ru-RU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Сабирова</a:t>
            </a: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А.Г.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https://edu.tatar.ru/nkamsk/dou25</a:t>
            </a: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</a:t>
            </a: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данные:</a:t>
            </a:r>
            <a:b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елефон</a:t>
            </a:r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8(8555) 39-35-24</a:t>
            </a:r>
            <a:b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</a:t>
            </a:r>
            <a:r>
              <a:rPr lang="en-US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mbdou25</a:t>
            </a:r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@mail.ru</a:t>
            </a:r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C:\Users\фания\Desktop\ГРАНТ ГОТОВЫЙ\IMG_20201028_0802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718"/>
          <a:stretch/>
        </p:blipFill>
        <p:spPr bwMode="auto">
          <a:xfrm>
            <a:off x="1610775" y="1817509"/>
            <a:ext cx="5857707" cy="308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19191" y="1881983"/>
            <a:ext cx="1054689" cy="30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16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3612833"/>
              </p:ext>
            </p:extLst>
          </p:nvPr>
        </p:nvGraphicFramePr>
        <p:xfrm>
          <a:off x="683568" y="727048"/>
          <a:ext cx="4432137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3568" y="175179"/>
            <a:ext cx="4783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фания\Desktop\Образцовый детский сад\IMG-20180604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242">
            <a:off x="5376898" y="265393"/>
            <a:ext cx="3210945" cy="240820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фания\Desktop\Образцовый детский сад\20181206_0947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7"/>
          <a:stretch/>
        </p:blipFill>
        <p:spPr bwMode="auto">
          <a:xfrm rot="597491">
            <a:off x="4805188" y="2411022"/>
            <a:ext cx="3683244" cy="2635832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фания\Desktop\Образцовый детский сад\IMG_20211004_2025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34078"/>
            <a:ext cx="2887511" cy="3008878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29741" r="44336" b="9699"/>
          <a:stretch/>
        </p:blipFill>
        <p:spPr bwMode="auto">
          <a:xfrm rot="266325">
            <a:off x="3561436" y="4073546"/>
            <a:ext cx="3456734" cy="2654670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73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60273396"/>
              </p:ext>
            </p:extLst>
          </p:nvPr>
        </p:nvGraphicFramePr>
        <p:xfrm>
          <a:off x="683568" y="599376"/>
          <a:ext cx="4056112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9957" y="76156"/>
            <a:ext cx="2218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Речевое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фания\Desktop\Образцовый детский сад\9 гр.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00427"/>
            <a:ext cx="4602121" cy="259228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19716" r="46080" b="10129"/>
          <a:stretch/>
        </p:blipFill>
        <p:spPr bwMode="auto">
          <a:xfrm>
            <a:off x="1043608" y="3140968"/>
            <a:ext cx="3235743" cy="3510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3902" r="45153" b="8371"/>
          <a:stretch/>
        </p:blipFill>
        <p:spPr bwMode="auto">
          <a:xfrm>
            <a:off x="5076056" y="148337"/>
            <a:ext cx="3147909" cy="3300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0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73599314"/>
              </p:ext>
            </p:extLst>
          </p:nvPr>
        </p:nvGraphicFramePr>
        <p:xfrm>
          <a:off x="631158" y="453692"/>
          <a:ext cx="4752528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4968" y="201414"/>
            <a:ext cx="3234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Познавательное  развитие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8104" r="44245" b="12069"/>
          <a:stretch/>
        </p:blipFill>
        <p:spPr bwMode="auto">
          <a:xfrm>
            <a:off x="4640139" y="2924944"/>
            <a:ext cx="4104456" cy="3641953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13255" r="44326" b="8512"/>
          <a:stretch/>
        </p:blipFill>
        <p:spPr bwMode="auto">
          <a:xfrm>
            <a:off x="820053" y="2819406"/>
            <a:ext cx="3883167" cy="3853204"/>
          </a:xfrm>
          <a:prstGeom prst="round2DiagRect">
            <a:avLst>
              <a:gd name="adj1" fmla="val 16667"/>
              <a:gd name="adj2" fmla="val 0"/>
            </a:avLst>
          </a:prstGeom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3559" r="44366" b="8418"/>
          <a:stretch/>
        </p:blipFill>
        <p:spPr bwMode="auto">
          <a:xfrm rot="179857">
            <a:off x="5400919" y="180761"/>
            <a:ext cx="2582895" cy="2597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20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737">
            <a:off x="1014263" y="1027481"/>
            <a:ext cx="4084927" cy="2295643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23276" r="47292" b="10129"/>
          <a:stretch/>
        </p:blipFill>
        <p:spPr bwMode="auto">
          <a:xfrm>
            <a:off x="5004048" y="809669"/>
            <a:ext cx="3572308" cy="3265808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 descr="C:\Users\фания\Desktop\Образцовый детский сад\IMG-20170426-WA0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24598"/>
          <a:stretch/>
        </p:blipFill>
        <p:spPr bwMode="auto">
          <a:xfrm rot="264826">
            <a:off x="2084432" y="3369442"/>
            <a:ext cx="2573877" cy="3134674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23161" r="60057" b="15796"/>
          <a:stretch/>
        </p:blipFill>
        <p:spPr bwMode="auto">
          <a:xfrm rot="21207457">
            <a:off x="4918367" y="3659602"/>
            <a:ext cx="2358526" cy="2813704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730" y="80918"/>
            <a:ext cx="804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Развитие интеллектуальных способностей дошкольников актуальная тема  в современном мире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71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13201"/>
            <a:ext cx="463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51615392"/>
              </p:ext>
            </p:extLst>
          </p:nvPr>
        </p:nvGraphicFramePr>
        <p:xfrm>
          <a:off x="683568" y="513311"/>
          <a:ext cx="4104456" cy="275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13793" r="49651" b="15733"/>
          <a:stretch/>
        </p:blipFill>
        <p:spPr bwMode="auto">
          <a:xfrm>
            <a:off x="5119071" y="283656"/>
            <a:ext cx="3269353" cy="3328760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 descr="C:\Users\фания\Desktop\РАБОЧИЙ СТОЛ\Новая папка\ДАВЫДОВА воспит года\фото\IMG-20201103-WA00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0"/>
          <a:stretch/>
        </p:blipFill>
        <p:spPr bwMode="auto">
          <a:xfrm>
            <a:off x="899592" y="3212976"/>
            <a:ext cx="3372024" cy="3075184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фания\Desktop\РАБОЧИЙ СТОЛ\Новая папка\ДАВЫДОВА воспит года\фото\IMG-20201103-WA01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14253" b="19770"/>
          <a:stretch/>
        </p:blipFill>
        <p:spPr bwMode="auto">
          <a:xfrm>
            <a:off x="4139952" y="3354700"/>
            <a:ext cx="4536504" cy="3127412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3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фания\Desktop\Образцовый детский сад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260">
            <a:off x="4638221" y="1222343"/>
            <a:ext cx="3714762" cy="2715492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13793" r="46079" b="11423"/>
          <a:stretch/>
        </p:blipFill>
        <p:spPr bwMode="auto">
          <a:xfrm rot="253307">
            <a:off x="1368006" y="872932"/>
            <a:ext cx="2905225" cy="3045659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22198" r="47291" b="10890"/>
          <a:stretch/>
        </p:blipFill>
        <p:spPr bwMode="auto">
          <a:xfrm rot="159109">
            <a:off x="1064255" y="3086132"/>
            <a:ext cx="3467909" cy="3302684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8254" r="46122" b="14763"/>
          <a:stretch/>
        </p:blipFill>
        <p:spPr bwMode="auto">
          <a:xfrm rot="21401382">
            <a:off x="4644065" y="3814316"/>
            <a:ext cx="3738847" cy="2604054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8130" y="74409"/>
            <a:ext cx="816353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Дети должны жить в мире красоты, игры, сказки, музыки, рисунка, фантазии, творчества. </a:t>
            </a:r>
            <a:endParaRPr lang="ru-RU" sz="19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19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1253913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74537185"/>
              </p:ext>
            </p:extLst>
          </p:nvPr>
        </p:nvGraphicFramePr>
        <p:xfrm>
          <a:off x="714018" y="481511"/>
          <a:ext cx="4501901" cy="2991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7816" y="15793"/>
            <a:ext cx="2673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Users\фания\Desktop\Образцовый детский сад\20180508_091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4258"/>
            <a:ext cx="3277163" cy="2457872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фания\Desktop\РАБОЧИЙ СТОЛ\РАБОЧ папка\Римма Равильевна рабочая папка\РИММА Р. флешка и документы\РАБОЧАЯ ПАПКА\фото\летний спорт\Мы за спор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401">
            <a:off x="4342931" y="2402067"/>
            <a:ext cx="4229581" cy="237913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фания\Desktop\Образцовый детский сад\IMG-20170317-WA00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16238" r="9806" b="8197"/>
          <a:stretch/>
        </p:blipFill>
        <p:spPr bwMode="auto">
          <a:xfrm rot="197294">
            <a:off x="3486528" y="4362286"/>
            <a:ext cx="4128228" cy="2379277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2">
            <a:off x="619055" y="3047344"/>
            <a:ext cx="2931395" cy="385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916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фания\Desktop\РАБОЧИЙ СТОЛ\РАБОЧ папка\Римма Равильевна рабочая папка\РИММА Р. флешка и документы\РАБОЧАЯ ПАПКА\фото\9 мая\1 отече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31" y="3473073"/>
            <a:ext cx="4294986" cy="2421193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фания\Desktop\РАБОЧИЙ СТОЛ\РАБОЧ папка\Римма Равильевна рабочая папка\РИММА Р. флешка и документы\РАБОЧАЯ ПАПКА\фото\9 мая\парад около памятника (3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"/>
          <a:stretch/>
        </p:blipFill>
        <p:spPr bwMode="auto">
          <a:xfrm>
            <a:off x="755576" y="3444237"/>
            <a:ext cx="4099033" cy="245002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фания\Desktop\Образцовый детский сад\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74012"/>
            <a:ext cx="3574906" cy="2681180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6762" y="62956"/>
            <a:ext cx="657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Приобщение детей к общечеловеческим ценностям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r="4155" b="15683"/>
          <a:stretch/>
        </p:blipFill>
        <p:spPr bwMode="auto">
          <a:xfrm>
            <a:off x="899592" y="742393"/>
            <a:ext cx="4363542" cy="2470584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4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фания\Desktop\Образцовый детский сад\IMG_20170622_102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80661"/>
            <a:ext cx="3168350" cy="2376263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7220" r="4020" b="3783"/>
          <a:stretch/>
        </p:blipFill>
        <p:spPr bwMode="auto">
          <a:xfrm>
            <a:off x="6169466" y="3226052"/>
            <a:ext cx="2793704" cy="308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9577" y="99107"/>
            <a:ext cx="796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Светлые дни детских впечатлений, полученных 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 младенчества, закладывают фундамент гражданина-патриота своей Родины</a:t>
            </a:r>
            <a:endParaRPr lang="ru-RU" dirty="0" smtClean="0"/>
          </a:p>
        </p:txBody>
      </p:sp>
      <p:pic>
        <p:nvPicPr>
          <p:cNvPr id="14339" name="Picture 3" descr="C:\Users\фания\Desktop\Образцовый детский сад\Зарниц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5"/>
          <a:stretch/>
        </p:blipFill>
        <p:spPr bwMode="auto">
          <a:xfrm rot="21438853">
            <a:off x="788056" y="975607"/>
            <a:ext cx="4728947" cy="241633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22574" r="44661" b="8465"/>
          <a:stretch/>
        </p:blipFill>
        <p:spPr bwMode="auto">
          <a:xfrm>
            <a:off x="3147331" y="3344464"/>
            <a:ext cx="3203689" cy="2829004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15163" r="44440" b="9917"/>
          <a:stretch/>
        </p:blipFill>
        <p:spPr bwMode="auto">
          <a:xfrm>
            <a:off x="779577" y="3501415"/>
            <a:ext cx="2388380" cy="2756007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4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фания\Desktop\Образцовый детский сад\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78861"/>
            <a:ext cx="3776180" cy="2832135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фания\Desktop\Образцовый детский сад\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31616" r="47910" b="17148"/>
          <a:stretch/>
        </p:blipFill>
        <p:spPr bwMode="auto">
          <a:xfrm>
            <a:off x="4781703" y="964919"/>
            <a:ext cx="4038769" cy="3009583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фания\Desktop\Образцовый детский сад\ы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9" b="31298"/>
          <a:stretch/>
        </p:blipFill>
        <p:spPr bwMode="auto">
          <a:xfrm>
            <a:off x="971475" y="3698249"/>
            <a:ext cx="3923775" cy="2864510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фания\Desktop\Образцовый детский сад\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66" y="3789040"/>
            <a:ext cx="3945814" cy="2956729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053" y="188639"/>
            <a:ext cx="835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 коллектив  уделяет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большое внимание работе по профилактике детского дорожно-транспортного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травматизма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22838"/>
            <a:ext cx="84249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Ясли сад </a:t>
            </a:r>
            <a:r>
              <a:rPr lang="ru-RU" sz="1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№25 </a:t>
            </a: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«Аленький цветочек» открылся в 1976 году 3  декабря </a:t>
            </a:r>
            <a:r>
              <a:rPr lang="ru-RU" sz="1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под </a:t>
            </a: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ведомством производственного объединения «Нижнекамскнефтехим».  Шефами были </a:t>
            </a:r>
            <a:r>
              <a:rPr lang="ru-RU" sz="1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СКИ-3 </a:t>
            </a: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№ 2, цеха 1702-1703. 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До 1991 года </a:t>
            </a:r>
            <a:r>
              <a:rPr lang="ru-RU" sz="1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работали </a:t>
            </a: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12 групп. С 1993 года функционирует 10 групп.  </a:t>
            </a:r>
            <a:endParaRPr lang="ru-RU" sz="1400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Благоустраивалась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территория детского сада,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высаживались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саженцы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деревьев, которые сейчас выше 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здания сада и по сей день радуют глаз.  Много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сил и труда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вложили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все работники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ДОУ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развитие и процветание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детского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сада.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истории детского сада произошло много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событий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менялись люди, совершенствовались формы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воспитания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развития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детей. Но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самое главное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детский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сад для всех ребят остается добрым, близким и родным.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В 2020 году  наш сад попал в программу капитального    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ремонта детских садов.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Все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 нетерпением ждали дня, когда,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наконец-то, детский                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сад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распахнёт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двери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своих воспитанников.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Коллектив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детского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сада приложил огромные усилия и желание, чтобы этот день стал праздником встречи, улыбок, дружбы и сотрудничества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Документы\ФОТО\приемка территории 2021\02-06-2021_12-36-14\IMG_20210601_143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7" y="897156"/>
            <a:ext cx="3420380" cy="256528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Документы\ФОТО\приемка территории 2021\02-06-2021_12-36-14\IMG_20210601_1433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" b="30636"/>
          <a:stretch/>
        </p:blipFill>
        <p:spPr bwMode="auto">
          <a:xfrm>
            <a:off x="702697" y="4175375"/>
            <a:ext cx="4434731" cy="2493985"/>
          </a:xfrm>
          <a:prstGeom prst="rect">
            <a:avLst/>
          </a:prstGeom>
          <a:noFill/>
          <a:ln w="34925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Документы\ФОТО\приемка территории 2021\02-06-2021_12-36-14\IMG_20210602_0807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0"/>
          <a:stretch/>
        </p:blipFill>
        <p:spPr bwMode="auto">
          <a:xfrm>
            <a:off x="4573421" y="3995955"/>
            <a:ext cx="4343817" cy="2448270"/>
          </a:xfrm>
          <a:prstGeom prst="rect">
            <a:avLst/>
          </a:prstGeom>
          <a:noFill/>
          <a:ln w="317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17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фания\Desktop\Образцовый детский сад\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98" y="404664"/>
            <a:ext cx="3088178" cy="2315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фания\Desktop\Образцовый детский сад\IMG_20190905_1006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28497" r="2000" b="6108"/>
          <a:stretch/>
        </p:blipFill>
        <p:spPr bwMode="auto">
          <a:xfrm>
            <a:off x="1204811" y="2699769"/>
            <a:ext cx="6785323" cy="3623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фания\Desktop\Образцовый детский сад\IMG-20190328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74" y="332655"/>
            <a:ext cx="3070863" cy="2303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535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7" y="-1932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2095" y="11854"/>
            <a:ext cx="3524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Детский сад, детский сад… </a:t>
            </a:r>
            <a:endParaRPr lang="ru-RU" sz="17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1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так говорят? </a:t>
            </a:r>
            <a:endParaRPr lang="ru-RU" sz="17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Потому</a:t>
            </a:r>
            <a:r>
              <a:rPr lang="ru-RU" sz="1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что дружно в нем </a:t>
            </a:r>
            <a:endParaRPr lang="ru-RU" sz="17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1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одной семьей растем! </a:t>
            </a:r>
            <a:endParaRPr lang="ru-RU" sz="17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12" y="47104"/>
            <a:ext cx="7060507" cy="672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77" y="4021749"/>
            <a:ext cx="3225789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8" y="1466906"/>
            <a:ext cx="3328987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5756"/>
            <a:ext cx="28098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07" y="1764550"/>
            <a:ext cx="2907656" cy="234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10" y="4004385"/>
            <a:ext cx="251142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76" y="2119446"/>
            <a:ext cx="2826780" cy="2817478"/>
          </a:xfrm>
          <a:prstGeom prst="ellipse">
            <a:avLst/>
          </a:prstGeom>
          <a:ln w="44450">
            <a:solidFill>
              <a:srgbClr val="FFFF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1" y="5686963"/>
            <a:ext cx="2135428" cy="108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33" y="33012"/>
            <a:ext cx="1693556" cy="178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478" y="4337920"/>
            <a:ext cx="1271051" cy="121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919" y="3288352"/>
            <a:ext cx="3011033" cy="30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43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826921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Большое внимание уделяется обобщению и распространению передового педагогического опыта работников детского сада через их участие в конкурсных 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мероприятиях: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Всероссийский форум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«Воспитатели России. Здоровые дети. Здоровое будущее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Республиканский конкурс «Зеленый огонек»;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Муниципальный конкурс «Воспитатель года»;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естиваль педагогических идей по экологическому образованию в рамках международной программы «Эко-школы/Зеленый флаг»;</a:t>
            </a:r>
          </a:p>
          <a:p>
            <a:pPr marL="285750" indent="-285750">
              <a:buFontTx/>
              <a:buChar char="-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грантовые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конкурсы.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Победитель в конкурсе на соискание гранта ПАО «Татнефть» по целевой программе «Педагог 21 века» воспитатель по обучению татарскому и русскому языкам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Минехузина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Л.Р.;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Участник в конкурсе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соискание гранта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«Татнефть» по целевой программе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«Посланники ЦУР»;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Участник в конкурсе  на соискание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гранта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Сибур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холдинг «Формула хороших дел»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Международная программа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«Эко-школы/Зеленый флаг»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фания\Desktop\Образцовый детский сад\Документ 10 (1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7072"/>
            <a:ext cx="3046257" cy="21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фания\Desktop\Образцовый детский сад\Документ 10 (1)_page-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55755"/>
            <a:ext cx="3168352" cy="22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фания\Desktop\Образцовый детский сад\Документ 10 (1)_page-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63" y="4559226"/>
            <a:ext cx="2974425" cy="21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7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3146" r="46201" b="7974"/>
          <a:stretch/>
        </p:blipFill>
        <p:spPr bwMode="auto">
          <a:xfrm rot="21383325">
            <a:off x="640887" y="415372"/>
            <a:ext cx="3009272" cy="323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42" y="323815"/>
            <a:ext cx="3236657" cy="335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13254" r="44266" b="7220"/>
          <a:stretch/>
        </p:blipFill>
        <p:spPr bwMode="auto">
          <a:xfrm rot="624348">
            <a:off x="6070609" y="544519"/>
            <a:ext cx="2691403" cy="271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320">
            <a:off x="298161" y="3212083"/>
            <a:ext cx="298767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C:\Users\фания\Desktop\Образцовый детский сад\Документ 11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678">
            <a:off x="3098039" y="2916273"/>
            <a:ext cx="2760105" cy="39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фания\Desktop\Образцовый детский сад\Документ 11_page-0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14">
            <a:off x="6003386" y="2996648"/>
            <a:ext cx="2606084" cy="368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9857" y="9916"/>
            <a:ext cx="231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4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29096" r="45420" b="29956"/>
          <a:stretch/>
        </p:blipFill>
        <p:spPr bwMode="auto">
          <a:xfrm>
            <a:off x="910688" y="530408"/>
            <a:ext cx="4878148" cy="2929693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30173" r="49109" b="15129"/>
          <a:stretch/>
        </p:blipFill>
        <p:spPr bwMode="auto">
          <a:xfrm>
            <a:off x="5065774" y="3429000"/>
            <a:ext cx="3635571" cy="2830367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C:\Users\фания\Desktop\РАБОЧИЙ СТОЛ\РАБОЧ папка\Римма Равильевна рабочая папка\РИММА Р. флешка и документы\РАБОЧАЯ ПАПКА\фото\фестиваль городской\IMG-20170601-WA00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4" t="18915" r="14827"/>
          <a:stretch/>
        </p:blipFill>
        <p:spPr bwMode="auto">
          <a:xfrm>
            <a:off x="5113936" y="530408"/>
            <a:ext cx="3703766" cy="2754576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фания\Desktop\Образцовый детский сад\IMG_45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26854" r="27468"/>
          <a:stretch/>
        </p:blipFill>
        <p:spPr bwMode="auto">
          <a:xfrm>
            <a:off x="694106" y="3583704"/>
            <a:ext cx="4357378" cy="3208045"/>
          </a:xfrm>
          <a:prstGeom prst="round2DiagRect">
            <a:avLst>
              <a:gd name="adj1" fmla="val 16667"/>
              <a:gd name="adj2" fmla="val 0"/>
            </a:avLst>
          </a:prstGeom>
          <a:ln w="317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4988"/>
            <a:ext cx="765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Воспитатель – слово-то какое! В нем таятся свет, добро, тепло…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4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фания\Desktop\Образцовый детский сад\20181206_131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1" t="31908" r="4829" b="10484"/>
          <a:stretch/>
        </p:blipFill>
        <p:spPr bwMode="auto">
          <a:xfrm>
            <a:off x="560988" y="692696"/>
            <a:ext cx="832936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379209">
            <a:off x="555255" y="4921486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Суметь понять и дать совет,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Уметь отдать души свой свет,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каждого найти добро,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в сердце прижилось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фания\Desktop\РАБОЧИЙ СТОЛ\РАБОЧ папка\Римма Равильевна рабочая папка\РИММА Р. флешка и документы\РАБОЧАЯ ПАПКА\фото\спорт и  пед. совет\IMG_20170404_1238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 bwMode="auto">
          <a:xfrm>
            <a:off x="4046596" y="4282310"/>
            <a:ext cx="4947483" cy="2478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6428" y="143265"/>
            <a:ext cx="3736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Работа педагогов-наставников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6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36"/>
            <a:ext cx="9144000" cy="688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94974353"/>
              </p:ext>
            </p:extLst>
          </p:nvPr>
        </p:nvGraphicFramePr>
        <p:xfrm>
          <a:off x="598239" y="393012"/>
          <a:ext cx="6179793" cy="283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3568" y="165357"/>
            <a:ext cx="4960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Уровень образования педагогов за 3 года 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13361" r="44184" b="10130"/>
          <a:stretch/>
        </p:blipFill>
        <p:spPr bwMode="auto">
          <a:xfrm>
            <a:off x="6372200" y="165357"/>
            <a:ext cx="2404865" cy="2341250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12607" r="44387" b="8729"/>
          <a:stretch/>
        </p:blipFill>
        <p:spPr bwMode="auto">
          <a:xfrm>
            <a:off x="827584" y="3081656"/>
            <a:ext cx="3458402" cy="3153915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323" y="6147346"/>
            <a:ext cx="550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Зональный семинар 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ZOOM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нашем ДОУ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5492"/>
          <a:stretch/>
        </p:blipFill>
        <p:spPr bwMode="auto">
          <a:xfrm>
            <a:off x="4585056" y="2996511"/>
            <a:ext cx="4110612" cy="2557145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9506" y="5589240"/>
            <a:ext cx="2817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Долгожданные дипломы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 высшем образовании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29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44960381"/>
              </p:ext>
            </p:extLst>
          </p:nvPr>
        </p:nvGraphicFramePr>
        <p:xfrm>
          <a:off x="777709" y="506474"/>
          <a:ext cx="4179669" cy="273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6951" y="51989"/>
            <a:ext cx="692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Уровень квалификационной категории педагогов за 3 года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22968" r="43820" b="10129"/>
          <a:stretch/>
        </p:blipFill>
        <p:spPr bwMode="auto">
          <a:xfrm>
            <a:off x="5220072" y="452099"/>
            <a:ext cx="3601711" cy="3091630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13039" r="45020" b="8728"/>
          <a:stretch/>
        </p:blipFill>
        <p:spPr bwMode="auto">
          <a:xfrm>
            <a:off x="5076056" y="3108256"/>
            <a:ext cx="3528392" cy="3573285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15194" r="45020" b="13722"/>
          <a:stretch/>
        </p:blipFill>
        <p:spPr bwMode="auto">
          <a:xfrm>
            <a:off x="1074130" y="3108256"/>
            <a:ext cx="3883260" cy="3573285"/>
          </a:xfrm>
          <a:prstGeom prst="round2DiagRect">
            <a:avLst>
              <a:gd name="adj1" fmla="val 16667"/>
              <a:gd name="adj2" fmla="val 0"/>
            </a:avLst>
          </a:prstGeom>
          <a:ln w="317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4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фания\Desktop\Образцовый детский сад\б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12" y="245461"/>
            <a:ext cx="3918135" cy="2940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84454"/>
            <a:ext cx="40612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Наши педагоги постоянно расширяют </a:t>
            </a:r>
            <a:r>
              <a:rPr lang="ru-RU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углубляют свои  знания, совершенствуют профессиональные навыки </a:t>
            </a:r>
            <a:r>
              <a:rPr lang="ru-RU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умения </a:t>
            </a:r>
            <a:r>
              <a:rPr lang="ru-RU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свете современных требований педагогической и психологической наук.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90" y="3450347"/>
            <a:ext cx="3591802" cy="3040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20689" r="44505" b="24354"/>
          <a:stretch/>
        </p:blipFill>
        <p:spPr bwMode="auto">
          <a:xfrm>
            <a:off x="4427984" y="3428999"/>
            <a:ext cx="3990747" cy="3019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36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521</Words>
  <Application>Microsoft Office PowerPoint</Application>
  <PresentationFormat>Экран (4:3)</PresentationFormat>
  <Paragraphs>73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фания</dc:creator>
  <cp:lastModifiedBy>фания</cp:lastModifiedBy>
  <cp:revision>86</cp:revision>
  <dcterms:created xsi:type="dcterms:W3CDTF">2022-02-02T12:17:41Z</dcterms:created>
  <dcterms:modified xsi:type="dcterms:W3CDTF">2022-02-09T11:37:16Z</dcterms:modified>
</cp:coreProperties>
</file>