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9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948658097699051"/>
          <c:y val="4.3625089530209861E-2"/>
          <c:w val="0.64583933384309422"/>
          <c:h val="0.8050281353862468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Готов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0.9</c:v>
                </c:pt>
                <c:pt idx="1">
                  <c:v>0.94</c:v>
                </c:pt>
                <c:pt idx="2">
                  <c:v>0.94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54E-42B0-AF5B-987E481FA46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Частично готов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2">
                  <a:lumMod val="50000"/>
                </a:schemeClr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0.05</c:v>
                </c:pt>
                <c:pt idx="1">
                  <c:v>0.06</c:v>
                </c:pt>
                <c:pt idx="2">
                  <c:v>0.06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54E-42B0-AF5B-987E481FA46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 готов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2">
                  <a:lumMod val="50000"/>
                </a:schemeClr>
              </a:solidFill>
            </a:ln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2019-2020</c:v>
                </c:pt>
                <c:pt idx="1">
                  <c:v>2020-2021</c:v>
                </c:pt>
                <c:pt idx="2">
                  <c:v>2021-2022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0.05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54E-42B0-AF5B-987E481FA4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243008"/>
        <c:axId val="41244544"/>
        <c:axId val="72765888"/>
      </c:bar3DChart>
      <c:catAx>
        <c:axId val="412430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1244544"/>
        <c:crosses val="autoZero"/>
        <c:auto val="1"/>
        <c:lblAlgn val="ctr"/>
        <c:lblOffset val="100"/>
        <c:noMultiLvlLbl val="0"/>
      </c:catAx>
      <c:valAx>
        <c:axId val="4124454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41243008"/>
        <c:crosses val="autoZero"/>
        <c:crossBetween val="between"/>
      </c:valAx>
      <c:serAx>
        <c:axId val="727658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1244544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jpeg"/><Relationship Id="rId5" Type="http://schemas.openxmlformats.org/officeDocument/2006/relationships/image" Target="../media/image4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5.pn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3.jpeg"/><Relationship Id="rId5" Type="http://schemas.openxmlformats.org/officeDocument/2006/relationships/image" Target="../media/image4.jpe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5.pn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microsoft.com/office/2007/relationships/hdphoto" Target="../media/hdphoto1.wdp"/><Relationship Id="rId10" Type="http://schemas.openxmlformats.org/officeDocument/2006/relationships/image" Target="../media/image29.jpeg"/><Relationship Id="rId4" Type="http://schemas.openxmlformats.org/officeDocument/2006/relationships/image" Target="../media/image4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58" y="2874875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92" y="2944136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48188" y="1836595"/>
            <a:ext cx="5670546" cy="422189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endParaRPr lang="ru-RU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27" y="198616"/>
            <a:ext cx="8913800" cy="6485901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272" y="-45638"/>
            <a:ext cx="9359112" cy="694774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-103837" y="1905147"/>
            <a:ext cx="3498314" cy="957703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 descr="C:\Users\Администратор\Desktop\1587324194_19-p-foni-dlya-plakatov-53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60" y="-13468"/>
            <a:ext cx="9169760" cy="687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Горизонтальный свиток 12"/>
          <p:cNvSpPr/>
          <p:nvPr/>
        </p:nvSpPr>
        <p:spPr>
          <a:xfrm>
            <a:off x="228710" y="238180"/>
            <a:ext cx="8689637" cy="1320899"/>
          </a:xfrm>
          <a:prstGeom prst="horizontalScroll">
            <a:avLst/>
          </a:prstGeom>
          <a:solidFill>
            <a:schemeClr val="accent1">
              <a:alpha val="1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ИНТЕЛЛЕКТУАЛЬНОЕ РАЗВИТИЕ ДЕТЕЙ ДОШКОЛЬНОГО ВОЗРАСТА ИМЕЕТ ПЕРВОСТЕПЕННОЕ ЗНАЧЕНИЕ, ПОТОМУ ЧТО ФОРМИРУЕТ НАВЫКИ 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УСПЕШНОГО ОВЛАДЕНИЯ УЧЕБНОЙ ДЕЯТЕЛЬНОСТЬЮ</a:t>
            </a:r>
          </a:p>
        </p:txBody>
      </p:sp>
      <p:graphicFrame>
        <p:nvGraphicFramePr>
          <p:cNvPr id="17" name="Таблиц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0615823"/>
              </p:ext>
            </p:extLst>
          </p:nvPr>
        </p:nvGraphicFramePr>
        <p:xfrm>
          <a:off x="1485611" y="1578441"/>
          <a:ext cx="6194925" cy="159452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5508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440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75612"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1600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958" marR="87958" marT="43966" marB="43966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ОСВОЕНИЯ ОБРАЗОВАТЕЛЬНОЙ ПРОГРАММЫ</a:t>
                      </a:r>
                      <a:endParaRPr lang="ru-RU" sz="1500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958" marR="87958" marT="43966" marB="43966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15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2019-2020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958" marR="87958" marT="43966" marB="43966">
                    <a:solidFill>
                      <a:srgbClr val="66FF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958" marR="87958" marT="43966" marB="43966">
                    <a:solidFill>
                      <a:srgbClr val="00B05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653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2020-2021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958" marR="87958" marT="43966" marB="4396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958" marR="87958" marT="43966" marB="43966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222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958" marR="87958" marT="43966" marB="43966">
                    <a:solidFill>
                      <a:srgbClr val="00B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5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7958" marR="87958" marT="43966" marB="43966">
                    <a:solidFill>
                      <a:srgbClr val="66FFF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983933646"/>
              </p:ext>
            </p:extLst>
          </p:nvPr>
        </p:nvGraphicFramePr>
        <p:xfrm>
          <a:off x="2521933" y="3620143"/>
          <a:ext cx="6799162" cy="3076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1" name="Прямоугольная выноска 20"/>
          <p:cNvSpPr/>
          <p:nvPr/>
        </p:nvSpPr>
        <p:spPr>
          <a:xfrm rot="16200000">
            <a:off x="528716" y="3642206"/>
            <a:ext cx="2060415" cy="2457712"/>
          </a:xfrm>
          <a:prstGeom prst="wedgeRectCallout">
            <a:avLst>
              <a:gd name="adj1" fmla="val -20833"/>
              <a:gd name="adj2" fmla="val 76218"/>
            </a:avLst>
          </a:prstGeom>
          <a:solidFill>
            <a:srgbClr val="3366FF">
              <a:alpha val="28000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361595" y="4241350"/>
            <a:ext cx="2380514" cy="2033427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sz="1400" b="1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</a:t>
            </a:r>
          </a:p>
          <a:p>
            <a:pPr algn="ctr"/>
            <a:r>
              <a:rPr lang="ru-RU" sz="1400" b="1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ЧАСТИ  ИНТЕЛЛЕКТУАЛЬНОГО РАЗВИТИЯ ДЕТЕЙ</a:t>
            </a:r>
          </a:p>
          <a:p>
            <a:pPr lvl="0" algn="ctr"/>
            <a:r>
              <a:rPr lang="ru-RU" sz="1400" b="1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rgbClr val="33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22" indent="-274622">
              <a:buFontTx/>
              <a:buChar char="-"/>
            </a:pPr>
            <a:endParaRPr lang="ru-RU" sz="1400" dirty="0"/>
          </a:p>
          <a:p>
            <a:pPr marL="274622" indent="-274622">
              <a:buFontTx/>
              <a:buChar char="-"/>
            </a:pPr>
            <a:endParaRPr lang="ru-RU" sz="1400" dirty="0"/>
          </a:p>
          <a:p>
            <a:pPr marL="274622" indent="-274622">
              <a:buFontTx/>
              <a:buChar char="-"/>
            </a:pP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5953" y="3280215"/>
            <a:ext cx="6351936" cy="581221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algn="ctr"/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ФРОНТАЛЬНАЯ ДИАГНОСТИКА ГОТОВНОСТИ </a:t>
            </a:r>
          </a:p>
          <a:p>
            <a:pPr algn="ctr"/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ШКОЛЬНОМУ ОБУЧЕНИЮ</a:t>
            </a:r>
          </a:p>
        </p:txBody>
      </p:sp>
    </p:spTree>
    <p:extLst>
      <p:ext uri="{BB962C8B-B14F-4D97-AF65-F5344CB8AC3E}">
        <p14:creationId xmlns:p14="http://schemas.microsoft.com/office/powerpoint/2010/main" val="144295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58" y="2874875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92" y="2944136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7" y="158424"/>
            <a:ext cx="8949802" cy="6526091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-103838" y="1783444"/>
            <a:ext cx="2894318" cy="957703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22" indent="-274622">
              <a:buFontTx/>
              <a:buChar char="-"/>
            </a:pPr>
            <a:endParaRPr lang="ru-RU" sz="1400" dirty="0"/>
          </a:p>
          <a:p>
            <a:pPr marL="274622" indent="-274622">
              <a:buFontTx/>
              <a:buChar char="-"/>
            </a:pPr>
            <a:endParaRPr lang="ru-RU" sz="1400" dirty="0"/>
          </a:p>
          <a:p>
            <a:pPr marL="274622" indent="-274622">
              <a:buFontTx/>
              <a:buChar char="-"/>
            </a:pP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515" y="453351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15" name="Прямоугольная выноска 14"/>
          <p:cNvSpPr/>
          <p:nvPr/>
        </p:nvSpPr>
        <p:spPr>
          <a:xfrm rot="16200000">
            <a:off x="-841154" y="2269433"/>
            <a:ext cx="4982297" cy="2934837"/>
          </a:xfrm>
          <a:prstGeom prst="wedgeRectCallout">
            <a:avLst>
              <a:gd name="adj1" fmla="val -20833"/>
              <a:gd name="adj2" fmla="val 76218"/>
            </a:avLst>
          </a:prstGeom>
          <a:solidFill>
            <a:srgbClr val="FFFF00">
              <a:alpha val="28000"/>
            </a:srgbClr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4089" y="-59646"/>
            <a:ext cx="9459156" cy="7021222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6026595" y="1949386"/>
            <a:ext cx="3498314" cy="957703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3" descr="C:\Users\Администратор\Desktop\1587324194_19-p-foni-dlya-plakatov-53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60" y="-13468"/>
            <a:ext cx="9169760" cy="687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Горизонтальный свиток 12"/>
          <p:cNvSpPr/>
          <p:nvPr/>
        </p:nvSpPr>
        <p:spPr>
          <a:xfrm>
            <a:off x="306695" y="158420"/>
            <a:ext cx="6995886" cy="815265"/>
          </a:xfrm>
          <a:prstGeom prst="horizontalScroll">
            <a:avLst/>
          </a:prstGeom>
          <a:solidFill>
            <a:srgbClr val="FFFF00">
              <a:alpha val="15000"/>
            </a:srgbClr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lvl="0" algn="ctr"/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ДОСТИЖЕНИЯ ДЕТЕЙ В ЧАСТИ 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ИНТЕЛЛЕКТУАЛЬНОГО  И ПОЗНАВАТЕЛЬНОГО РАЗВИТИЯ ДЕТЕЙ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6464" y="1860970"/>
            <a:ext cx="3172982" cy="4397614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lvl="0" algn="ctr"/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воспитанников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22" indent="-274622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Победитель, Призер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турнира способностей «Супер Детки»,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2019.,  2020, 2021, 2022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74622" indent="-274622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г.;</a:t>
            </a:r>
          </a:p>
          <a:p>
            <a:pPr marL="274622" indent="-274622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и призеры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конкурса «Одаренный ребенок», 2019 г.;</a:t>
            </a:r>
          </a:p>
          <a:p>
            <a:pPr marL="274622" indent="-274622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турнира способностей «Юный шашист» 2019г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74622" indent="-274622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лауреат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научно-практической конференции «Знатоки родного края» 2021г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74622" indent="-274622"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22" indent="-274622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22" indent="-274622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08" y="1696641"/>
            <a:ext cx="3852727" cy="4230866"/>
          </a:xfrm>
          <a:prstGeom prst="rect">
            <a:avLst/>
          </a:prstGeom>
        </p:spPr>
      </p:pic>
      <p:pic>
        <p:nvPicPr>
          <p:cNvPr id="1027" name="Picture 3" descr="F:\Итоги конкурсов\умники и умницы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891" y="3763813"/>
            <a:ext cx="2070304" cy="2953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Итоги конкурсов\Итоги\знатоки родного края\ДОУ 20 (2)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65"/>
          <a:stretch/>
        </p:blipFill>
        <p:spPr bwMode="auto">
          <a:xfrm>
            <a:off x="3942335" y="3763813"/>
            <a:ext cx="2256942" cy="3024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Итоги конкурсов\Итоги\знатоки родного края\ДОУ 20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68"/>
          <a:stretch/>
        </p:blipFill>
        <p:spPr bwMode="auto">
          <a:xfrm>
            <a:off x="6900756" y="1028631"/>
            <a:ext cx="1906575" cy="2537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Грант проект все\Знай этно\IMG_4337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0" t="19196" r="4006" b="17188"/>
          <a:stretch/>
        </p:blipFill>
        <p:spPr bwMode="auto">
          <a:xfrm>
            <a:off x="3309446" y="1189157"/>
            <a:ext cx="3327609" cy="2310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2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58" y="2874875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92" y="2944136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7" y="158424"/>
            <a:ext cx="8949802" cy="6526091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-103838" y="1783444"/>
            <a:ext cx="2894318" cy="957703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22" indent="-274622">
              <a:buFontTx/>
              <a:buChar char="-"/>
            </a:pPr>
            <a:endParaRPr lang="ru-RU" sz="1400" dirty="0"/>
          </a:p>
          <a:p>
            <a:pPr marL="274622" indent="-274622">
              <a:buFontTx/>
              <a:buChar char="-"/>
            </a:pPr>
            <a:endParaRPr lang="ru-RU" sz="1400" dirty="0"/>
          </a:p>
          <a:p>
            <a:pPr marL="274622" indent="-274622">
              <a:buFontTx/>
              <a:buChar char="-"/>
            </a:pP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515" y="453351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15" name="Прямоугольная выноска 14"/>
          <p:cNvSpPr/>
          <p:nvPr/>
        </p:nvSpPr>
        <p:spPr>
          <a:xfrm rot="16200000">
            <a:off x="-841154" y="2269433"/>
            <a:ext cx="4982297" cy="2934837"/>
          </a:xfrm>
          <a:prstGeom prst="wedgeRectCallout">
            <a:avLst>
              <a:gd name="adj1" fmla="val -20833"/>
              <a:gd name="adj2" fmla="val 76218"/>
            </a:avLst>
          </a:prstGeom>
          <a:solidFill>
            <a:srgbClr val="FFFF00">
              <a:alpha val="28000"/>
            </a:srgbClr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4089" y="-59646"/>
            <a:ext cx="9459156" cy="7021222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6026595" y="1949386"/>
            <a:ext cx="3498314" cy="957703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3" descr="C:\Users\Администратор\Desktop\1587324194_19-p-foni-dlya-plakatov-53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60" y="-13468"/>
            <a:ext cx="9169760" cy="687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Горизонтальный свиток 12"/>
          <p:cNvSpPr/>
          <p:nvPr/>
        </p:nvSpPr>
        <p:spPr>
          <a:xfrm>
            <a:off x="826598" y="45718"/>
            <a:ext cx="6995886" cy="815265"/>
          </a:xfrm>
          <a:prstGeom prst="horizontalScroll">
            <a:avLst/>
          </a:prstGeom>
          <a:solidFill>
            <a:srgbClr val="FFFF00">
              <a:alpha val="15000"/>
            </a:srgbClr>
          </a:solidFill>
          <a:ln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lvl="0" algn="ctr"/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ДОСТИЖЕНИЯ ДЕТЕЙ В ЧАСТИ 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ИНТЕЛЛЕКТУАЛЬНОГО  И ПОЗНАВАТЕЛЬНОГО РАЗВИТИЯ ДЕТЕЙ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8441" y="4783246"/>
            <a:ext cx="3172982" cy="2889509"/>
          </a:xfrm>
          <a:prstGeom prst="rect">
            <a:avLst/>
          </a:prstGeom>
          <a:noFill/>
        </p:spPr>
        <p:txBody>
          <a:bodyPr wrap="square" lIns="87880" tIns="43942" rIns="87880" bIns="43942" rtlCol="0">
            <a:spAutoFit/>
          </a:bodyPr>
          <a:lstStyle/>
          <a:p>
            <a:pPr lvl="0" algn="ctr"/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воспитанников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22" indent="-274622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и призеры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республиканской олимпиады «Умка», 2019.,  2020, 2021, 2022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74622" indent="-274622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и призеры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республиканской олимпиады «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Ученый малыш»,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2019.,  2020, 2021, 2022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274622" indent="-274622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22" indent="-274622"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22" indent="-274622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22" indent="-274622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65" y="4783246"/>
            <a:ext cx="4139952" cy="2121470"/>
          </a:xfrm>
          <a:prstGeom prst="rect">
            <a:avLst/>
          </a:prstGeom>
        </p:spPr>
      </p:pic>
      <p:pic>
        <p:nvPicPr>
          <p:cNvPr id="2050" name="Picture 2" descr="F:\Итоги конкурсов\достижения детей 2020-2021\Ученый малыш\Ученый малыш.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92" y="860983"/>
            <a:ext cx="1968799" cy="2784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Итоги конкурсов\достижения детей 2020-2021\Ученый малыш\Ученый малыш.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288" y="1073548"/>
            <a:ext cx="1873147" cy="264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Итоги конкурсов\достижения детей 2020-2021\Ученый малыш\Ученый малыш.0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282" y="1245703"/>
            <a:ext cx="1934403" cy="2735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Итоги конкурсов\достижения детей 2020-2021\УМКА\№20\Веретенникова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981333"/>
            <a:ext cx="1796903" cy="2541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Итоги конкурсов\достижения детей 2020-2021\УМКА\№20\Губанов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91" y="4193027"/>
            <a:ext cx="1742462" cy="2464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Итоги конкурсов\достижения детей 2020-2021\УМКА\№20\Ибрагимов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299" y="4416505"/>
            <a:ext cx="1650384" cy="2334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20 сад\Зима 2021-22\BKLF9889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62" y="826789"/>
            <a:ext cx="2233117" cy="2019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F:\20 сад\Новая папка (3)\EMEC007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549" y="2720313"/>
            <a:ext cx="1932823" cy="1932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30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58" y="2874875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92" y="2944136"/>
            <a:ext cx="1898165" cy="19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42" y="217111"/>
            <a:ext cx="8885179" cy="6425311"/>
          </a:xfrm>
          <a:prstGeom prst="rect">
            <a:avLst/>
          </a:prstGeom>
          <a:ln w="228600" cap="sq" cmpd="thickThin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788" y="-45655"/>
            <a:ext cx="9359576" cy="6949309"/>
          </a:xfrm>
          <a:prstGeom prst="rect">
            <a:avLst/>
          </a:prstGeom>
        </p:spPr>
      </p:pic>
      <p:pic>
        <p:nvPicPr>
          <p:cNvPr id="19" name="Picture 3" descr="C:\Users\Администратор\Desktop\1587324194_19-p-foni-dlya-plakatov-53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60" y="-13468"/>
            <a:ext cx="9169760" cy="687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7727" y="1629033"/>
            <a:ext cx="2894318" cy="742516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marL="274622" indent="-274622">
              <a:buFontTx/>
              <a:buChar char="-"/>
            </a:pPr>
            <a:endParaRPr lang="ru-RU" sz="1400" dirty="0"/>
          </a:p>
          <a:p>
            <a:pPr marL="274622" indent="-274622">
              <a:buFontTx/>
              <a:buChar char="-"/>
            </a:pPr>
            <a:endParaRPr lang="ru-RU" sz="1400" dirty="0"/>
          </a:p>
          <a:p>
            <a:pPr marL="274622" indent="-274622">
              <a:buFontTx/>
              <a:buChar char="-"/>
            </a:pP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6026595" y="1949386"/>
            <a:ext cx="3498314" cy="957703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 rot="16200000">
            <a:off x="-425379" y="2491535"/>
            <a:ext cx="3600080" cy="2515779"/>
          </a:xfrm>
          <a:prstGeom prst="wedgeRectCallout">
            <a:avLst>
              <a:gd name="adj1" fmla="val -20833"/>
              <a:gd name="adj2" fmla="val 76218"/>
            </a:avLst>
          </a:prstGeom>
          <a:solidFill>
            <a:srgbClr val="FFFF00">
              <a:alpha val="28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 dirty="0"/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991910" y="0"/>
            <a:ext cx="7134420" cy="1122135"/>
          </a:xfrm>
          <a:prstGeom prst="horizontalScroll">
            <a:avLst/>
          </a:prstGeom>
          <a:solidFill>
            <a:schemeClr val="accent1">
              <a:alpha val="1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lvl="0" algn="ctr"/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ДОСТИЖЕНИЯ ДЕТЕЙ В ЧАСТИ  </a:t>
            </a:r>
          </a:p>
          <a:p>
            <a:pPr lvl="0" algn="ctr"/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ИНТЕЛЛЕКТУАЛЬНОГО И ПОЗНАВАТЕЛЬНОГ  РАЗВИТИЯ ДЕТЕЙ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23" y="1156778"/>
            <a:ext cx="1848999" cy="25429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9930" y="5549465"/>
            <a:ext cx="1526429" cy="11425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8065" y="4837715"/>
            <a:ext cx="2659839" cy="2019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2952" y="1266328"/>
            <a:ext cx="1789331" cy="243336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74423" y="2069791"/>
            <a:ext cx="2309753" cy="3958130"/>
          </a:xfrm>
          <a:prstGeom prst="rect">
            <a:avLst/>
          </a:prstGeom>
        </p:spPr>
        <p:txBody>
          <a:bodyPr wrap="square" lIns="79370" tIns="39685" rIns="79370" bIns="39685">
            <a:spAutoFit/>
          </a:bodyPr>
          <a:lstStyle/>
          <a:p>
            <a:pPr marL="274622" indent="-274622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Призер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(3 место): </a:t>
            </a: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муниципального конкурса «Мир сказки в конструкторах ЛЕГО» 2019г.</a:t>
            </a:r>
          </a:p>
          <a:p>
            <a:pPr marL="274622" indent="-274622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Призер: (3 место): </a:t>
            </a: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муниципального конкурса «Мир сказки в конструкторах ЛЕГО» 2020г</a:t>
            </a:r>
            <a:r>
              <a:rPr lang="ru-RU" sz="1400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74622" indent="-274622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Призер: (3 место): </a:t>
            </a: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муниципального конкурса «Мир сказки в конструкторах ЛЕГО» </a:t>
            </a:r>
            <a:r>
              <a:rPr lang="ru-RU" sz="1400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2021г</a:t>
            </a: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74622" indent="-274622"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622" indent="-274622">
              <a:buFont typeface="Arial" panose="020B0604020202020204" pitchFamily="34" charset="0"/>
              <a:buChar char="•"/>
            </a:pP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622" indent="-274622">
              <a:buFontTx/>
              <a:buChar char="-"/>
            </a:pPr>
            <a:endParaRPr lang="ru-RU" sz="1400" dirty="0">
              <a:solidFill>
                <a:srgbClr val="4F81BD">
                  <a:lumMod val="50000"/>
                </a:srgb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899" y="1109017"/>
            <a:ext cx="1811403" cy="244305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4" t="19660" r="16012" b="11900"/>
          <a:stretch/>
        </p:blipFill>
        <p:spPr bwMode="auto">
          <a:xfrm>
            <a:off x="3334616" y="3791725"/>
            <a:ext cx="3306566" cy="1757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43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76" y="235891"/>
            <a:ext cx="8886515" cy="6450117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788" y="-45655"/>
            <a:ext cx="9359576" cy="6949309"/>
          </a:xfrm>
          <a:prstGeom prst="rect">
            <a:avLst/>
          </a:prstGeom>
        </p:spPr>
      </p:pic>
      <p:pic>
        <p:nvPicPr>
          <p:cNvPr id="16" name="Picture 3" descr="C:\Users\Администратор\Desktop\1587324194_19-p-foni-dlya-plakatov-5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60" y="-13468"/>
            <a:ext cx="9169760" cy="687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277497" y="119132"/>
            <a:ext cx="7280222" cy="1026474"/>
          </a:xfrm>
          <a:prstGeom prst="horizontalScroll">
            <a:avLst/>
          </a:prstGeom>
          <a:solidFill>
            <a:schemeClr val="accent3">
              <a:lumMod val="20000"/>
              <a:lumOff val="80000"/>
              <a:alpha val="15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lvl="0" algn="ctr"/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ДОСТИЖЕНИЯ ДЕТЕЙ В ЧАСТИ </a:t>
            </a:r>
          </a:p>
          <a:p>
            <a:pPr algn="ctr"/>
            <a:r>
              <a:rPr lang="ru-RU" sz="1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ИНТЕЛЛЕКТУАЛЬНОГО  И ПОЗНАВАТЕЛЬНОГ РАЗВИТИЯ ДЕТЕЙ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5903" y="1366571"/>
            <a:ext cx="2830789" cy="181229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marL="274622" indent="-274622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Победители и призеры</a:t>
            </a:r>
            <a:endParaRPr lang="ru-RU" sz="1100" dirty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r>
              <a:rPr lang="ru-RU" sz="1400" dirty="0">
                <a:solidFill>
                  <a:srgbClr val="254061"/>
                </a:solidFill>
                <a:latin typeface="Times New Roman"/>
              </a:rPr>
              <a:t>     </a:t>
            </a:r>
            <a:r>
              <a:rPr lang="ru-RU" sz="1400" dirty="0" smtClean="0">
                <a:solidFill>
                  <a:srgbClr val="254061"/>
                </a:solidFill>
                <a:latin typeface="Times New Roman"/>
              </a:rPr>
              <a:t>республиканской олимпиады для </a:t>
            </a:r>
            <a:r>
              <a:rPr lang="ru-RU" sz="1400" dirty="0" err="1" smtClean="0">
                <a:solidFill>
                  <a:srgbClr val="254061"/>
                </a:solidFill>
                <a:latin typeface="Times New Roman"/>
              </a:rPr>
              <a:t>дошкольнииков</a:t>
            </a:r>
            <a:endParaRPr lang="ru-RU" sz="1100" dirty="0">
              <a:latin typeface="Times New Roman"/>
              <a:ea typeface="Times New Roman"/>
            </a:endParaRPr>
          </a:p>
          <a:p>
            <a:r>
              <a:rPr lang="ru-RU" sz="1400" dirty="0">
                <a:solidFill>
                  <a:srgbClr val="254061"/>
                </a:solidFill>
                <a:latin typeface="Times New Roman"/>
              </a:rPr>
              <a:t> </a:t>
            </a:r>
            <a:r>
              <a:rPr lang="ru-RU" sz="1400" dirty="0" smtClean="0">
                <a:solidFill>
                  <a:srgbClr val="254061"/>
                </a:solidFill>
                <a:latin typeface="Times New Roman"/>
              </a:rPr>
              <a:t>«Юный эрудит», 2020г</a:t>
            </a:r>
            <a:r>
              <a:rPr lang="ru-RU" sz="1400" dirty="0">
                <a:solidFill>
                  <a:srgbClr val="254061"/>
                </a:solidFill>
                <a:latin typeface="Times New Roman"/>
              </a:rPr>
              <a:t>.; 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622" indent="-274622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и призеры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экологического 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«Светлячок», 2020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9195" y="1186919"/>
            <a:ext cx="2530507" cy="304222"/>
          </a:xfrm>
          <a:prstGeom prst="rect">
            <a:avLst/>
          </a:prstGeom>
        </p:spPr>
        <p:txBody>
          <a:bodyPr wrap="none" lIns="87880" tIns="43942" rIns="87880" bIns="43942">
            <a:spAutoFit/>
          </a:bodyPr>
          <a:lstStyle/>
          <a:p>
            <a:pPr lvl="0"/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воспитанников:</a:t>
            </a:r>
          </a:p>
        </p:txBody>
      </p:sp>
      <p:sp>
        <p:nvSpPr>
          <p:cNvPr id="30" name="Прямоугольная выноска 29"/>
          <p:cNvSpPr/>
          <p:nvPr/>
        </p:nvSpPr>
        <p:spPr>
          <a:xfrm rot="16200000">
            <a:off x="935183" y="651639"/>
            <a:ext cx="2101202" cy="3242154"/>
          </a:xfrm>
          <a:prstGeom prst="wedgeRectCallout">
            <a:avLst>
              <a:gd name="adj1" fmla="val -19332"/>
              <a:gd name="adj2" fmla="val 66979"/>
            </a:avLst>
          </a:prstGeom>
          <a:solidFill>
            <a:schemeClr val="accent3">
              <a:lumMod val="20000"/>
              <a:lumOff val="80000"/>
              <a:alpha val="28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 dirty="0"/>
          </a:p>
        </p:txBody>
      </p:sp>
      <p:pic>
        <p:nvPicPr>
          <p:cNvPr id="4098" name="Picture 2" descr="F:\Итоги конкурсов\достижения детей 2020-2021\СВЕТЛЯЧОК ЗАТЕЙНИКИ\Светлячок Нуждин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511" y="1121436"/>
            <a:ext cx="1850008" cy="2614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Итоги конкурсов\достижения детей 2020-2021\СВЕТЛЯЧОК ЗАТЕЙНИКИ\Светлячок Тамашевская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"/>
          <a:stretch/>
        </p:blipFill>
        <p:spPr bwMode="auto">
          <a:xfrm>
            <a:off x="5579147" y="1067081"/>
            <a:ext cx="1921545" cy="2652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Итоги конкурсов\достижения детей 2020-2021\СВЕТЛЯЧОК ЗАТЕЙНИКИ\Светлячок Фролов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64979"/>
            <a:ext cx="1809663" cy="2557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Итоги конкурсов\достижения детей 2020-2021\Светлячок Эрудит\Знайки\Эрудит Знайки\Буялова Кир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120" y="3950563"/>
            <a:ext cx="1904316" cy="2698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:\Итоги конкурсов\достижения детей 2020-2021\Светлячок Эрудит\Знайки\Эрудит Знайки\Ногтева Кира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047" y="3858252"/>
            <a:ext cx="1994658" cy="2790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:\20 сад\фото\март 2021\CMGX534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5" y="3577318"/>
            <a:ext cx="1862339" cy="2483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F:\20 сад\фото\март 2021\IMG_E183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380" y="4149080"/>
            <a:ext cx="2317663" cy="1738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24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259</Words>
  <Application>Microsoft Office PowerPoint</Application>
  <PresentationFormat>Экран (4:3)</PresentationFormat>
  <Paragraphs>66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кроха</dc:creator>
  <cp:lastModifiedBy>User</cp:lastModifiedBy>
  <cp:revision>19</cp:revision>
  <dcterms:created xsi:type="dcterms:W3CDTF">2021-01-26T10:51:23Z</dcterms:created>
  <dcterms:modified xsi:type="dcterms:W3CDTF">2022-03-14T19:05:40Z</dcterms:modified>
</cp:coreProperties>
</file>