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73" r:id="rId13"/>
    <p:sldId id="274" r:id="rId14"/>
    <p:sldId id="275" r:id="rId15"/>
    <p:sldId id="276" r:id="rId16"/>
    <p:sldId id="267" r:id="rId17"/>
    <p:sldId id="268" r:id="rId18"/>
    <p:sldId id="270" r:id="rId19"/>
    <p:sldId id="271" r:id="rId20"/>
    <p:sldId id="277" r:id="rId21"/>
    <p:sldId id="288" r:id="rId22"/>
    <p:sldId id="289" r:id="rId23"/>
    <p:sldId id="310" r:id="rId24"/>
    <p:sldId id="311" r:id="rId25"/>
    <p:sldId id="319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1" r:id="rId44"/>
    <p:sldId id="292" r:id="rId45"/>
    <p:sldId id="29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CC371-7529-4DA9-8FC1-F4E7255B4792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609AAF6-FF2F-4A0E-805B-C70862DD278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Педагогический коллектив, как главный ресурс, обеспечивающий качество образования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73640DE-7C22-46EA-9DDF-19078B4948E1}" type="parTrans" cxnId="{4E271705-32C8-42F1-A743-C165FC25D226}">
      <dgm:prSet/>
      <dgm:spPr/>
      <dgm:t>
        <a:bodyPr/>
        <a:lstStyle/>
        <a:p>
          <a:endParaRPr lang="ru-RU"/>
        </a:p>
      </dgm:t>
    </dgm:pt>
    <dgm:pt modelId="{17ACAC1C-AE97-4F25-99E9-74A5D1EE69BE}" type="sibTrans" cxnId="{4E271705-32C8-42F1-A743-C165FC25D226}">
      <dgm:prSet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Главное богатство учреждения-воспитанники и их достижения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9F8E13-AFEA-4041-8E39-B513C7478C4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показатели и результаты деятельности </a:t>
          </a:r>
        </a:p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МАДОУ «Детский сад №20»</a:t>
          </a:r>
          <a:endParaRPr lang="ru-RU" sz="1400" b="1" dirty="0">
            <a:solidFill>
              <a:schemeClr val="accent4">
                <a:lumMod val="50000"/>
              </a:schemeClr>
            </a:solidFill>
          </a:endParaRPr>
        </a:p>
      </dgm:t>
    </dgm:pt>
    <dgm:pt modelId="{6D51E76B-AB65-4DF1-9ABD-65779F32971E}" type="parTrans" cxnId="{E0C0A6F9-789E-49C1-B162-2C073C86C7D0}">
      <dgm:prSet/>
      <dgm:spPr/>
      <dgm:t>
        <a:bodyPr/>
        <a:lstStyle/>
        <a:p>
          <a:endParaRPr lang="ru-RU"/>
        </a:p>
      </dgm:t>
    </dgm:pt>
    <dgm:pt modelId="{929395EE-BDCE-43CA-BE04-9F55DB5BD22A}" type="sibTrans" cxnId="{E0C0A6F9-789E-49C1-B162-2C073C86C7D0}">
      <dgm:prSet/>
      <dgm:spPr/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Взаимодействие с семьями воспитанников и социумом</a:t>
          </a:r>
          <a:endParaRPr lang="ru-RU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01638D9-762A-432D-AB1D-647E10B2EDE9}">
      <dgm:prSet phldrT="[Текст]" phldr="1"/>
      <dgm:spPr/>
      <dgm:t>
        <a:bodyPr/>
        <a:lstStyle/>
        <a:p>
          <a:endParaRPr lang="ru-RU" dirty="0"/>
        </a:p>
      </dgm:t>
    </dgm:pt>
    <dgm:pt modelId="{390B3B7C-4DB5-4AA1-8832-F195BBF639F0}" type="parTrans" cxnId="{165EE5CF-3929-4FFF-BC88-182DF7E1F7E1}">
      <dgm:prSet/>
      <dgm:spPr/>
      <dgm:t>
        <a:bodyPr/>
        <a:lstStyle/>
        <a:p>
          <a:endParaRPr lang="ru-RU"/>
        </a:p>
      </dgm:t>
    </dgm:pt>
    <dgm:pt modelId="{B77C87ED-1C1B-4FCB-A1BC-B334B32514FC}" type="sibTrans" cxnId="{165EE5CF-3929-4FFF-BC88-182DF7E1F7E1}">
      <dgm:prSet/>
      <dgm:spPr/>
      <dgm:t>
        <a:bodyPr/>
        <a:lstStyle/>
        <a:p>
          <a:endParaRPr lang="ru-RU"/>
        </a:p>
      </dgm:t>
    </dgm:pt>
    <dgm:pt modelId="{08947783-5B4F-474B-86BF-AECF2EDE3D1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Экологическое образование дошкольников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5E45D-4DD0-4A38-A2D7-3AD2F117E858}" type="parTrans" cxnId="{FA126A58-CA42-437A-B1D5-34B65C6A3B1B}">
      <dgm:prSet/>
      <dgm:spPr/>
      <dgm:t>
        <a:bodyPr/>
        <a:lstStyle/>
        <a:p>
          <a:endParaRPr lang="ru-RU"/>
        </a:p>
      </dgm:t>
    </dgm:pt>
    <dgm:pt modelId="{CA216207-10EF-4486-9A14-0F060A7262C0}" type="sibTrans" cxnId="{FA126A58-CA42-437A-B1D5-34B65C6A3B1B}">
      <dgm:prSet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Дополнительные образовательные </a:t>
          </a:r>
          <a:r>
            <a:rPr lang="ru-RU" sz="1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услуги</a:t>
          </a:r>
          <a:endParaRPr lang="ru-RU" sz="14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9CD31AF-9647-4C67-9BB5-50F676C72F8D}" type="pres">
      <dgm:prSet presAssocID="{2B9CC371-7529-4DA9-8FC1-F4E7255B479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5775BEE-A708-4A67-B4DD-6E99A52C500A}" type="pres">
      <dgm:prSet presAssocID="{4609AAF6-FF2F-4A0E-805B-C70862DD278E}" presName="composite" presStyleCnt="0"/>
      <dgm:spPr/>
      <dgm:t>
        <a:bodyPr/>
        <a:lstStyle/>
        <a:p>
          <a:endParaRPr lang="ru-RU"/>
        </a:p>
      </dgm:t>
    </dgm:pt>
    <dgm:pt modelId="{1D3AD8DD-C917-4BD4-95B8-A813D678CB1C}" type="pres">
      <dgm:prSet presAssocID="{4609AAF6-FF2F-4A0E-805B-C70862DD278E}" presName="Parent1" presStyleLbl="node1" presStyleIdx="0" presStyleCnt="6" custScaleX="114751" custLinFactNeighborX="5011" custLinFactNeighborY="21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7EE14-5A26-40E0-AEA1-6C57C983361E}" type="pres">
      <dgm:prSet presAssocID="{4609AAF6-FF2F-4A0E-805B-C70862DD278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6A9E9-7A02-4D28-831A-29471D27D681}" type="pres">
      <dgm:prSet presAssocID="{4609AAF6-FF2F-4A0E-805B-C70862DD278E}" presName="BalanceSpacing" presStyleCnt="0"/>
      <dgm:spPr/>
      <dgm:t>
        <a:bodyPr/>
        <a:lstStyle/>
        <a:p>
          <a:endParaRPr lang="ru-RU"/>
        </a:p>
      </dgm:t>
    </dgm:pt>
    <dgm:pt modelId="{56484B8A-0957-4DD6-92C4-BE0E542FC692}" type="pres">
      <dgm:prSet presAssocID="{4609AAF6-FF2F-4A0E-805B-C70862DD278E}" presName="BalanceSpacing1" presStyleCnt="0"/>
      <dgm:spPr/>
      <dgm:t>
        <a:bodyPr/>
        <a:lstStyle/>
        <a:p>
          <a:endParaRPr lang="ru-RU"/>
        </a:p>
      </dgm:t>
    </dgm:pt>
    <dgm:pt modelId="{6539AE03-3433-4CCF-8117-14F268E56EC4}" type="pres">
      <dgm:prSet presAssocID="{17ACAC1C-AE97-4F25-99E9-74A5D1EE69BE}" presName="Accent1Text" presStyleLbl="node1" presStyleIdx="1" presStyleCnt="6" custScaleX="107489" custLinFactNeighborX="-422" custLinFactNeighborY="-709"/>
      <dgm:spPr/>
      <dgm:t>
        <a:bodyPr/>
        <a:lstStyle/>
        <a:p>
          <a:endParaRPr lang="ru-RU"/>
        </a:p>
      </dgm:t>
    </dgm:pt>
    <dgm:pt modelId="{3A2A6CE7-615A-4B32-BBAD-6D262DB19342}" type="pres">
      <dgm:prSet presAssocID="{17ACAC1C-AE97-4F25-99E9-74A5D1EE69BE}" presName="spaceBetweenRectangles" presStyleCnt="0"/>
      <dgm:spPr/>
      <dgm:t>
        <a:bodyPr/>
        <a:lstStyle/>
        <a:p>
          <a:endParaRPr lang="ru-RU"/>
        </a:p>
      </dgm:t>
    </dgm:pt>
    <dgm:pt modelId="{956F8029-49FE-4AE0-8B82-822C7E203E71}" type="pres">
      <dgm:prSet presAssocID="{BA9F8E13-AFEA-4041-8E39-B513C7478C4B}" presName="composite" presStyleCnt="0"/>
      <dgm:spPr/>
      <dgm:t>
        <a:bodyPr/>
        <a:lstStyle/>
        <a:p>
          <a:endParaRPr lang="ru-RU"/>
        </a:p>
      </dgm:t>
    </dgm:pt>
    <dgm:pt modelId="{E8484608-0CAB-499E-975D-95807CDF00ED}" type="pres">
      <dgm:prSet presAssocID="{BA9F8E13-AFEA-4041-8E39-B513C7478C4B}" presName="Parent1" presStyleLbl="node1" presStyleIdx="2" presStyleCnt="6" custScaleY="93641" custLinFactNeighborX="2197" custLinFactNeighborY="9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6363A-413B-4F83-A5A8-1CA44945854B}" type="pres">
      <dgm:prSet presAssocID="{BA9F8E13-AFEA-4041-8E39-B513C7478C4B}" presName="Childtext1" presStyleLbl="revTx" presStyleIdx="1" presStyleCnt="3" custLinFactNeighborX="1043" custLinFactNeighborY="98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398FF-9DF8-43C0-8DCB-6C931F61BE68}" type="pres">
      <dgm:prSet presAssocID="{BA9F8E13-AFEA-4041-8E39-B513C7478C4B}" presName="BalanceSpacing" presStyleCnt="0"/>
      <dgm:spPr/>
      <dgm:t>
        <a:bodyPr/>
        <a:lstStyle/>
        <a:p>
          <a:endParaRPr lang="ru-RU"/>
        </a:p>
      </dgm:t>
    </dgm:pt>
    <dgm:pt modelId="{455C21EB-213F-4CA0-B515-FFAD637498EB}" type="pres">
      <dgm:prSet presAssocID="{BA9F8E13-AFEA-4041-8E39-B513C7478C4B}" presName="BalanceSpacing1" presStyleCnt="0"/>
      <dgm:spPr/>
      <dgm:t>
        <a:bodyPr/>
        <a:lstStyle/>
        <a:p>
          <a:endParaRPr lang="ru-RU"/>
        </a:p>
      </dgm:t>
    </dgm:pt>
    <dgm:pt modelId="{EB5D4340-98AE-4F34-A0F0-9E34413E9588}" type="pres">
      <dgm:prSet presAssocID="{929395EE-BDCE-43CA-BE04-9F55DB5BD22A}" presName="Accent1Text" presStyleLbl="node1" presStyleIdx="3" presStyleCnt="6" custLinFactNeighborX="185" custLinFactNeighborY="958"/>
      <dgm:spPr/>
      <dgm:t>
        <a:bodyPr/>
        <a:lstStyle/>
        <a:p>
          <a:endParaRPr lang="ru-RU"/>
        </a:p>
      </dgm:t>
    </dgm:pt>
    <dgm:pt modelId="{6071C34D-60B1-4C2F-A262-8EC9098C5E0F}" type="pres">
      <dgm:prSet presAssocID="{929395EE-BDCE-43CA-BE04-9F55DB5BD22A}" presName="spaceBetweenRectangles" presStyleCnt="0"/>
      <dgm:spPr/>
      <dgm:t>
        <a:bodyPr/>
        <a:lstStyle/>
        <a:p>
          <a:endParaRPr lang="ru-RU"/>
        </a:p>
      </dgm:t>
    </dgm:pt>
    <dgm:pt modelId="{F285A0CD-DFF2-425A-BFD8-727B41B13A4C}" type="pres">
      <dgm:prSet presAssocID="{08947783-5B4F-474B-86BF-AECF2EDE3D16}" presName="composite" presStyleCnt="0"/>
      <dgm:spPr/>
      <dgm:t>
        <a:bodyPr/>
        <a:lstStyle/>
        <a:p>
          <a:endParaRPr lang="ru-RU"/>
        </a:p>
      </dgm:t>
    </dgm:pt>
    <dgm:pt modelId="{237240CE-9C18-473D-9D1E-F1687399C1A6}" type="pres">
      <dgm:prSet presAssocID="{08947783-5B4F-474B-86BF-AECF2EDE3D16}" presName="Parent1" presStyleLbl="node1" presStyleIdx="4" presStyleCnt="6" custScaleX="113965" custScaleY="106705" custLinFactNeighborX="-843" custLinFactNeighborY="-10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3242C-4E5A-41CD-9A44-2185A5E965C1}" type="pres">
      <dgm:prSet presAssocID="{08947783-5B4F-474B-86BF-AECF2EDE3D1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3240E-4F85-42BC-B636-222F36BFEC6B}" type="pres">
      <dgm:prSet presAssocID="{08947783-5B4F-474B-86BF-AECF2EDE3D16}" presName="BalanceSpacing" presStyleCnt="0"/>
      <dgm:spPr/>
      <dgm:t>
        <a:bodyPr/>
        <a:lstStyle/>
        <a:p>
          <a:endParaRPr lang="ru-RU"/>
        </a:p>
      </dgm:t>
    </dgm:pt>
    <dgm:pt modelId="{FEFDC78F-A25B-4B02-A80F-5D9A754305A8}" type="pres">
      <dgm:prSet presAssocID="{08947783-5B4F-474B-86BF-AECF2EDE3D16}" presName="BalanceSpacing1" presStyleCnt="0"/>
      <dgm:spPr/>
      <dgm:t>
        <a:bodyPr/>
        <a:lstStyle/>
        <a:p>
          <a:endParaRPr lang="ru-RU"/>
        </a:p>
      </dgm:t>
    </dgm:pt>
    <dgm:pt modelId="{9F727B71-AD9E-48CB-AE92-1478A0ED2600}" type="pres">
      <dgm:prSet presAssocID="{CA216207-10EF-4486-9A14-0F060A7262C0}" presName="Accent1Text" presStyleLbl="node1" presStyleIdx="5" presStyleCnt="6" custScaleX="120865" custLinFactNeighborX="-13102" custLinFactNeighborY="-175"/>
      <dgm:spPr/>
      <dgm:t>
        <a:bodyPr/>
        <a:lstStyle/>
        <a:p>
          <a:endParaRPr lang="ru-RU"/>
        </a:p>
      </dgm:t>
    </dgm:pt>
  </dgm:ptLst>
  <dgm:cxnLst>
    <dgm:cxn modelId="{26E97526-94F0-4A64-81FD-45BE4B12A9EE}" type="presOf" srcId="{4609AAF6-FF2F-4A0E-805B-C70862DD278E}" destId="{1D3AD8DD-C917-4BD4-95B8-A813D678CB1C}" srcOrd="0" destOrd="0" presId="urn:microsoft.com/office/officeart/2008/layout/AlternatingHexagons"/>
    <dgm:cxn modelId="{4E271705-32C8-42F1-A743-C165FC25D226}" srcId="{2B9CC371-7529-4DA9-8FC1-F4E7255B4792}" destId="{4609AAF6-FF2F-4A0E-805B-C70862DD278E}" srcOrd="0" destOrd="0" parTransId="{273640DE-7C22-46EA-9DDF-19078B4948E1}" sibTransId="{17ACAC1C-AE97-4F25-99E9-74A5D1EE69BE}"/>
    <dgm:cxn modelId="{E0C0A6F9-789E-49C1-B162-2C073C86C7D0}" srcId="{2B9CC371-7529-4DA9-8FC1-F4E7255B4792}" destId="{BA9F8E13-AFEA-4041-8E39-B513C7478C4B}" srcOrd="1" destOrd="0" parTransId="{6D51E76B-AB65-4DF1-9ABD-65779F32971E}" sibTransId="{929395EE-BDCE-43CA-BE04-9F55DB5BD22A}"/>
    <dgm:cxn modelId="{FA126A58-CA42-437A-B1D5-34B65C6A3B1B}" srcId="{2B9CC371-7529-4DA9-8FC1-F4E7255B4792}" destId="{08947783-5B4F-474B-86BF-AECF2EDE3D16}" srcOrd="2" destOrd="0" parTransId="{0E05E45D-4DD0-4A38-A2D7-3AD2F117E858}" sibTransId="{CA216207-10EF-4486-9A14-0F060A7262C0}"/>
    <dgm:cxn modelId="{CAA49DD6-049B-4F24-ACBF-FE1C96BB5FBC}" type="presOf" srcId="{929395EE-BDCE-43CA-BE04-9F55DB5BD22A}" destId="{EB5D4340-98AE-4F34-A0F0-9E34413E9588}" srcOrd="0" destOrd="0" presId="urn:microsoft.com/office/officeart/2008/layout/AlternatingHexagons"/>
    <dgm:cxn modelId="{FD2403E5-C17B-4386-9871-1DBFFDAE535B}" type="presOf" srcId="{17ACAC1C-AE97-4F25-99E9-74A5D1EE69BE}" destId="{6539AE03-3433-4CCF-8117-14F268E56EC4}" srcOrd="0" destOrd="0" presId="urn:microsoft.com/office/officeart/2008/layout/AlternatingHexagons"/>
    <dgm:cxn modelId="{3E7620EE-EAC1-4DD8-BAFC-E628DAF51742}" type="presOf" srcId="{BA9F8E13-AFEA-4041-8E39-B513C7478C4B}" destId="{E8484608-0CAB-499E-975D-95807CDF00ED}" srcOrd="0" destOrd="0" presId="urn:microsoft.com/office/officeart/2008/layout/AlternatingHexagons"/>
    <dgm:cxn modelId="{AC533233-1316-45CA-A206-575C3F3145E8}" type="presOf" srcId="{CA216207-10EF-4486-9A14-0F060A7262C0}" destId="{9F727B71-AD9E-48CB-AE92-1478A0ED2600}" srcOrd="0" destOrd="0" presId="urn:microsoft.com/office/officeart/2008/layout/AlternatingHexagons"/>
    <dgm:cxn modelId="{A569C679-1667-4169-A2C1-B57702B52FD8}" type="presOf" srcId="{08947783-5B4F-474B-86BF-AECF2EDE3D16}" destId="{237240CE-9C18-473D-9D1E-F1687399C1A6}" srcOrd="0" destOrd="0" presId="urn:microsoft.com/office/officeart/2008/layout/AlternatingHexagons"/>
    <dgm:cxn modelId="{BAB84008-1343-447A-87CE-89970AC8726A}" type="presOf" srcId="{2B9CC371-7529-4DA9-8FC1-F4E7255B4792}" destId="{49CD31AF-9647-4C67-9BB5-50F676C72F8D}" srcOrd="0" destOrd="0" presId="urn:microsoft.com/office/officeart/2008/layout/AlternatingHexagons"/>
    <dgm:cxn modelId="{165EE5CF-3929-4FFF-BC88-182DF7E1F7E1}" srcId="{BA9F8E13-AFEA-4041-8E39-B513C7478C4B}" destId="{D01638D9-762A-432D-AB1D-647E10B2EDE9}" srcOrd="0" destOrd="0" parTransId="{390B3B7C-4DB5-4AA1-8832-F195BBF639F0}" sibTransId="{B77C87ED-1C1B-4FCB-A1BC-B334B32514FC}"/>
    <dgm:cxn modelId="{33CF64F7-62DD-4278-8B39-9861C804B503}" type="presOf" srcId="{D01638D9-762A-432D-AB1D-647E10B2EDE9}" destId="{C9C6363A-413B-4F83-A5A8-1CA44945854B}" srcOrd="0" destOrd="0" presId="urn:microsoft.com/office/officeart/2008/layout/AlternatingHexagons"/>
    <dgm:cxn modelId="{3C04209A-7FC4-4F81-A0BB-F5ABE7F2C3CB}" type="presParOf" srcId="{49CD31AF-9647-4C67-9BB5-50F676C72F8D}" destId="{25775BEE-A708-4A67-B4DD-6E99A52C500A}" srcOrd="0" destOrd="0" presId="urn:microsoft.com/office/officeart/2008/layout/AlternatingHexagons"/>
    <dgm:cxn modelId="{37919FA9-CF4E-4BCB-9138-A306858B5895}" type="presParOf" srcId="{25775BEE-A708-4A67-B4DD-6E99A52C500A}" destId="{1D3AD8DD-C917-4BD4-95B8-A813D678CB1C}" srcOrd="0" destOrd="0" presId="urn:microsoft.com/office/officeart/2008/layout/AlternatingHexagons"/>
    <dgm:cxn modelId="{C2C5CEA9-8DBE-4F3E-82C0-A0026CF72E92}" type="presParOf" srcId="{25775BEE-A708-4A67-B4DD-6E99A52C500A}" destId="{C5C7EE14-5A26-40E0-AEA1-6C57C983361E}" srcOrd="1" destOrd="0" presId="urn:microsoft.com/office/officeart/2008/layout/AlternatingHexagons"/>
    <dgm:cxn modelId="{6FBC7AEC-479C-43D6-882C-93CD811E6B06}" type="presParOf" srcId="{25775BEE-A708-4A67-B4DD-6E99A52C500A}" destId="{7166A9E9-7A02-4D28-831A-29471D27D681}" srcOrd="2" destOrd="0" presId="urn:microsoft.com/office/officeart/2008/layout/AlternatingHexagons"/>
    <dgm:cxn modelId="{4C13AE10-4679-4AB3-9423-4FB78691287A}" type="presParOf" srcId="{25775BEE-A708-4A67-B4DD-6E99A52C500A}" destId="{56484B8A-0957-4DD6-92C4-BE0E542FC692}" srcOrd="3" destOrd="0" presId="urn:microsoft.com/office/officeart/2008/layout/AlternatingHexagons"/>
    <dgm:cxn modelId="{00D646C9-4612-4132-86AA-4461FC8C5EC1}" type="presParOf" srcId="{25775BEE-A708-4A67-B4DD-6E99A52C500A}" destId="{6539AE03-3433-4CCF-8117-14F268E56EC4}" srcOrd="4" destOrd="0" presId="urn:microsoft.com/office/officeart/2008/layout/AlternatingHexagons"/>
    <dgm:cxn modelId="{140A14F5-C121-4BD5-B682-BA61DAF56B86}" type="presParOf" srcId="{49CD31AF-9647-4C67-9BB5-50F676C72F8D}" destId="{3A2A6CE7-615A-4B32-BBAD-6D262DB19342}" srcOrd="1" destOrd="0" presId="urn:microsoft.com/office/officeart/2008/layout/AlternatingHexagons"/>
    <dgm:cxn modelId="{DFDAB126-B1BE-486F-9FAA-8F3FBD3900CF}" type="presParOf" srcId="{49CD31AF-9647-4C67-9BB5-50F676C72F8D}" destId="{956F8029-49FE-4AE0-8B82-822C7E203E71}" srcOrd="2" destOrd="0" presId="urn:microsoft.com/office/officeart/2008/layout/AlternatingHexagons"/>
    <dgm:cxn modelId="{497CF377-6CE0-43FD-A84C-222D5BDAF7AB}" type="presParOf" srcId="{956F8029-49FE-4AE0-8B82-822C7E203E71}" destId="{E8484608-0CAB-499E-975D-95807CDF00ED}" srcOrd="0" destOrd="0" presId="urn:microsoft.com/office/officeart/2008/layout/AlternatingHexagons"/>
    <dgm:cxn modelId="{4D42E9F3-9149-41E2-A9D6-D89FFDA09757}" type="presParOf" srcId="{956F8029-49FE-4AE0-8B82-822C7E203E71}" destId="{C9C6363A-413B-4F83-A5A8-1CA44945854B}" srcOrd="1" destOrd="0" presId="urn:microsoft.com/office/officeart/2008/layout/AlternatingHexagons"/>
    <dgm:cxn modelId="{88F1A77F-09B1-4160-B915-F2B35D82DB8C}" type="presParOf" srcId="{956F8029-49FE-4AE0-8B82-822C7E203E71}" destId="{8CD398FF-9DF8-43C0-8DCB-6C931F61BE68}" srcOrd="2" destOrd="0" presId="urn:microsoft.com/office/officeart/2008/layout/AlternatingHexagons"/>
    <dgm:cxn modelId="{12D5A12E-4556-4F69-ABFA-53D421371233}" type="presParOf" srcId="{956F8029-49FE-4AE0-8B82-822C7E203E71}" destId="{455C21EB-213F-4CA0-B515-FFAD637498EB}" srcOrd="3" destOrd="0" presId="urn:microsoft.com/office/officeart/2008/layout/AlternatingHexagons"/>
    <dgm:cxn modelId="{8CA44521-EA8A-436A-B15F-B446A84E3C6F}" type="presParOf" srcId="{956F8029-49FE-4AE0-8B82-822C7E203E71}" destId="{EB5D4340-98AE-4F34-A0F0-9E34413E9588}" srcOrd="4" destOrd="0" presId="urn:microsoft.com/office/officeart/2008/layout/AlternatingHexagons"/>
    <dgm:cxn modelId="{CEF6FAE5-2A7F-4632-A12B-E74E8B375879}" type="presParOf" srcId="{49CD31AF-9647-4C67-9BB5-50F676C72F8D}" destId="{6071C34D-60B1-4C2F-A262-8EC9098C5E0F}" srcOrd="3" destOrd="0" presId="urn:microsoft.com/office/officeart/2008/layout/AlternatingHexagons"/>
    <dgm:cxn modelId="{D1C1CA2A-0B67-4B1C-A184-DE307E6A4E7D}" type="presParOf" srcId="{49CD31AF-9647-4C67-9BB5-50F676C72F8D}" destId="{F285A0CD-DFF2-425A-BFD8-727B41B13A4C}" srcOrd="4" destOrd="0" presId="urn:microsoft.com/office/officeart/2008/layout/AlternatingHexagons"/>
    <dgm:cxn modelId="{68ADC0F3-4BD6-4CC2-8FCF-BCBCF820EE72}" type="presParOf" srcId="{F285A0CD-DFF2-425A-BFD8-727B41B13A4C}" destId="{237240CE-9C18-473D-9D1E-F1687399C1A6}" srcOrd="0" destOrd="0" presId="urn:microsoft.com/office/officeart/2008/layout/AlternatingHexagons"/>
    <dgm:cxn modelId="{70A02DF1-6C3B-402C-B37E-64D60DB4D7A3}" type="presParOf" srcId="{F285A0CD-DFF2-425A-BFD8-727B41B13A4C}" destId="{ED53242C-4E5A-41CD-9A44-2185A5E965C1}" srcOrd="1" destOrd="0" presId="urn:microsoft.com/office/officeart/2008/layout/AlternatingHexagons"/>
    <dgm:cxn modelId="{A00559AA-E359-4308-8E69-D4D7C7D207E5}" type="presParOf" srcId="{F285A0CD-DFF2-425A-BFD8-727B41B13A4C}" destId="{A823240E-4F85-42BC-B636-222F36BFEC6B}" srcOrd="2" destOrd="0" presId="urn:microsoft.com/office/officeart/2008/layout/AlternatingHexagons"/>
    <dgm:cxn modelId="{7AA9D710-A28D-4A62-8EE9-797501FF9B3A}" type="presParOf" srcId="{F285A0CD-DFF2-425A-BFD8-727B41B13A4C}" destId="{FEFDC78F-A25B-4B02-A80F-5D9A754305A8}" srcOrd="3" destOrd="0" presId="urn:microsoft.com/office/officeart/2008/layout/AlternatingHexagons"/>
    <dgm:cxn modelId="{3D8AD51C-1E54-4F10-8B45-400E38D6A2D0}" type="presParOf" srcId="{F285A0CD-DFF2-425A-BFD8-727B41B13A4C}" destId="{9F727B71-AD9E-48CB-AE92-1478A0ED260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AD8DD-C917-4BD4-95B8-A813D678CB1C}">
      <dsp:nvSpPr>
        <dsp:cNvPr id="0" name=""/>
        <dsp:cNvSpPr/>
      </dsp:nvSpPr>
      <dsp:spPr>
        <a:xfrm rot="5400000">
          <a:off x="5521543" y="47423"/>
          <a:ext cx="2054700" cy="20512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Педагогический коллектив, как главный ресурс, обеспечивающий качество образования</a:t>
          </a:r>
          <a:endParaRPr lang="ru-RU" sz="14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864849" y="387877"/>
        <a:ext cx="1368087" cy="1370370"/>
      </dsp:txXfrm>
    </dsp:sp>
    <dsp:sp modelId="{C5C7EE14-5A26-40E0-AEA1-6C57C983361E}">
      <dsp:nvSpPr>
        <dsp:cNvPr id="0" name=""/>
        <dsp:cNvSpPr/>
      </dsp:nvSpPr>
      <dsp:spPr>
        <a:xfrm>
          <a:off x="7407356" y="412476"/>
          <a:ext cx="2293046" cy="123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9AE03-3433-4CCF-8117-14F268E56EC4}">
      <dsp:nvSpPr>
        <dsp:cNvPr id="0" name=""/>
        <dsp:cNvSpPr/>
      </dsp:nvSpPr>
      <dsp:spPr>
        <a:xfrm rot="5400000">
          <a:off x="3493826" y="66619"/>
          <a:ext cx="2054700" cy="192146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Главное богатство учреждения-воспитанники и их достижения</a:t>
          </a:r>
          <a:endParaRPr lang="ru-RU" sz="14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870305" y="331347"/>
        <a:ext cx="1301742" cy="1392006"/>
      </dsp:txXfrm>
    </dsp:sp>
    <dsp:sp modelId="{E8484608-0CAB-499E-975D-95807CDF00ED}">
      <dsp:nvSpPr>
        <dsp:cNvPr id="0" name=""/>
        <dsp:cNvSpPr/>
      </dsp:nvSpPr>
      <dsp:spPr>
        <a:xfrm rot="5400000">
          <a:off x="4567572" y="1898805"/>
          <a:ext cx="1924042" cy="178758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показатели и результаты деятельности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МАДОУ «Детский сад №20»</a:t>
          </a:r>
          <a:endParaRPr lang="ru-RU" sz="140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-5400000">
        <a:off x="4923165" y="2139882"/>
        <a:ext cx="1212855" cy="1305436"/>
      </dsp:txXfrm>
    </dsp:sp>
    <dsp:sp modelId="{C9C6363A-413B-4F83-A5A8-1CA44945854B}">
      <dsp:nvSpPr>
        <dsp:cNvPr id="0" name=""/>
        <dsp:cNvSpPr/>
      </dsp:nvSpPr>
      <dsp:spPr>
        <a:xfrm>
          <a:off x="2326624" y="2277963"/>
          <a:ext cx="2219077" cy="123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2326624" y="2277963"/>
        <a:ext cx="2219077" cy="1232820"/>
      </dsp:txXfrm>
    </dsp:sp>
    <dsp:sp modelId="{EB5D4340-98AE-4F34-A0F0-9E34413E9588}">
      <dsp:nvSpPr>
        <dsp:cNvPr id="0" name=""/>
        <dsp:cNvSpPr/>
      </dsp:nvSpPr>
      <dsp:spPr>
        <a:xfrm rot="5400000">
          <a:off x="6396874" y="1898805"/>
          <a:ext cx="2054700" cy="178758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Взаимодействие с семьями воспитанников и социумом</a:t>
          </a:r>
          <a:endParaRPr lang="ru-RU" sz="13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6808995" y="2085441"/>
        <a:ext cx="1230457" cy="1414318"/>
      </dsp:txXfrm>
    </dsp:sp>
    <dsp:sp modelId="{237240CE-9C18-473D-9D1E-F1687399C1A6}">
      <dsp:nvSpPr>
        <dsp:cNvPr id="0" name=""/>
        <dsp:cNvSpPr/>
      </dsp:nvSpPr>
      <dsp:spPr>
        <a:xfrm rot="5400000">
          <a:off x="5348013" y="3545047"/>
          <a:ext cx="2192468" cy="203722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Экологическое образование дошкольников</a:t>
          </a:r>
          <a:endParaRPr lang="ru-RU" sz="14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53151" y="3819902"/>
        <a:ext cx="1382192" cy="1487519"/>
      </dsp:txXfrm>
    </dsp:sp>
    <dsp:sp modelId="{ED53242C-4E5A-41CD-9A44-2185A5E965C1}">
      <dsp:nvSpPr>
        <dsp:cNvPr id="0" name=""/>
        <dsp:cNvSpPr/>
      </dsp:nvSpPr>
      <dsp:spPr>
        <a:xfrm>
          <a:off x="7407356" y="3969420"/>
          <a:ext cx="2293046" cy="123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27B71-AD9E-48CB-AE92-1478A0ED2600}">
      <dsp:nvSpPr>
        <dsp:cNvPr id="0" name=""/>
        <dsp:cNvSpPr/>
      </dsp:nvSpPr>
      <dsp:spPr>
        <a:xfrm rot="5400000">
          <a:off x="3267159" y="3501949"/>
          <a:ext cx="2054700" cy="216057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Дополнительные образовательные </a:t>
          </a: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услуги</a:t>
          </a:r>
          <a:endParaRPr lang="ru-RU" sz="14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574319" y="3897334"/>
        <a:ext cx="1440380" cy="1369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713CD-0841-4996-8C27-B3F5B0C98B37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1E6B2-3B8B-466C-B6E2-53F39902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2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5655" y="685221"/>
            <a:ext cx="5046691" cy="3430449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9C98-9133-42F3-AF68-F21C843EF78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3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2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DF68A-39F8-4F76-BA15-C437E0584B2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83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4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1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0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7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7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4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0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9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5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88C5-F608-4185-9874-DBFDA4480655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47AF-FA13-47D2-A54E-853AAC8CC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9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instagram.com/madou20_mozaika" TargetMode="External"/><Relationship Id="rId3" Type="http://schemas.microsoft.com/office/2007/relationships/hdphoto" Target="../media/hdphoto1.wdp"/><Relationship Id="rId7" Type="http://schemas.openxmlformats.org/officeDocument/2006/relationships/hyperlink" Target="https://edu.tatar.ru/chistopol/dou20_mozaika" TargetMode="External"/><Relationship Id="rId12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dou20@mail.ru" TargetMode="External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1.jpe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microsoft.com/office/2007/relationships/hdphoto" Target="../media/hdphoto2.wdp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1.wdp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7.wdp"/><Relationship Id="rId4" Type="http://schemas.openxmlformats.org/officeDocument/2006/relationships/image" Target="../media/image67.pn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2.pn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9.jpeg"/><Relationship Id="rId5" Type="http://schemas.openxmlformats.org/officeDocument/2006/relationships/image" Target="../media/image2.png"/><Relationship Id="rId10" Type="http://schemas.openxmlformats.org/officeDocument/2006/relationships/image" Target="../media/image88.jpeg"/><Relationship Id="rId4" Type="http://schemas.microsoft.com/office/2007/relationships/hdphoto" Target="../media/hdphoto1.wdp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microsoft.com/office/2007/relationships/hdphoto" Target="../media/hdphoto9.wdp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jpeg"/><Relationship Id="rId7" Type="http://schemas.openxmlformats.org/officeDocument/2006/relationships/image" Target="../media/image117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jpeg"/><Relationship Id="rId5" Type="http://schemas.openxmlformats.org/officeDocument/2006/relationships/hyperlink" Target="https://clck.ru/U6bLj" TargetMode="External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jpeg"/><Relationship Id="rId3" Type="http://schemas.openxmlformats.org/officeDocument/2006/relationships/image" Target="../media/image122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129.jpeg"/><Relationship Id="rId5" Type="http://schemas.openxmlformats.org/officeDocument/2006/relationships/image" Target="../media/image124.jpeg"/><Relationship Id="rId15" Type="http://schemas.openxmlformats.org/officeDocument/2006/relationships/image" Target="../media/image133.jpeg"/><Relationship Id="rId10" Type="http://schemas.openxmlformats.org/officeDocument/2006/relationships/image" Target="../media/image128.png"/><Relationship Id="rId4" Type="http://schemas.openxmlformats.org/officeDocument/2006/relationships/image" Target="../media/image123.jpeg"/><Relationship Id="rId9" Type="http://schemas.openxmlformats.org/officeDocument/2006/relationships/image" Target="../media/image127.png"/><Relationship Id="rId14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12" Type="http://schemas.openxmlformats.org/officeDocument/2006/relationships/image" Target="../media/image14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2.jpeg"/><Relationship Id="rId5" Type="http://schemas.openxmlformats.org/officeDocument/2006/relationships/image" Target="../media/image136.pn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jpeg"/><Relationship Id="rId3" Type="http://schemas.openxmlformats.org/officeDocument/2006/relationships/image" Target="../media/image90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19" Type="http://schemas.openxmlformats.org/officeDocument/2006/relationships/image" Target="../media/image159.jpe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Relationship Id="rId14" Type="http://schemas.openxmlformats.org/officeDocument/2006/relationships/image" Target="../media/image1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90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pn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Relationship Id="rId9" Type="http://schemas.openxmlformats.org/officeDocument/2006/relationships/image" Target="../media/image18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microsoft.com/office/2007/relationships/hdphoto" Target="../media/hdphoto1.wdp"/><Relationship Id="rId7" Type="http://schemas.openxmlformats.org/officeDocument/2006/relationships/image" Target="../media/image1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microsoft.com/office/2007/relationships/hdphoto" Target="../media/hdphoto1.wdp"/><Relationship Id="rId7" Type="http://schemas.openxmlformats.org/officeDocument/2006/relationships/image" Target="../media/image2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microsoft.com/office/2007/relationships/hdphoto" Target="../media/hdphoto1.wdp"/><Relationship Id="rId7" Type="http://schemas.openxmlformats.org/officeDocument/2006/relationships/image" Target="../media/image2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10" Type="http://schemas.openxmlformats.org/officeDocument/2006/relationships/image" Target="../media/image214.jpe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microsoft.com/office/2007/relationships/hdphoto" Target="../media/hdphoto1.wdp"/><Relationship Id="rId7" Type="http://schemas.openxmlformats.org/officeDocument/2006/relationships/image" Target="../media/image2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1.jpeg"/><Relationship Id="rId7" Type="http://schemas.openxmlformats.org/officeDocument/2006/relationships/image" Target="../media/image22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10" Type="http://schemas.openxmlformats.org/officeDocument/2006/relationships/image" Target="../media/image225.jpeg"/><Relationship Id="rId4" Type="http://schemas.microsoft.com/office/2007/relationships/hdphoto" Target="../media/hdphoto1.wdp"/><Relationship Id="rId9" Type="http://schemas.openxmlformats.org/officeDocument/2006/relationships/image" Target="../media/image22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1.jpeg"/><Relationship Id="rId7" Type="http://schemas.openxmlformats.org/officeDocument/2006/relationships/image" Target="../media/image22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0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1.jpeg"/><Relationship Id="rId7" Type="http://schemas.openxmlformats.org/officeDocument/2006/relationships/image" Target="../media/image23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5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6"/>
            <a:ext cx="9144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" y="157181"/>
            <a:ext cx="1477530" cy="1299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0686" y="174798"/>
            <a:ext cx="7265115" cy="806793"/>
          </a:xfrm>
          <a:prstGeom prst="rect">
            <a:avLst/>
          </a:prstGeom>
          <a:noFill/>
        </p:spPr>
        <p:txBody>
          <a:bodyPr wrap="none" lIns="79370" tIns="39685" rIns="79370" bIns="39685">
            <a:prstTxWarp prst="text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700" b="1" spc="4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сад №20 «Мозаика»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83635" y="1778441"/>
            <a:ext cx="2805516" cy="2850134"/>
          </a:xfrm>
          <a:prstGeom prst="rec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79370" tIns="39685" rIns="79370" bIns="39685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adou20@mail.ru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Сайт: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https://edu.tatar.ru/chistopol/dou20_mozaika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 в сети </a:t>
            </a:r>
            <a:r>
              <a:rPr lang="ru-RU" b="1" dirty="0" err="1">
                <a:solidFill>
                  <a:srgbClr val="C00000"/>
                </a:solidFill>
              </a:rPr>
              <a:t>Instagram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instagram.com/madou20_mozaika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3129" y="981591"/>
            <a:ext cx="6949621" cy="672327"/>
          </a:xfrm>
          <a:prstGeom prst="rect">
            <a:avLst/>
          </a:prstGeom>
          <a:noFill/>
        </p:spPr>
        <p:txBody>
          <a:bodyPr wrap="none" lIns="79370" tIns="39685" rIns="79370" bIns="39685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Территория счастливого детства</a:t>
            </a:r>
          </a:p>
        </p:txBody>
      </p:sp>
      <p:pic>
        <p:nvPicPr>
          <p:cNvPr id="8195" name="Picture 3" descr="G:\KUFH60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65" y="1627847"/>
            <a:ext cx="2898469" cy="390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9907" y="1778441"/>
            <a:ext cx="2805516" cy="3307851"/>
          </a:xfrm>
          <a:prstGeom prst="rect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79370" tIns="39685" rIns="79370" bIns="39685">
            <a:spAutoFit/>
          </a:bodyPr>
          <a:lstStyle/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422986, 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r>
              <a:rPr lang="en-US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Чистополь, ул.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Ак. Королева, д.5А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воспитываются:  318 детей</a:t>
            </a:r>
          </a:p>
          <a:p>
            <a:pPr algn="ctr">
              <a:defRPr/>
            </a:pPr>
            <a:endParaRPr lang="ru-RU" sz="17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сотрудников: 72 человека</a:t>
            </a:r>
          </a:p>
          <a:p>
            <a:pPr algn="ctr">
              <a:defRPr/>
            </a:pPr>
            <a:endParaRPr lang="ru-RU" sz="17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7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8(84342)4-72-36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782" y1="35000" x2="46782" y2="35000"/>
                        <a14:foregroundMark x1="49294" y1="37083" x2="49294" y2="37083"/>
                        <a14:foregroundMark x1="48666" y1="49375" x2="48666" y2="49375"/>
                        <a14:foregroundMark x1="50549" y1="49167" x2="50549" y2="49167"/>
                        <a14:foregroundMark x1="52590" y1="47708" x2="52590" y2="47708"/>
                        <a14:foregroundMark x1="46782" y1="48125" x2="46782" y2="48125"/>
                        <a14:foregroundMark x1="45997" y1="49375" x2="45997" y2="49375"/>
                        <a14:foregroundMark x1="53532" y1="47708" x2="53532" y2="47708"/>
                        <a14:foregroundMark x1="47567" y1="47708" x2="47567" y2="47708"/>
                        <a14:foregroundMark x1="45526" y1="49167" x2="45526" y2="49167"/>
                        <a14:foregroundMark x1="45526" y1="49167" x2="45526" y2="49167"/>
                        <a14:foregroundMark x1="50078" y1="50208" x2="50078" y2="50208"/>
                        <a14:foregroundMark x1="50235" y1="50208" x2="50235" y2="50208"/>
                        <a14:foregroundMark x1="50549" y1="50208" x2="50549" y2="50208"/>
                        <a14:foregroundMark x1="51805" y1="50208" x2="51805" y2="50208"/>
                        <a14:foregroundMark x1="53532" y1="49167" x2="53532" y2="49167"/>
                        <a14:foregroundMark x1="53532" y1="49167" x2="52433" y2="48333"/>
                        <a14:foregroundMark x1="50235" y1="46250" x2="49451" y2="46875"/>
                        <a14:foregroundMark x1="48980" y1="47292" x2="48980" y2="47292"/>
                        <a14:foregroundMark x1="48195" y1="49167" x2="48195" y2="49167"/>
                        <a14:foregroundMark x1="48195" y1="49167" x2="48195" y2="49167"/>
                        <a14:foregroundMark x1="48195" y1="49167" x2="48195" y2="49167"/>
                        <a14:foregroundMark x1="47567" y1="49167" x2="47567" y2="49167"/>
                        <a14:foregroundMark x1="77708" y1="90208" x2="77708" y2="90208"/>
                        <a14:foregroundMark x1="74568" y1="89792" x2="74568" y2="89792"/>
                        <a14:foregroundMark x1="4867" y1="85208" x2="4867" y2="85208"/>
                        <a14:foregroundMark x1="28100" y1="91875" x2="28100" y2="91875"/>
                        <a14:foregroundMark x1="58242" y1="91250" x2="58242" y2="91250"/>
                        <a14:foregroundMark x1="49765" y1="97500" x2="49765" y2="97500"/>
                        <a14:foregroundMark x1="68289" y1="91458" x2="68289" y2="91458"/>
                        <a14:foregroundMark x1="66405" y1="94792" x2="66405" y2="94792"/>
                        <a14:foregroundMark x1="24333" y1="91458" x2="24333" y2="91458"/>
                        <a14:foregroundMark x1="20094" y1="89167" x2="20094" y2="89167"/>
                        <a14:foregroundMark x1="17425" y1="89792" x2="17425" y2="89792"/>
                        <a14:foregroundMark x1="13815" y1="89792" x2="13815" y2="8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" y="5190750"/>
            <a:ext cx="2098621" cy="159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7" b="50000"/>
          <a:stretch/>
        </p:blipFill>
        <p:spPr bwMode="auto">
          <a:xfrm>
            <a:off x="3229821" y="5190750"/>
            <a:ext cx="5582824" cy="13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2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98"/>
          <a:stretch/>
        </p:blipFill>
        <p:spPr>
          <a:xfrm>
            <a:off x="-2826" y="-16637"/>
            <a:ext cx="9146826" cy="68746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900031" y="0"/>
            <a:ext cx="10147872" cy="1272666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r">
              <a:lnSpc>
                <a:spcPct val="200000"/>
              </a:lnSpc>
            </a:pPr>
            <a:r>
              <a:rPr lang="ru-RU" sz="17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0" algn="just">
              <a:lnSpc>
                <a:spcPct val="150000"/>
              </a:lnSpc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4" y="184668"/>
            <a:ext cx="1759952" cy="1408462"/>
          </a:xfrm>
          <a:prstGeom prst="rect">
            <a:avLst/>
          </a:prstGeom>
        </p:spPr>
      </p:pic>
      <p:pic>
        <p:nvPicPr>
          <p:cNvPr id="15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280029" y="20140"/>
            <a:ext cx="8710314" cy="1572991"/>
          </a:xfrm>
          <a:prstGeom prst="horizontalScroll">
            <a:avLst/>
          </a:prstGeom>
          <a:solidFill>
            <a:schemeClr val="bg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функционируют 14 групп общеразвивающей направленности,  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 числе 1 группа  кратковременного пребывания «Карапуз»,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являющаяся вариативной   формой дошкольного образования, где дети,</a:t>
            </a:r>
          </a:p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возрасте от 1 года до 2 лет совместно с   мамами, активно включаются в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-образовательный процесс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36" y="5446748"/>
            <a:ext cx="1213930" cy="1272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836881" y="5418470"/>
            <a:ext cx="1213930" cy="1272574"/>
          </a:xfrm>
          <a:prstGeom prst="rect">
            <a:avLst/>
          </a:prstGeom>
        </p:spPr>
      </p:pic>
      <p:pic>
        <p:nvPicPr>
          <p:cNvPr id="10242" name="Picture 2" descr="F:\20 сад\Новая папка (3)\SZXI45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69" y="1593130"/>
            <a:ext cx="3001011" cy="227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7344" r="21153" b="17679"/>
          <a:stretch/>
        </p:blipFill>
        <p:spPr bwMode="auto">
          <a:xfrm>
            <a:off x="1238948" y="1555852"/>
            <a:ext cx="3331639" cy="2449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4" t="16265" r="20951" b="27273"/>
          <a:stretch/>
        </p:blipFill>
        <p:spPr bwMode="auto">
          <a:xfrm>
            <a:off x="769001" y="4098566"/>
            <a:ext cx="4011222" cy="224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0" t="16265" r="25853" b="27273"/>
          <a:stretch/>
        </p:blipFill>
        <p:spPr bwMode="auto">
          <a:xfrm>
            <a:off x="5362069" y="3987700"/>
            <a:ext cx="3162541" cy="233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206687" y="100822"/>
            <a:ext cx="7829704" cy="1049702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МИССИЕЙ ДОУ, КАК И ВСЕЙ СИСТЕМЫ НЕПРЕРЫВНОГО ОБРАЗОВАНИЯ РФ ЯВЛЯЕТСЯ  ФОРМИРОВАНИЕ УСПЕШНЫХ ГРАЖДАН</a:t>
            </a: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698167554"/>
              </p:ext>
            </p:extLst>
          </p:nvPr>
        </p:nvGraphicFramePr>
        <p:xfrm>
          <a:off x="277496" y="1098243"/>
          <a:ext cx="12003882" cy="568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67" y="2909504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132418" y="3151935"/>
            <a:ext cx="1523858" cy="1030628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  <a:p>
            <a:pPr lvl="0"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учреждения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36" y="519821"/>
            <a:ext cx="1310527" cy="1048794"/>
          </a:xfrm>
          <a:prstGeom prst="rect">
            <a:avLst/>
          </a:prstGeom>
        </p:spPr>
      </p:pic>
      <p:sp>
        <p:nvSpPr>
          <p:cNvPr id="37" name="Прямоугольная выноска 36"/>
          <p:cNvSpPr/>
          <p:nvPr/>
        </p:nvSpPr>
        <p:spPr>
          <a:xfrm rot="16200000">
            <a:off x="285863" y="1683271"/>
            <a:ext cx="2034186" cy="2340836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3">
              <a:lumMod val="60000"/>
              <a:lumOff val="40000"/>
              <a:alpha val="28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>
              <a:solidFill>
                <a:srgbClr val="00CC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9164" y="1797725"/>
            <a:ext cx="2286008" cy="2066251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Раскроем главные ресурсы, формы работы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основные показатели, отражающие  успешное развитие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42559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7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8968" y="242757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138964" y="1836595"/>
            <a:ext cx="4917900" cy="4709385"/>
          </a:xfrm>
          <a:prstGeom prst="foldedCorner">
            <a:avLst/>
          </a:prstGeom>
          <a:solidFill>
            <a:schemeClr val="tx2">
              <a:lumMod val="20000"/>
              <a:lumOff val="80000"/>
              <a:alpha val="57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85294" y="1852142"/>
            <a:ext cx="4217846" cy="4507592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 включаются образовательные учреждения  системы образования РФ,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также их филиалы любой организационно-правовой формы и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собственности, осуществляющие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основную деятельность согласно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уставу являющиеся ведущими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сфере деятельности, социально-ответственными, вносящими наибольший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развитие системы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применяющие </a:t>
            </a:r>
          </a:p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образовательные, организационные, технические и управленческие методи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</a:p>
        </p:txBody>
      </p:sp>
      <p:sp>
        <p:nvSpPr>
          <p:cNvPr id="24" name="Горизонтальный свиток 23"/>
          <p:cNvSpPr/>
          <p:nvPr/>
        </p:nvSpPr>
        <p:spPr>
          <a:xfrm>
            <a:off x="2129355" y="5"/>
            <a:ext cx="6947577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№20»  включено в Единый Национальный Реестр Ведущие образовательные учреждения Российской Федерации-2019</a:t>
            </a:r>
          </a:p>
        </p:txBody>
      </p:sp>
      <p:sp>
        <p:nvSpPr>
          <p:cNvPr id="3" name="Овал 2"/>
          <p:cNvSpPr/>
          <p:nvPr/>
        </p:nvSpPr>
        <p:spPr>
          <a:xfrm>
            <a:off x="5264666" y="2459273"/>
            <a:ext cx="3671109" cy="37378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11" tIns="43956" rIns="87911" bIns="43956"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Завед\14\Документы по ДОУ\Образцовый\Эко\r=200,192_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19" y="2604800"/>
            <a:ext cx="3473000" cy="33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17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8968" y="242759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93445" y="2047690"/>
            <a:ext cx="2454699" cy="4190929"/>
          </a:xfrm>
          <a:prstGeom prst="foldedCorner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1910" y="1762146"/>
            <a:ext cx="2487127" cy="353939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 место в рейтинге дошкольных образовательных организаций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 Республики Татарстан в течении четырех последних лет позволяет  отметить высокую эффективность деятельности нашего дошкольного образовательного учреждения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2280976" y="5"/>
            <a:ext cx="6795955" cy="1320899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 «Управление образования Исполнительного комитета 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 Республики Татарстан присвоило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место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№20»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рейтинге дошкольных образовательных организаций</a:t>
            </a:r>
          </a:p>
        </p:txBody>
      </p:sp>
      <p:pic>
        <p:nvPicPr>
          <p:cNvPr id="2051" name="Picture 3" descr="F:\Образцовый\20180824_120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6882" y="2329311"/>
            <a:ext cx="3941723" cy="2956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роха\Downloads\20190215_115618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7884" y="4446195"/>
            <a:ext cx="2252817" cy="1689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Завед\14\Документы по ДОУ\Образцовый\20180725_0835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51" y="1411088"/>
            <a:ext cx="3307493" cy="248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Загнутый угол 20"/>
          <p:cNvSpPr/>
          <p:nvPr/>
        </p:nvSpPr>
        <p:spPr>
          <a:xfrm>
            <a:off x="-79539" y="1727013"/>
            <a:ext cx="3829524" cy="5121980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dirty="0"/>
              <a:t>Б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53117" y="1727013"/>
            <a:ext cx="3478330" cy="5206770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республиканского конкурса «Зеленый огонек», 2019 г., 2022 г.;</a:t>
            </a: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«Эковесна-2019» в номинации «Лучший детский сад»;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рейтинга дошкольных образовательных учреждений 2018-2019, 2019-2020, 2020-2021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республиканского фестиваля театрального искусства «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Сайяр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2019г., 2020г.</a:t>
            </a:r>
          </a:p>
          <a:p>
            <a:pPr marL="274622" indent="-274622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муниципальном конкурсе «Масленица краса- соломенная коса» 2020г.,2021г., 2022г.</a:t>
            </a:r>
          </a:p>
          <a:p>
            <a:pPr marL="148819" indent="-148819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УДОСТВЕРЕНИЕ ПОБЕДИТЕЛЯ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Всероссийского открытого смотра-конкурса «Детский сад года  2020, 2021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48819" indent="-148819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48031" indent="-248031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216950" y="43643"/>
            <a:ext cx="6975759" cy="1070818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ДОСТИЖЕНИЯ ОБРАЗОВАТЕЛЬНОЙ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ДОШКОЛЬНОЙ ОРГАНИЗАЦИИ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3142" y="1835881"/>
            <a:ext cx="3498314" cy="117284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Завед\14\Документы по ДОУ\Образцовый\Достижения педагогов\2017-2018\Зеленый огоне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/>
          <a:stretch/>
        </p:blipFill>
        <p:spPr bwMode="auto">
          <a:xfrm>
            <a:off x="3504264" y="1141915"/>
            <a:ext cx="1429016" cy="20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2" y="9192"/>
            <a:ext cx="1767251" cy="189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Завед\14\Документы по ДОУ\Образцовый\Достижения педагогов\2018-2019\скан\img0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95" y="1114461"/>
            <a:ext cx="1348796" cy="18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488" y="173389"/>
            <a:ext cx="1770080" cy="138023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сад№20»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/>
          <a:stretch/>
        </p:blipFill>
        <p:spPr bwMode="auto">
          <a:xfrm>
            <a:off x="3564889" y="3266570"/>
            <a:ext cx="1593979" cy="238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08" y="1150157"/>
            <a:ext cx="1463753" cy="189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08" y="3148691"/>
            <a:ext cx="2098261" cy="15006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0"/>
          <a:stretch/>
        </p:blipFill>
        <p:spPr>
          <a:xfrm>
            <a:off x="7905488" y="1109146"/>
            <a:ext cx="1249124" cy="1888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7552692" y="3284848"/>
            <a:ext cx="1591309" cy="2386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6802" y="4634615"/>
            <a:ext cx="1523585" cy="22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1" name="Загнутый угол 20"/>
          <p:cNvSpPr/>
          <p:nvPr/>
        </p:nvSpPr>
        <p:spPr>
          <a:xfrm>
            <a:off x="0" y="1835881"/>
            <a:ext cx="3635896" cy="5046553"/>
          </a:xfrm>
          <a:prstGeom prst="foldedCorner">
            <a:avLst/>
          </a:prstGeom>
          <a:solidFill>
            <a:schemeClr val="tx2">
              <a:lumMod val="20000"/>
              <a:lumOff val="80000"/>
              <a:alpha val="57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7894" y="1660844"/>
            <a:ext cx="3333998" cy="8329462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сайт дошкольной организации» 2019г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2021г.,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ского конкурса на лучшую работу по этнокультурному образованию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«Тропинки моей малой Родины»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на лучшую работу по этнокультурному образованию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«Экологическая безопасность и климат»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всероссийского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«Качественное образование – будущее России»,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медаль Национальной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премии «Элита российского образования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2022г.,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конкурса Грант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Поддержка ДОО в реализации проектов, направленных на сохранение и развитие языков, традиций, культур народов проживающих на территории РТ», 2021г.</a:t>
            </a:r>
          </a:p>
          <a:p>
            <a:pPr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sz="17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01814" y="5"/>
            <a:ext cx="6375114" cy="1150558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ДОСТИЖЕНИЯ ОБРАЗОВАТЕЛЬНОЙ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ДОШКОЛЬНОЙ ОРГАНИЗАЦИИ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21" y="-91948"/>
            <a:ext cx="1964573" cy="21111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3142" y="1835881"/>
            <a:ext cx="3498314" cy="117284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81131" y="273524"/>
            <a:ext cx="2591585" cy="13802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 №20»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G:\!ИТОГИ\IMG_167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13503"/>
          <a:stretch/>
        </p:blipFill>
        <p:spPr bwMode="auto">
          <a:xfrm>
            <a:off x="5650319" y="1414321"/>
            <a:ext cx="1640730" cy="226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!ИТОГИ\Слайд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86" y="1414321"/>
            <a:ext cx="1622272" cy="234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!ИТОГИ\Коллектив_Мадоу_Детский_Сад_20_Общеразвивающего_Вида_Мозаика_Чистопольского_Муниципального_Района_1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08" y="3923318"/>
            <a:ext cx="1870285" cy="2646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роха\Desktop\Элита удосто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277" y="1422891"/>
            <a:ext cx="1523203" cy="225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кроха\Desktop\ДС год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2754"/>
          <a:stretch/>
        </p:blipFill>
        <p:spPr bwMode="auto">
          <a:xfrm>
            <a:off x="6452299" y="3864665"/>
            <a:ext cx="1833957" cy="276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9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road-signs-97124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18" r="38842" b="30327"/>
          <a:stretch/>
        </p:blipFill>
        <p:spPr bwMode="auto">
          <a:xfrm>
            <a:off x="3544872" y="3693468"/>
            <a:ext cx="2019721" cy="24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дминистратор\Downloads\qr-code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4320"/>
            <a:ext cx="2264782" cy="234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72246" y="4309833"/>
            <a:ext cx="3024337" cy="1197582"/>
          </a:xfrm>
          <a:prstGeom prst="rect">
            <a:avLst/>
          </a:prstGeom>
          <a:gradFill flip="none" rotWithShape="1">
            <a:gsLst>
              <a:gs pos="0">
                <a:srgbClr val="5ECCF3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5ECCF3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5ECCF3">
                  <a:lumMod val="20000"/>
                  <a:lumOff val="80000"/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4E67C8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80767" tIns="40383" rIns="80767" bIns="40383">
            <a:spAutoFit/>
          </a:bodyPr>
          <a:lstStyle/>
          <a:p>
            <a:pPr algn="ctr" defTabSz="807671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сайт площадки </a:t>
            </a:r>
          </a:p>
          <a:p>
            <a:pPr algn="ctr" defTabSz="807671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мозаика», </a:t>
            </a:r>
          </a:p>
          <a:p>
            <a:pPr algn="ctr" defTabSz="807671">
              <a:defRPr/>
            </a:pP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созданный с помощью сервиса </a:t>
            </a:r>
          </a:p>
          <a:p>
            <a:pPr algn="ctr" defTabSz="807671">
              <a:defRPr/>
            </a:pPr>
            <a:r>
              <a:rPr lang="en-US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sz="1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сайты:</a:t>
            </a:r>
          </a:p>
          <a:p>
            <a:pPr algn="ctr" defTabSz="807671">
              <a:defRPr/>
            </a:pPr>
            <a:r>
              <a:rPr lang="en-US" sz="1400" kern="0" dirty="0">
                <a:solidFill>
                  <a:prstClr val="black"/>
                </a:solidFill>
              </a:rPr>
              <a:t>https://clck.ru/VMwSf</a:t>
            </a:r>
            <a:endParaRPr lang="ru-RU" sz="1400" kern="0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5760" b="27149"/>
          <a:stretch/>
        </p:blipFill>
        <p:spPr bwMode="auto">
          <a:xfrm>
            <a:off x="5673541" y="1984692"/>
            <a:ext cx="3269524" cy="186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Users\User\Desktop\ДЛЯ ЗЕЛЕНОГО ОГОНЬКА\Дорожная2019\IMG_20190301_1130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3782"/>
          <a:stretch/>
        </p:blipFill>
        <p:spPr bwMode="auto">
          <a:xfrm>
            <a:off x="-4372" y="1867111"/>
            <a:ext cx="3026166" cy="182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24268" r="7123" b="9476"/>
          <a:stretch/>
        </p:blipFill>
        <p:spPr bwMode="auto">
          <a:xfrm>
            <a:off x="127263" y="4502315"/>
            <a:ext cx="2404857" cy="162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677" y="795760"/>
            <a:ext cx="9014644" cy="748306"/>
          </a:xfrm>
          <a:prstGeom prst="rect">
            <a:avLst/>
          </a:prstGeom>
        </p:spPr>
        <p:txBody>
          <a:bodyPr wrap="square" lIns="91077" tIns="45539" rIns="91077" bIns="45539">
            <a:spAutoFit/>
          </a:bodyPr>
          <a:lstStyle/>
          <a:p>
            <a:pPr algn="just">
              <a:spcAft>
                <a:spcPts val="996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Целью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работы площадки является активизация деятельности  дошкольных образовательных организаций по обучению детей правилам безопасного поведения на дороге, выявление и распространение  передового педагогического опыта, привлечение внимания общественности к вопросам безопасности детей на дороге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7179" y="244660"/>
            <a:ext cx="8708190" cy="530161"/>
          </a:xfrm>
          <a:prstGeom prst="rect">
            <a:avLst/>
          </a:prstGeom>
          <a:noFill/>
        </p:spPr>
        <p:txBody>
          <a:bodyPr wrap="square" lIns="91077" tIns="45539" rIns="91077" bIns="45539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МАДОУ «ДЕТСКИЙ САД №20» ФУНКЦИОНИРУЕТ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ПЛОЩАДКА «ДОРОЖНАЯ МОЗАКИКА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КОТОРАЯ ОБЪЕДИНЯЕТ  БОЛЕЕ 40 ПЕДАГОГОВ ГОРОДА И РАЙОНА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8657" r="16726" b="20208"/>
          <a:stretch/>
        </p:blipFill>
        <p:spPr bwMode="auto">
          <a:xfrm>
            <a:off x="6006399" y="4505869"/>
            <a:ext cx="3040053" cy="177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5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05868" y="40102"/>
            <a:ext cx="9104045" cy="1407132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r"/>
            <a:r>
              <a:rPr lang="ru-RU" sz="17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нашего дошкольного образовательного учреждения функционирует 		                    муниципальная площадка по обучению детей правилам дорожного 		   		движения, которая объединяет усилия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56 педагогов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Чистополь 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муниципального района Республики Татарстан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939" y="1139621"/>
            <a:ext cx="5167078" cy="3873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User\Desktop\IMG_2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7" y="4339990"/>
            <a:ext cx="2619445" cy="24628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78" y="5022129"/>
            <a:ext cx="2392188" cy="163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" y="79460"/>
            <a:ext cx="1558858" cy="1247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975" y="4019646"/>
            <a:ext cx="3423125" cy="27061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39479">
            <a:off x="5825666" y="1250038"/>
            <a:ext cx="3380995" cy="27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im1-tub-ru.yandex.net/i?id=57253e0051d1a740aa556320c526d56e-l&amp;n=1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" b="98679" l="0" r="100000">
                        <a14:foregroundMark x1="9252" y1="22809" x2="9252" y2="22809"/>
                        <a14:foregroundMark x1="10476" y1="10014" x2="10476" y2="10014"/>
                        <a14:foregroundMark x1="12381" y1="6259" x2="12381" y2="6259"/>
                        <a14:foregroundMark x1="12381" y1="5633" x2="12381" y2="5633"/>
                        <a14:foregroundMark x1="42313" y1="96871" x2="42313" y2="9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41" y="5091393"/>
            <a:ext cx="1014048" cy="15332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нутый угол 6"/>
          <p:cNvSpPr/>
          <p:nvPr/>
        </p:nvSpPr>
        <p:spPr>
          <a:xfrm>
            <a:off x="232568" y="381557"/>
            <a:ext cx="3671109" cy="208617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14" y="3426313"/>
            <a:ext cx="2908751" cy="29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129" y="381557"/>
            <a:ext cx="3292823" cy="1810492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этапа республиканского конкурса  «Зеленый огонек», 2022г.;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фестиваля конкурса ЮИД  «Дорожная Мозаика», 2019 г., 2020 г., 2021 г.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ЮЗЕЕВА грамоты\Муниц.Зел.ого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91" y="381558"/>
            <a:ext cx="2040150" cy="27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ор.моз фото\IMG_20150401_1112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1" y="3101758"/>
            <a:ext cx="4248249" cy="318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Итоги конкурсов\достижения детей 2020-2021\Дорожная Мозаик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2685" b="2039"/>
          <a:stretch/>
        </p:blipFill>
        <p:spPr bwMode="auto">
          <a:xfrm>
            <a:off x="6739088" y="346637"/>
            <a:ext cx="1827902" cy="264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" y="117365"/>
            <a:ext cx="1469278" cy="1175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5015" y="108724"/>
            <a:ext cx="6608093" cy="94994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РАБОТЫ МУНИЦИПАЛЬНОЙ ПЛОЩАДКИ ПО ОБУЧЕНИЮ ДЕТЕЙ ПРАВИЛАМ ДОРОЖНОГО ДВИЖЕНИЯ, НАШИМ ДОШКОЛЬНЫМ ОБРАЗОВАТЕЛЬНЫМ УЧРЕЖДЕНИЕМ ПРОВЕДЕН РЯД ЗНАЧИМЫХ МЕРОПРИЯТИЙ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-37334" y="1408049"/>
            <a:ext cx="4046029" cy="5449951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4541" y="1295027"/>
            <a:ext cx="3732589" cy="6059600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 defTabSz="878793"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 кабинет по ПДД» , смотр-конкурс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агитплакатов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ПДД «Знай и соблюдай», конкурс проектов для педагогов «За безопасность на дороге», смотр-конкурс  юных инспекторов дорожного движения  «Дорожная мозаика»,  конкурс детского рисунка «Путешествие в страну дорожных наук» ,конкурс на лучшую разработку ООД по ПДД для среднего дошкольного возраста, «Академик дорожных наук» и др.</a:t>
            </a:r>
          </a:p>
          <a:p>
            <a:pPr algn="ctr" defTabSz="878793"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семинары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Семинар-практикум для педагогов ДОУ «Создание образовательного  пространства в рамках  обучения правилам дорожной безопасности детей дошкольного возраста», семинар-практикум  на тему «Организация работы ДОУ по обучению детей правилам дорожного движения» семинар-практикум для старших воспитателей на тему «Методическое сопровождение при планировании работы по формированию безопасного поведения  детей на дорогах»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78793">
              <a:lnSpc>
                <a:spcPct val="150000"/>
              </a:lnSpc>
            </a:pPr>
            <a:endParaRPr lang="ru-RU" sz="1200" dirty="0"/>
          </a:p>
          <a:p>
            <a:pPr algn="ctr" defTabSz="878793">
              <a:lnSpc>
                <a:spcPct val="150000"/>
              </a:lnSpc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51" y="1121982"/>
            <a:ext cx="1263685" cy="126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308" y="648088"/>
            <a:ext cx="4223282" cy="3370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1682" y="3306547"/>
            <a:ext cx="3307266" cy="2615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520" y="4482677"/>
            <a:ext cx="3391527" cy="253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" y="-1629"/>
            <a:ext cx="9142379" cy="6861258"/>
          </a:xfrm>
          <a:prstGeom prst="rect">
            <a:avLst/>
          </a:prstGeom>
        </p:spPr>
      </p:pic>
      <p:pic>
        <p:nvPicPr>
          <p:cNvPr id="12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6"/>
            <a:ext cx="9144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93060" y="251093"/>
            <a:ext cx="6649556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 ПОЖАЛОВАТЬ</a:t>
            </a:r>
            <a:r>
              <a:rPr lang="ru-RU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Республику Татарстан, г. Чистополь,</a:t>
            </a:r>
            <a:b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20 общеразвивающего вида </a:t>
            </a:r>
            <a:r>
              <a:rPr lang="ru-RU" sz="2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300" b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Республики Татарстан</a:t>
            </a:r>
            <a:endParaRPr lang="ru-RU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" y="241730"/>
            <a:ext cx="1990698" cy="1593123"/>
          </a:xfrm>
          <a:prstGeom prst="rect">
            <a:avLst/>
          </a:prstGeom>
        </p:spPr>
      </p:pic>
      <p:pic>
        <p:nvPicPr>
          <p:cNvPr id="1029" name="Picture 5" descr="F:\Образцовый\20180724_143251.jpg"/>
          <p:cNvPicPr>
            <a:picLocks noChangeAspect="1" noChangeArrowheads="1"/>
          </p:cNvPicPr>
          <p:nvPr/>
        </p:nvPicPr>
        <p:blipFill>
          <a:blip r:embed="rId7" cstate="print"/>
          <a:srcRect l="11688" t="14941" r="10390" b="33111"/>
          <a:stretch>
            <a:fillRect/>
          </a:stretch>
        </p:blipFill>
        <p:spPr bwMode="auto">
          <a:xfrm>
            <a:off x="2451175" y="4604083"/>
            <a:ext cx="4294505" cy="214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130" y="5421236"/>
            <a:ext cx="1213930" cy="1272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1211" y="5385099"/>
            <a:ext cx="1272574" cy="1213930"/>
          </a:xfrm>
          <a:prstGeom prst="rect">
            <a:avLst/>
          </a:prstGeom>
        </p:spPr>
      </p:pic>
      <p:pic>
        <p:nvPicPr>
          <p:cNvPr id="2050" name="Picture 2" descr="C:\Завед\14\Документы по ДОУ\Образцовый\На отправку\Итоговый без защиты\2020\фото\Здание\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95" y="2673965"/>
            <a:ext cx="3136809" cy="2087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Завед\14\Документы по ДОУ\Образцовый\На отправку\Итоговый без защиты\2020\фото\Мельница, скамейки\20190724_0852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0" y="2302108"/>
            <a:ext cx="2829336" cy="2122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Завед\14\Документы по ДОУ\Образцовый\На отправку\Итоговый без защиты\2020\фото\Мельница, скамейки\20190724_09013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23" y="2302108"/>
            <a:ext cx="2976608" cy="2232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Загнутый угол 20"/>
          <p:cNvSpPr/>
          <p:nvPr/>
        </p:nvSpPr>
        <p:spPr>
          <a:xfrm>
            <a:off x="352237" y="2047690"/>
            <a:ext cx="2557376" cy="3736365"/>
          </a:xfrm>
          <a:prstGeom prst="foldedCorner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 создана материально-техническая база для жизнеобеспечения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развития детей.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Здание детского сада современное, светлое, имеется центральное отопление, вода, канализация.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 всех групповых комнатах спальные комнаты отделены друг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друга. </a:t>
            </a: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169394" y="5"/>
            <a:ext cx="6907534" cy="1320899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ПРИОРИТЕТНОЙ ЗАДАЧЕЙ НАШЕГО ДОШКОЛЬНОГО ОБРАЗОВАТЕЛЬНОГО УЧРЕЖДЕНИЯ ЯВЛЯЕТСЯ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СОЗДАНИЕ И ОБЕСПЕЧЕНИЕ УСЛОВИЙ ДЛЯ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УСПЕШНОГО РАЗВИТИЯ ДОШКОЛЬНИКА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350629" y="195329"/>
            <a:ext cx="4675840" cy="1380239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 №20»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2" descr="F:\20 сад\Зима 2021-22\TTNW11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9" b="14479"/>
          <a:stretch/>
        </p:blipFill>
        <p:spPr bwMode="auto">
          <a:xfrm>
            <a:off x="3379055" y="4600926"/>
            <a:ext cx="5445797" cy="225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19594" r="4582" b="20809"/>
          <a:stretch/>
        </p:blipFill>
        <p:spPr bwMode="auto">
          <a:xfrm>
            <a:off x="3988972" y="2732743"/>
            <a:ext cx="4327444" cy="1923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5" descr="C:\Users\User\Desktop\ДЛЯ ЗЕЛЕНОГО ОГОНЬКА\Дорожная2019\IMG_20190301_113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3782"/>
          <a:stretch/>
        </p:blipFill>
        <p:spPr bwMode="auto">
          <a:xfrm>
            <a:off x="3325211" y="1331236"/>
            <a:ext cx="2494420" cy="1462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24268" r="7123" b="9476"/>
          <a:stretch/>
        </p:blipFill>
        <p:spPr bwMode="auto">
          <a:xfrm>
            <a:off x="6265334" y="1293659"/>
            <a:ext cx="2168288" cy="1420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38" y="-41120"/>
            <a:ext cx="9345806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5" y="-48861"/>
            <a:ext cx="9353207" cy="69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918">
            <a:off x="1325688" y="1028902"/>
            <a:ext cx="7770406" cy="56837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411982">
            <a:off x="1574378" y="1578882"/>
            <a:ext cx="3390350" cy="4459482"/>
          </a:xfrm>
          <a:prstGeom prst="rect">
            <a:avLst/>
          </a:prstGeom>
        </p:spPr>
      </p:pic>
      <p:sp>
        <p:nvSpPr>
          <p:cNvPr id="17" name="Горизонтальный свиток 16"/>
          <p:cNvSpPr/>
          <p:nvPr/>
        </p:nvSpPr>
        <p:spPr>
          <a:xfrm>
            <a:off x="1979107" y="53354"/>
            <a:ext cx="7137042" cy="1159127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-180000">
            <a:off x="5183176" y="1089067"/>
            <a:ext cx="3352592" cy="491452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87880" tIns="43942" rIns="87880" bIns="43942">
            <a:spAutoFit/>
          </a:bodyPr>
          <a:lstStyle/>
          <a:p>
            <a:pPr lvl="0"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основании приказа МО и Н РТ № 2259/16 от 23.11.2016 года «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утверждении перечня базовых дошкольных образовательных организаций муниципальных образований Республики Татарстан» наше дошкольное образовательное учреждение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является базовым детским садом. </a:t>
            </a:r>
          </a:p>
          <a:p>
            <a:pPr lvl="0"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Базовый детский сад – дошкольная образовательная организация, реализующая основную образовательную программу дошкольного образования, обладающая современным педагогическим, организационно-методическим, информационно-технологическим потенциалом и развитой материально-технической базой, с количеством воспитанников не менее 80 человек.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базовым детским садом №20 «Мозаика»  закреплены другие дошкольные образовательные организации г. Чистополь и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для осуществления организационно-методического сопровождения их деятельности.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" y="53359"/>
            <a:ext cx="1899655" cy="199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18246" y="638599"/>
            <a:ext cx="2378510" cy="734805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Инновационная</a:t>
            </a: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деятельность </a:t>
            </a: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5484" y="256991"/>
            <a:ext cx="6430723" cy="827442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СЧИТАЕМ, ЧТО ИННОВАЦИОННАЯ ДЕЯТЕЛЬНОСТЬ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ДОШКОЛЬНОМ ОБРАЗОВАТЕЛЬНОМ УЧРЕЖДЕНИИ</a:t>
            </a:r>
          </a:p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ЭТО СТУПЕНЬ К РАЗВИТИЮ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педсоветов, мероприятий в рамках базового </a:t>
            </a:r>
            <a:r>
              <a:rPr lang="ru-RU" sz="1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5" y="-48861"/>
            <a:ext cx="9353207" cy="69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934" y="-70191"/>
            <a:ext cx="1476157" cy="1181344"/>
          </a:xfrm>
          <a:prstGeom prst="rect">
            <a:avLst/>
          </a:prstGeom>
        </p:spPr>
      </p:pic>
      <p:pic>
        <p:nvPicPr>
          <p:cNvPr id="2050" name="Picture 2" descr="C:\Завед\14\Документы по ДОУ\Образцовый\Фото_Сборник\Площадка Пдд семинар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0"/>
          <a:stretch/>
        </p:blipFill>
        <p:spPr bwMode="auto">
          <a:xfrm>
            <a:off x="3800891" y="5038843"/>
            <a:ext cx="1941148" cy="185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Завед\14\Документы по ДОУ\Образцовый\20180914_1706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8774" y="3702211"/>
            <a:ext cx="3564352" cy="2673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Завед\14\Документы по ДОУ\Образцовый\20181003_0908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75" y="2944144"/>
            <a:ext cx="3017426" cy="2263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Завед\14\Документы по ДОУ\Образцовый\20181003_0920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8" y="2800332"/>
            <a:ext cx="2989272" cy="2241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Завед\14\Документы по ДОУ\Образцовый\20181026_1059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6" y="5020182"/>
            <a:ext cx="2520029" cy="1890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707" y="1111152"/>
            <a:ext cx="9034879" cy="2025673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является методическим центром для закрепленных за ним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детских садов г. Чистополь 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района;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Оказывает консультационную методическую помощь, в том числе по вопросам реализации 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ФГОС ДО;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Организует деятельность по повышению профессиональной компетенции педагогов закрепленных детских садов; 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 методическое взаимодействие с другими образовательными организациями, в том числе организациями  дополнительного профессионального образования;</a:t>
            </a:r>
          </a:p>
          <a:p>
            <a:pPr marL="274622" indent="-274622"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Участвует в опытно-экспериментальной  (инновационной) деятельности.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385754" y="5"/>
            <a:ext cx="7730393" cy="1111150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ДЕТСКИЙ САД ЯВЛЯЕТСЯ БАЗОВЫМ ДЕТСКИЙ САДОМ, МЕТОДИЧЕСКИМ ЦЕНТРОМ, РАБОТАЩЮЩИМ В СИСТЕМЕ СЕТЕВОГО ВЗАИМОДЕЙСТВИЯ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8387" y="2033345"/>
            <a:ext cx="7363578" cy="335000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8419" y="-1143787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451491" y="133613"/>
            <a:ext cx="4241019" cy="29300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Базовый детский сад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107" y="808273"/>
            <a:ext cx="8666539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приказа МО и Н РТ № 2259/16 от 23.11.2016 года  МАДОУ «Детский сад №20 общеразвивающего вида «Мозаика» является базовым детским садом.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дошкольного образования;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-является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 центром для закрепленных за ним детских садов, оказывает консультационную помощь;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повышению профессиональной компетенции педагогов закрепленных ДОО;</a:t>
            </a: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-осуществляет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взаимодействие с другими образовательными организациями;</a:t>
            </a:r>
          </a:p>
          <a:p>
            <a:pPr lvl="0"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опытно-экспериментальной (инновационной)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8959" y="2331267"/>
            <a:ext cx="855773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№20» объединяет усилия    малокомплектных сельских садов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Кубасский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Лучовский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Большетолкишский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сад», «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Данауровская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школа-детский сад» и городских садов №10, №13, №16. 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4206985" y="2165779"/>
            <a:ext cx="721689" cy="18310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219990" y="388380"/>
            <a:ext cx="8359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(сопровождение малокомплектных детских садов)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2176" y="3091076"/>
            <a:ext cx="846511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обновления форм и методов выявления и распространения передового педагогического опыта проводятся совместные семинары, педагогические советы, конкурсы:</a:t>
            </a: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4231532" y="2954515"/>
            <a:ext cx="721689" cy="18310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32107" y="3684593"/>
            <a:ext cx="333917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неделя педагогического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(сентябрь – ежегодно)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республика\Базовый сад\IMG_1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/>
          <a:stretch/>
        </p:blipFill>
        <p:spPr bwMode="auto">
          <a:xfrm>
            <a:off x="1763688" y="3535165"/>
            <a:ext cx="1201445" cy="80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республика\Базовый сад\IMG_1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35165"/>
            <a:ext cx="1554850" cy="8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8187" y="4401109"/>
            <a:ext cx="861309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-семинары-практикумы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 к обучению детей ПДД», «Формы работы с социумом как инновационный инструмент формирования основ дорожной безопасности»; «</a:t>
            </a:r>
            <a:r>
              <a:rPr lang="tt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щение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к художественной литературе в процессе реализации ФГОС», «Проектирование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ДОУ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 ФГОС ДО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E:\республика\Базовый сад\IMG-20181003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41" y="5358213"/>
            <a:ext cx="2291508" cy="109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республика\Базовый сад\IMG_41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/>
          <a:stretch/>
        </p:blipFill>
        <p:spPr bwMode="auto">
          <a:xfrm>
            <a:off x="1115616" y="5440723"/>
            <a:ext cx="1674370" cy="104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республика\Базовый сад\IMG-20181003-WA00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279647"/>
            <a:ext cx="1386635" cy="12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87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456974" y="210884"/>
            <a:ext cx="7298983" cy="5718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Сопровождение малокомплектных 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детских садов</a:t>
            </a: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002" y="900716"/>
            <a:ext cx="823048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-педагогические советы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взаимодействия с семьями воспитанников в вопросах обучения родному(татарскому) и татарскому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речевой активности через использование всех компонентов устной речи в различных формах и видах детской деятельности»;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детей на дороге в условиях ДОУ»;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разнообразия форм – к качеству познавательного развития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248" y="3746577"/>
            <a:ext cx="819351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 игра по обучению детей правилам дорожного движения»,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разработку авторских игр, пособий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экологическому воспитанию «Наш дом-планета Земля»,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«Умные» игры для дошколят»</a:t>
            </a:r>
          </a:p>
        </p:txBody>
      </p:sp>
      <p:pic>
        <p:nvPicPr>
          <p:cNvPr id="10" name="Picture 6" descr="E:\республика\Базовый сад\IMG-20210226-WA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7484" r="19043" b="5077"/>
          <a:stretch/>
        </p:blipFill>
        <p:spPr bwMode="auto">
          <a:xfrm>
            <a:off x="745979" y="1885938"/>
            <a:ext cx="1047843" cy="80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республика\Базовый сад\IMG-20210226-WA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1625" r="19043" b="13393"/>
          <a:stretch/>
        </p:blipFill>
        <p:spPr bwMode="auto">
          <a:xfrm>
            <a:off x="7205641" y="2752347"/>
            <a:ext cx="1100631" cy="8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еспублика\Базовый сад\IMG-20210226-WA00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3879" b="20154"/>
          <a:stretch/>
        </p:blipFill>
        <p:spPr bwMode="auto">
          <a:xfrm>
            <a:off x="7488621" y="1868918"/>
            <a:ext cx="1174866" cy="825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01" y="4523969"/>
            <a:ext cx="1842241" cy="107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77" y="4522618"/>
            <a:ext cx="1770921" cy="100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еспублика\Базовый сад\IMG_20191122_0926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/>
          <a:stretch/>
        </p:blipFill>
        <p:spPr bwMode="auto">
          <a:xfrm>
            <a:off x="500824" y="5757713"/>
            <a:ext cx="1810124" cy="88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республика\Базовый сад\IMG_20191122_09244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/>
          <a:stretch/>
        </p:blipFill>
        <p:spPr bwMode="auto">
          <a:xfrm>
            <a:off x="6998980" y="5728903"/>
            <a:ext cx="1846698" cy="90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республика\Базовый сад\IMG_20191122_0926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16047"/>
          <a:stretch/>
        </p:blipFill>
        <p:spPr bwMode="auto">
          <a:xfrm>
            <a:off x="3922888" y="5603690"/>
            <a:ext cx="2067814" cy="112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Desktop\эковесна 2019\КАПЕЛЬКИ (2)\20190418_0914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02" y="4425049"/>
            <a:ext cx="1778587" cy="111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2"/>
          <a:stretch/>
        </p:blipFill>
        <p:spPr>
          <a:xfrm>
            <a:off x="3993409" y="2090825"/>
            <a:ext cx="2141664" cy="118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58" y="2681517"/>
            <a:ext cx="1276290" cy="81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2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87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51521" y="172743"/>
            <a:ext cx="8640960" cy="8640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МАДОУ «Детский сад №20» является </a:t>
            </a: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пилотной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площадкой по апробации примерной образовательной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дошкольного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 </a:t>
            </a:r>
            <a:endParaRPr lang="ru-RU" sz="1400" b="1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Мозаика» </a:t>
            </a:r>
            <a:r>
              <a:rPr lang="ru-RU" sz="1400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1400" b="1" dirty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99FF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программно-методического комплекса «Мозаичный ПАРК» </a:t>
            </a:r>
            <a:endParaRPr lang="ru-RU" sz="1400" b="1" kern="10" dirty="0" smtClean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rgbClr val="99FF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12" y="1148934"/>
            <a:ext cx="2866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приказа МО и Н РТ №240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14.06.2017 года </a:t>
            </a:r>
          </a:p>
        </p:txBody>
      </p:sp>
      <p:pic>
        <p:nvPicPr>
          <p:cNvPr id="1026" name="Picture 2" descr="G:\республика\Мозаичный парк\Апробация ПМК Мозаичный ПАР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r="2792" b="2495"/>
          <a:stretch/>
        </p:blipFill>
        <p:spPr bwMode="auto">
          <a:xfrm>
            <a:off x="690613" y="1763819"/>
            <a:ext cx="1408109" cy="131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6106" y="1148934"/>
            <a:ext cx="5646373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Примерная образовательная программа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дошкольного образования «Мозаика»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программно-методический комплекс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«Мозаичный ПАРК»  авторы: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Белькович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Виктория Юрьевна,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Наталья Валентиновна,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Кильдышева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Ирина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Африковна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46106" y="2017875"/>
            <a:ext cx="5583684" cy="738664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Количество детей –участников эксперимента– 83. В режиме эксперимента работают 6 воспитателей, музыкальный руководитель, инструктор по физической культуре.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6108" y="2662297"/>
            <a:ext cx="5646373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Отличительная особенность организации жизнедеятельности детей и взрослых  по программе «Мозаика» состоит в использовании событийной технологии. В календарно-тематических планах педагогами отражаются незапланированные события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46109" y="3480174"/>
            <a:ext cx="5583681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Деятельность педагога направлена на: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-индивидуализацию образования, в том числе поддержки ребенка, построения  его  образовательной траектории или профессиональной коррекции особенностей его развития;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-оптимизацию работы с группой детей.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7699" y="5157192"/>
            <a:ext cx="5604783" cy="1015663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 опыт  по теме «Педагогическое сопровождение ребенка в образовательном процессе в рамках реализации образовательной программы ДО «Мозаика» на  педагогическом форуме «Модернизация деятельности педагога с детьми при проведении режимных моментов в ДОО» на базе  МБДОУ «Детский сад №1» г. Альметьевск</a:t>
            </a:r>
          </a:p>
        </p:txBody>
      </p:sp>
      <p:pic>
        <p:nvPicPr>
          <p:cNvPr id="1027" name="Picture 3" descr="G:\республика\Мозаичный парк\IMG-20180428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41" y="4430765"/>
            <a:ext cx="1876566" cy="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9872" y="6183307"/>
            <a:ext cx="5472609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МАДОУ «Детский сад №20 «Мозаика»  имеет  благодарственное письмо издательства «Русское слово» за многолетнюю плодотворную работу. </a:t>
            </a:r>
          </a:p>
        </p:txBody>
      </p:sp>
      <p:pic>
        <p:nvPicPr>
          <p:cNvPr id="1028" name="Picture 4" descr="G:\республика\Мозаичный парк\БЛагодарственное письмо Мозаичный пар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 bwMode="auto">
          <a:xfrm>
            <a:off x="2098722" y="5452012"/>
            <a:ext cx="957588" cy="114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республика\Мозаичный парк\IMG-20180428-WA00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13980" b="6512"/>
          <a:stretch/>
        </p:blipFill>
        <p:spPr bwMode="auto">
          <a:xfrm>
            <a:off x="251521" y="5452012"/>
            <a:ext cx="1252621" cy="114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23380"/>
            <a:ext cx="2013722" cy="10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D:\АРХИВ ФОТО_ВИДЕО\фото\DSCN94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86" y="4524702"/>
            <a:ext cx="1536499" cy="56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АРХИВ ФОТО_ВИДЕО\фото уч.год 16-17\ВСЕ ФОТО\IMG_469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 bwMode="auto">
          <a:xfrm>
            <a:off x="6948264" y="4524702"/>
            <a:ext cx="1523098" cy="56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87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7040" y="386604"/>
            <a:ext cx="7570239" cy="6474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6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83" y="128515"/>
            <a:ext cx="983444" cy="905551"/>
          </a:xfrm>
          <a:prstGeom prst="ellipse">
            <a:avLst/>
          </a:prstGeom>
          <a:ln w="0" cap="rnd">
            <a:solidFill>
              <a:srgbClr val="333333"/>
            </a:solidFill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015" y="1532142"/>
            <a:ext cx="8511204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ТРИАДА – </a:t>
            </a:r>
            <a:r>
              <a:rPr lang="ru-RU" sz="16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ПЕДАГОГ-РЕБЁНОК-РОДИТЕЛЬ</a:t>
            </a:r>
          </a:p>
          <a:p>
            <a:pPr algn="just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285637" y="1178836"/>
            <a:ext cx="448224" cy="27849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1439" y="2738425"/>
            <a:ext cx="8396620" cy="187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гостиная 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сайт, созданный для педагогов РЦ для обеспечения их информационной поддержки где размещены Методические продукты РЦ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-Методическая разработка Дневник психологического здоровья воспитанника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-Видеотека -  Лучшие практики по итогам конкурса игр, направленных на коррекцию психологических проблем дошкольников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«Родительская почта».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очтовый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ящик для обращений и писем родителям – это средство для обеспечения оперативной и адекватной обратной связи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(опросы, анкетирования)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5" descr="C:\Users\Администратор\Downloads\qr-code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82" y="5088178"/>
            <a:ext cx="1291722" cy="116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99945" y="6456964"/>
            <a:ext cx="408508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5"/>
              </a:rPr>
              <a:t>https://</a:t>
            </a:r>
            <a:r>
              <a:rPr lang="ru-RU" sz="1400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  <a:hlinkClick r:id="rId5"/>
              </a:rPr>
              <a:t>clck.ru/U6bLj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r="23041" b="32065"/>
          <a:stretch/>
        </p:blipFill>
        <p:spPr bwMode="auto">
          <a:xfrm>
            <a:off x="4722719" y="4615862"/>
            <a:ext cx="4131445" cy="70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4408524" y="2469629"/>
            <a:ext cx="472617" cy="26879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26427" r="39974" b="16082"/>
          <a:stretch/>
        </p:blipFill>
        <p:spPr bwMode="auto">
          <a:xfrm>
            <a:off x="5580112" y="5525529"/>
            <a:ext cx="1350188" cy="116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33929" r="41209" b="16082"/>
          <a:stretch/>
        </p:blipFill>
        <p:spPr bwMode="auto">
          <a:xfrm>
            <a:off x="7164288" y="5525529"/>
            <a:ext cx="1630931" cy="116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2" y="4798912"/>
            <a:ext cx="1647708" cy="87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" descr="C:\Users\кц\Desktop\Буклет\5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0" y="4644614"/>
            <a:ext cx="855196" cy="88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3875652" y="5493998"/>
            <a:ext cx="1175796" cy="77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21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04" y="-9914"/>
            <a:ext cx="755576" cy="75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299" y="67535"/>
            <a:ext cx="8870115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0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</a:p>
          <a:p>
            <a:pPr algn="ctr"/>
            <a:r>
              <a:rPr lang="ru-RU" sz="20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ТРИАДА – ПЕДАГОГ-РЕБЁНОК-РОДИТЕЛЬ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(модель психолого-педагогического сопровождения всех участников образовательного процесса)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 </a:t>
            </a:r>
          </a:p>
          <a:p>
            <a:pPr algn="just"/>
            <a:r>
              <a:rPr lang="ru-RU" sz="1600" b="1" i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¤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Повышение психолого-педагогической компетентности педагогов, родителей. Формирование у воспитанников эмоционально-мотивационных установок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 отношению к себе и к окружающим людям; дети приобретут навыки умения и опыт, необходимые для адекватного поведения в обществе.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98843" y="2260443"/>
            <a:ext cx="461554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r>
              <a:rPr lang="ru-RU" altLang="ru-RU" sz="1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 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Первоначальная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диагностика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1.Выявление воспитанников с высоким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уровнем конфликтности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2.Диагностика внутрисемейных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взаимоотношений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3.Составление банка данных детей/семей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ДОУ 14\Новая папка\1 Семинар ППС октябрь 2019\UWMD2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68" y="2214622"/>
            <a:ext cx="1369655" cy="56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385" y="3223943"/>
            <a:ext cx="4572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образовательного уровня педагогов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включения нетрадиционных форм и методов работы с детьми и их родителями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ДОУ</a:t>
            </a:r>
          </a:p>
        </p:txBody>
      </p:sp>
      <p:pic>
        <p:nvPicPr>
          <p:cNvPr id="1027" name="Picture 3" descr="F:\ДОУ 14\Новая папка\1 Семинар ППС октябрь 2019\UXHQ51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45" t="12315" r="110" b="30128"/>
          <a:stretch/>
        </p:blipFill>
        <p:spPr bwMode="auto">
          <a:xfrm>
            <a:off x="7252138" y="2875982"/>
            <a:ext cx="1716820" cy="90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ОУ 14\Новая папка\1 Семинар ППС октябрь 2019\VVCE07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3940" r="36763" b="46041"/>
          <a:stretch/>
        </p:blipFill>
        <p:spPr bwMode="auto">
          <a:xfrm>
            <a:off x="5262533" y="2849599"/>
            <a:ext cx="1336723" cy="88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3595" y="4183898"/>
            <a:ext cx="45720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 (при необходимости) 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-образовательное пространство  индивидуальные и подгрупповые  коррекционные формы работы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пошаговую групповую работу с семьёй с целью налаживания детско-родительских взаимоотношений, организации профилактической, просветительской, консультативной, коррекционной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14007" r="38393" b="18973"/>
          <a:stretch/>
        </p:blipFill>
        <p:spPr bwMode="auto">
          <a:xfrm>
            <a:off x="5480491" y="4726349"/>
            <a:ext cx="1338859" cy="78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6920" r="15990" b="15355"/>
          <a:stretch/>
        </p:blipFill>
        <p:spPr bwMode="auto">
          <a:xfrm>
            <a:off x="5318890" y="3874635"/>
            <a:ext cx="1548989" cy="72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15063" r="30290" b="13195"/>
          <a:stretch/>
        </p:blipFill>
        <p:spPr bwMode="auto">
          <a:xfrm>
            <a:off x="7488621" y="3883932"/>
            <a:ext cx="1451519" cy="76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3595" y="5734164"/>
            <a:ext cx="4572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этап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изменений, произошедших по завершении запланированных и проведённых мероприятиях с детьми и их родителями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единства и беспрерывность работы проекта </a:t>
            </a:r>
          </a:p>
        </p:txBody>
      </p:sp>
      <p:pic>
        <p:nvPicPr>
          <p:cNvPr id="1038" name="Picture 14" descr="F:\20 сад\МППЦ Семинар май 2021\CMAC755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15178" r="2723"/>
          <a:stretch/>
        </p:blipFill>
        <p:spPr bwMode="auto">
          <a:xfrm>
            <a:off x="6165317" y="6185035"/>
            <a:ext cx="2143804" cy="62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20 сад\МППЦ Семинар май 2021\IMG_779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48" y="2159322"/>
            <a:ext cx="1274551" cy="6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F:\20 сад\МППЦ Семинар май 2021\IMG_778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7676" b="6442"/>
          <a:stretch/>
        </p:blipFill>
        <p:spPr bwMode="auto">
          <a:xfrm>
            <a:off x="5684358" y="5565415"/>
            <a:ext cx="1101680" cy="51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20 сад\162APPLE\IMG_274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99" y="5565415"/>
            <a:ext cx="1172956" cy="61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20 сад\фото\апрель 2021\IMG_E273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/>
          <a:stretch/>
        </p:blipFill>
        <p:spPr bwMode="auto">
          <a:xfrm>
            <a:off x="7630510" y="4716185"/>
            <a:ext cx="1261473" cy="77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274" y="-1186725"/>
            <a:ext cx="6867914" cy="922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56" y="6038"/>
            <a:ext cx="747237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32497" y="85549"/>
            <a:ext cx="6413415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457" y="795259"/>
            <a:ext cx="8477545" cy="1038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педагогов  ДОУ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истопольского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в вопросах эффективного взаимодействия специалиста - педагога-психолога и воспитателя Выявление актуальных психологических проблем в коллективах воспитанников ДОУ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приобретенного опыта по проблеме среди участников ресурсного центра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методических ресурсов теоретического и практического опыта участников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IMG_0525-22-06-21-11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" y="0"/>
            <a:ext cx="678031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55923" y="1964111"/>
            <a:ext cx="334399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4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251" y="2321003"/>
            <a:ext cx="3778829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продукт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психологического здоровья воспитанника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Рисунок 19" descr="C:\Users\кц\Desktop\Буклет\5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1" y="2159439"/>
            <a:ext cx="1761867" cy="10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0" descr="C:\Users\кц\Desktop\Буклет\6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97" y="1898630"/>
            <a:ext cx="1633038" cy="136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539" y="3240226"/>
            <a:ext cx="4133811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Конкурс, организованный  </a:t>
            </a:r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17.11.2020г.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нтеллектуальная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профессиональных знаний педагогов-психологов и воспитателей (участников РЦ) с использованием онлайн-сервиса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тему: «Психологическое сопровождение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 в ДОУ</a:t>
            </a:r>
          </a:p>
        </p:txBody>
      </p:sp>
      <p:pic>
        <p:nvPicPr>
          <p:cNvPr id="1030" name="Рисунок 21" descr="C:\Users\кц\Desktop\Буклет\6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3091867"/>
            <a:ext cx="1794211" cy="10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22" descr="C:\Users\кц\Desktop\Буклет\7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63" y="3985160"/>
            <a:ext cx="1788583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398423" y="3285917"/>
            <a:ext cx="25706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основ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педагогической психологии;</a:t>
            </a:r>
          </a:p>
          <a:p>
            <a:pPr algn="just" fontAlgn="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и методов организации психодиагностического исследования</a:t>
            </a:r>
          </a:p>
          <a:p>
            <a:pPr algn="just" fontAlgn="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841" y="5247865"/>
            <a:ext cx="418569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1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организованный  05.03.2021 года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муниципальный конкурс по видеопредставлению комплекса игр, направленных на коррекцию психологических проблем дошкольников</a:t>
            </a:r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14" y="4871156"/>
            <a:ext cx="1592186" cy="7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07" y="4871156"/>
            <a:ext cx="1363668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822004"/>
            <a:ext cx="1356145" cy="69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794966"/>
            <a:ext cx="1395765" cy="72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27919" y="5602471"/>
            <a:ext cx="1772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тревожности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51915" y="5587217"/>
            <a:ext cx="188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агрессивности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49696" y="6521074"/>
            <a:ext cx="18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конфликтности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36135" y="6457728"/>
            <a:ext cx="2835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эмоционального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21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69" y="48594"/>
            <a:ext cx="743618" cy="70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06209" y="166314"/>
            <a:ext cx="7226431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14" y="940165"/>
            <a:ext cx="8477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26.03.2019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- Семинар–практикум для заведующих и старших воспитателей: «Организация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ДОУ по профилактике семейного неблагополучия»</a:t>
            </a:r>
          </a:p>
        </p:txBody>
      </p:sp>
      <p:pic>
        <p:nvPicPr>
          <p:cNvPr id="2050" name="Рисунок 12" descr="H:\Семинар наш март 2019\Новая папка (2)\IMG_7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0" y="1426969"/>
            <a:ext cx="1063745" cy="65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 descr="C:\Users\кц\Desktop\!!СЕМИНАР2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"/>
          <a:stretch>
            <a:fillRect/>
          </a:stretch>
        </p:blipFill>
        <p:spPr bwMode="auto">
          <a:xfrm>
            <a:off x="2669332" y="1336959"/>
            <a:ext cx="2229328" cy="83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C:\Users\кц\Desktop\Буклет\1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 b="13461"/>
          <a:stretch>
            <a:fillRect/>
          </a:stretch>
        </p:blipFill>
        <p:spPr bwMode="auto">
          <a:xfrm>
            <a:off x="80365" y="1403084"/>
            <a:ext cx="967884" cy="7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96471" y="1371787"/>
            <a:ext cx="400797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Знакомство с проектом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«Триада – педагог-ребенок-родитель»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направленный на организацию комплекса профилактических, коррекционных мер с воспитанниками и их семьями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60570" y="708338"/>
            <a:ext cx="501525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1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МРЦ по ППС</a:t>
            </a:r>
            <a:endParaRPr lang="ru-RU" sz="1600" b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2165414"/>
            <a:ext cx="91432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31.10.2019г. -Теоретико-практический семинар для участников РЦ: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«Направления работы психолого-педагогической службы»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572001" y="2407907"/>
            <a:ext cx="446104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--Повышение образовательного уровня педагогов с целью включения нетрадиционных форм и методов работы</a:t>
            </a:r>
            <a:r>
              <a:rPr kumimoji="0" lang="ru-RU" altLang="ja-JP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 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с детьми и их родителями в </a:t>
            </a:r>
            <a:r>
              <a:rPr kumimoji="0" lang="ru-RU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воспитательно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-образовательное пространство ДОУ</a:t>
            </a:r>
            <a:endParaRPr kumimoji="0" lang="ru-RU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Рисунок 14" descr="C:\Users\кц\Desktop\Буклет\3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3" b="15967"/>
          <a:stretch>
            <a:fillRect/>
          </a:stretch>
        </p:blipFill>
        <p:spPr bwMode="auto">
          <a:xfrm>
            <a:off x="90046" y="2442532"/>
            <a:ext cx="887416" cy="76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9" descr="C:\Users\кц\Desktop\Буклет\5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7" y="2447645"/>
            <a:ext cx="1038081" cy="88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90046" y="3216480"/>
            <a:ext cx="8814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25.05.2020г.  -Заседание  на площадке  </a:t>
            </a:r>
            <a:r>
              <a:rPr kumimoji="0" lang="ru-RU" altLang="ja-JP" sz="1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Zоо</a:t>
            </a: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m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«Психолого-педагогическое сопровождение семьи и ребенка в условиях ДОУ»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в рамках реализации проекта</a:t>
            </a:r>
            <a:r>
              <a:rPr kumimoji="0" lang="ru-RU" altLang="ja-JP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kumimoji="0" lang="ru-RU" altLang="ja-JP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«Триада – педагог-ребенок-родитель»</a:t>
            </a:r>
            <a:r>
              <a:rPr kumimoji="0" lang="ru-RU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16421" y="3780186"/>
            <a:ext cx="528856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Обобщение и распространение приобретенного опыта работы среди участников ресурсного центра.  </a:t>
            </a:r>
          </a:p>
        </p:txBody>
      </p:sp>
      <p:pic>
        <p:nvPicPr>
          <p:cNvPr id="2062" name="Picture 14" descr="F:\ДОУ 14\Новая папка\1 Семинар ППС октябрь 2019\IMG_808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r="4827" b="15386"/>
          <a:stretch/>
        </p:blipFill>
        <p:spPr bwMode="auto">
          <a:xfrm>
            <a:off x="2987823" y="2514839"/>
            <a:ext cx="1431505" cy="6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5" descr="C:\Users\кц\Downloads\IMG_7649-17-12-20-11-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9212" b="8293"/>
          <a:stretch>
            <a:fillRect/>
          </a:stretch>
        </p:blipFill>
        <p:spPr bwMode="auto">
          <a:xfrm>
            <a:off x="2045362" y="3718663"/>
            <a:ext cx="1175592" cy="6138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Рисунок 13" descr="C:\Users\кц\Desktop\Буклет\4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1"/>
          <a:stretch>
            <a:fillRect/>
          </a:stretch>
        </p:blipFill>
        <p:spPr bwMode="auto">
          <a:xfrm>
            <a:off x="306209" y="3625528"/>
            <a:ext cx="876205" cy="7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Рисунок 8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3" b="10577"/>
          <a:stretch>
            <a:fillRect/>
          </a:stretch>
        </p:blipFill>
        <p:spPr bwMode="auto">
          <a:xfrm>
            <a:off x="215613" y="4620627"/>
            <a:ext cx="793380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36079" y="4239612"/>
            <a:ext cx="8814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03.11.2020г. -Заседание на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площадке 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Zоо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“Эффективное взаимодействие педагога-психолога и воспитателя с целью обеспечения полноценного психического развития детей»</a:t>
            </a:r>
          </a:p>
        </p:txBody>
      </p:sp>
      <p:pic>
        <p:nvPicPr>
          <p:cNvPr id="2066" name="Рисунок 6" descr="C:\Users\кц\Downloads\IMG_7652-17-12-20-11-1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1395" r="2509" b="7123"/>
          <a:stretch>
            <a:fillRect/>
          </a:stretch>
        </p:blipFill>
        <p:spPr bwMode="auto">
          <a:xfrm>
            <a:off x="1876097" y="4664689"/>
            <a:ext cx="1232006" cy="63640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306053" y="4718123"/>
            <a:ext cx="519579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--Рассмотрена тема: «Эмоциональные и личностные проблемы дошкольников (сниженное настроение, повышенная возбудимость, частая смена настроения, страхи, раздражительность, тревожность)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08533" y="5276488"/>
            <a:ext cx="803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25.05.2021г. –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еминар-практикум « Ничего лишнего или много-много практики»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20 сад\МППЦ Семинар май 2021\HNVI144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69" y="5554663"/>
            <a:ext cx="1507236" cy="50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20 сад\МППЦ Семинар май 2021\IMG_7835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1"/>
          <a:stretch/>
        </p:blipFill>
        <p:spPr bwMode="auto">
          <a:xfrm>
            <a:off x="3884170" y="6104398"/>
            <a:ext cx="1879262" cy="70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20 сад\МППЦ Семинар май 2021\IMG_7849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6126" r="6751"/>
          <a:stretch/>
        </p:blipFill>
        <p:spPr bwMode="auto">
          <a:xfrm>
            <a:off x="1560570" y="6104398"/>
            <a:ext cx="1284347" cy="68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20 сад\МППЦ Семинар май 2021\JHQS1998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/>
          <a:stretch/>
        </p:blipFill>
        <p:spPr bwMode="auto">
          <a:xfrm>
            <a:off x="3791730" y="5506453"/>
            <a:ext cx="1568881" cy="54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36786" y="5586962"/>
            <a:ext cx="288329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--Педагоги поделились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работы по эффективному взаимодействию педагога-психолога и воспитателя на тему: коррекция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эмоционально-личностных проблем дошкольников</a:t>
            </a:r>
          </a:p>
        </p:txBody>
      </p:sp>
      <p:pic>
        <p:nvPicPr>
          <p:cNvPr id="2055" name="Picture 7" descr="C:\Users\кроха\Downloads\IMG_0547-23-06-21-09-38 (2)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7878" r="2375" b="5707"/>
          <a:stretch/>
        </p:blipFill>
        <p:spPr bwMode="auto">
          <a:xfrm rot="5400000">
            <a:off x="413490" y="5754306"/>
            <a:ext cx="660217" cy="60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6"/>
            <a:ext cx="9144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30764" y="242754"/>
            <a:ext cx="10899232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04943" y="247176"/>
            <a:ext cx="8093684" cy="171710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№20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 открыл свои двери </a:t>
            </a:r>
          </a:p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дошколят  9 января 2008 года. </a:t>
            </a:r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капитального строительства, расположенного по адресу РТ, </a:t>
            </a:r>
            <a:r>
              <a:rPr lang="ru-RU" sz="1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г.Чистополь</a:t>
            </a:r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Ак. Королева, 5а, получил разрешение на постройку от  Исполнительного комитета </a:t>
            </a:r>
            <a:r>
              <a:rPr lang="ru-RU" sz="17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</a:t>
            </a:r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  за №27  20.05.2006г</a:t>
            </a: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4" y="242758"/>
            <a:ext cx="1653379" cy="1323172"/>
          </a:xfrm>
          <a:prstGeom prst="rect">
            <a:avLst/>
          </a:prstGeom>
        </p:spPr>
      </p:pic>
      <p:pic>
        <p:nvPicPr>
          <p:cNvPr id="4098" name="Picture 2" descr="C:\Users\кроха\Downloads\САД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r="17441" b="24954"/>
          <a:stretch/>
        </p:blipFill>
        <p:spPr bwMode="auto">
          <a:xfrm rot="4911162">
            <a:off x="839491" y="1090213"/>
            <a:ext cx="3820193" cy="532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роха\Downloads\Открытие 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7785" b="47654"/>
          <a:stretch/>
        </p:blipFill>
        <p:spPr bwMode="auto">
          <a:xfrm>
            <a:off x="4142122" y="3246430"/>
            <a:ext cx="4686509" cy="325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707" y="5699123"/>
            <a:ext cx="3221042" cy="8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21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432497" y="85549"/>
            <a:ext cx="6413415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" y="0"/>
            <a:ext cx="741093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62" y="0"/>
            <a:ext cx="778018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49834" y="741987"/>
            <a:ext cx="5088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-  ШКОЛА ЛЮБЯЩИХ РОДИТЕЛЕЙ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3" descr="H:\1 Семинар ППС октябрь 2019\WAFV12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62" y="1225968"/>
            <a:ext cx="2894308" cy="14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H:\1 Семинар ППС октябрь 2019\TMDR93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47" y="2767788"/>
            <a:ext cx="2507774" cy="132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" descr="H:\1 Семинар ППС октябрь 2019\IMG_80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27" y="4335100"/>
            <a:ext cx="2497138" cy="150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Users\кроха\Desktop\heart-clip-art-25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93" y="5983193"/>
            <a:ext cx="872863" cy="6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8632" y="1225968"/>
            <a:ext cx="3510317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детско-родительских взаимоотношений; повышение уровня психолого-педагогической компетентности родителей в вопросах воспитания детей</a:t>
            </a:r>
            <a:r>
              <a:rPr lang="ru-RU" sz="1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42637" y="2657130"/>
            <a:ext cx="2606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поэтапной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alt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любящих родителей»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891294" y="3081987"/>
            <a:ext cx="2550889" cy="684114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знакомы»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внутрисемейных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432497" y="4057390"/>
            <a:ext cx="2891465" cy="65888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«Мы вам рады»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психологической 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сближения </a:t>
            </a:r>
          </a:p>
          <a:p>
            <a:pPr algn="ctr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 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261170" y="5022716"/>
            <a:ext cx="4992553" cy="94584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</a:t>
            </a:r>
            <a:r>
              <a:rPr lang="ru-RU" alt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общения</a:t>
            </a:r>
            <a:r>
              <a:rPr lang="ru-RU" altLang="ru-RU" sz="11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1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Занятия, направленные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обучение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родителей навыкам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эффективного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общения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совместной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деятельности с детьми.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способам решения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внутриличностных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межличностных ситуаций.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 возрастных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индивидуальных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особенностях детей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181154" y="6301453"/>
            <a:ext cx="5153373" cy="421913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algn="ctr" eaLnBrk="1" hangingPunct="1"/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результативности проведенной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1968037" y="3766101"/>
            <a:ext cx="721689" cy="2558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2853317" y="4716279"/>
            <a:ext cx="642047" cy="2611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3374343" y="5968557"/>
            <a:ext cx="766995" cy="28433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6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6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6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6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6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6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21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432497" y="85549"/>
            <a:ext cx="6413415" cy="4715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Муниципальный ресурсный центр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BB11BF"/>
                </a:solidFill>
                <a:effectLst/>
                <a:latin typeface="Arial Black"/>
              </a:rPr>
              <a:t>по психолого-педагогическому сопровождению  ДОО</a:t>
            </a:r>
            <a:endParaRPr lang="ru-RU" sz="1400" kern="10" spc="-7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BB11BF"/>
              </a:solidFill>
              <a:effectLst/>
              <a:latin typeface="Arial Black"/>
            </a:endParaRPr>
          </a:p>
        </p:txBody>
      </p:sp>
      <p:pic>
        <p:nvPicPr>
          <p:cNvPr id="7" name="Picture 2" descr="F:\IMG_0525-22-06-21-11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7" y="99291"/>
            <a:ext cx="804155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истратор\Downloads\IMG_7497-21-05-21-0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92" y="105329"/>
            <a:ext cx="746487" cy="64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32589" y="741987"/>
            <a:ext cx="662473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 ТИМБИЛДИНГ</a:t>
            </a:r>
            <a:endParaRPr lang="ru-RU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531" y="1018986"/>
            <a:ext cx="8544949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тимбилдинг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целенаправленные задания,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которые призваны сплотить детский коллектив. В игровой форме, в интерактивном формате, через простые, но действенные задачи,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учатся добиваться вместе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побед, спортивных результатов, настраиваются на успех,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при этом каждый имеет возможность проявить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себя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внести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частичку своего мастерства в общее дело.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Игры и упражнения просты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проведении,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доступны по инвентарю, задания, команды, предметы могут меняться постоянно.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Дети с большим удовольствием проходят все испытания, решают проблемные ситуации, а главное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учатся ценить друг друга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понимать,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что каждый из них, это и есть команда!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5001" r="20207" b="15191"/>
          <a:stretch/>
        </p:blipFill>
        <p:spPr bwMode="auto">
          <a:xfrm>
            <a:off x="4821688" y="4385534"/>
            <a:ext cx="1851119" cy="97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3077" r="22402" b="29423"/>
          <a:stretch/>
        </p:blipFill>
        <p:spPr bwMode="auto">
          <a:xfrm>
            <a:off x="1463807" y="2444572"/>
            <a:ext cx="2450136" cy="132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12308" r="20997" b="14615"/>
          <a:stretch/>
        </p:blipFill>
        <p:spPr bwMode="auto">
          <a:xfrm>
            <a:off x="6888404" y="3862552"/>
            <a:ext cx="2111401" cy="107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12308" r="22402" b="14038"/>
          <a:stretch/>
        </p:blipFill>
        <p:spPr bwMode="auto">
          <a:xfrm>
            <a:off x="6437081" y="5584727"/>
            <a:ext cx="2279209" cy="116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12692" r="12347" b="15678"/>
          <a:stretch/>
        </p:blipFill>
        <p:spPr bwMode="auto">
          <a:xfrm>
            <a:off x="4744956" y="2479002"/>
            <a:ext cx="2471229" cy="125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9423" r="15375" b="15678"/>
          <a:stretch/>
        </p:blipFill>
        <p:spPr bwMode="auto">
          <a:xfrm>
            <a:off x="818945" y="3836564"/>
            <a:ext cx="3739859" cy="164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15000" r="12347" b="34143"/>
          <a:stretch/>
        </p:blipFill>
        <p:spPr bwMode="auto">
          <a:xfrm>
            <a:off x="1082900" y="5547482"/>
            <a:ext cx="3334350" cy="117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0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619714242_24-phonoteka_org-p-svetlo-salatovii-fon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3874" y="-1143786"/>
            <a:ext cx="6867914" cy="91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99344" y="134634"/>
            <a:ext cx="8736971" cy="10054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МАДОУ «Детский сад №20» соисполнитель всероссийского инновационного проекта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 rtl="0">
              <a:buNone/>
            </a:pPr>
            <a:r>
              <a:rPr lang="ru-RU" sz="1400" kern="10" spc="-7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</a:rPr>
              <a:t>Инновационная сеть «Учусь учиться» </a:t>
            </a:r>
          </a:p>
          <a:p>
            <a:pPr algn="ctr" rtl="0">
              <a:buNone/>
            </a:pP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1026" name="Picture 2" descr="E:\Аттестация моя\!Петерс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43815"/>
            <a:ext cx="2564046" cy="121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2799" r="37789" b="5105"/>
          <a:stretch/>
        </p:blipFill>
        <p:spPr bwMode="auto">
          <a:xfrm>
            <a:off x="1001059" y="3968590"/>
            <a:ext cx="1669273" cy="137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3033" y="1700809"/>
            <a:ext cx="872394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с 15.08.2021 по 31.12.2023.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отработку управленческих и методических механизмов, обеспечивающих рост качества общего среднего математического образования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- Л.Г.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Петерсон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педагогических наук, профессор, автор дидактической системы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обучения, автор непрерывного курса математики для дошкольников, начальной и средней школы, Лауреат премии Президента РФ в области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325" y="2834934"/>
            <a:ext cx="857960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ценности образовательной системы «Учусь учиться»,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непрерывный курс математики «Учусь учиться»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дошкольного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своей базе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качества математического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«Математические шаги к успеху» реализуемый совместно с МБОУ «Гимназией №3»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8" name="Picture 4" descr="E:\Сертификат наш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95" r="2096" b="2112"/>
          <a:stretch/>
        </p:blipFill>
        <p:spPr bwMode="auto">
          <a:xfrm>
            <a:off x="6444207" y="3996570"/>
            <a:ext cx="2457723" cy="11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20423" r="27617" b="60299"/>
          <a:stretch/>
        </p:blipFill>
        <p:spPr bwMode="auto">
          <a:xfrm>
            <a:off x="1275713" y="890718"/>
            <a:ext cx="6525296" cy="70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:\20 сад\162APPLE\PIGB31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b="24180"/>
          <a:stretch/>
        </p:blipFill>
        <p:spPr bwMode="auto">
          <a:xfrm>
            <a:off x="3941379" y="5263931"/>
            <a:ext cx="1491471" cy="142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20 сад\162APPLE\WVVW41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0" b="28370"/>
          <a:stretch/>
        </p:blipFill>
        <p:spPr bwMode="auto">
          <a:xfrm>
            <a:off x="6999890" y="5329531"/>
            <a:ext cx="1538716" cy="142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20 сад\162APPLE\QVOV311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" b="31945"/>
          <a:stretch/>
        </p:blipFill>
        <p:spPr bwMode="auto">
          <a:xfrm>
            <a:off x="1297438" y="5486176"/>
            <a:ext cx="1227313" cy="122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2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18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Загнутый угол 20"/>
          <p:cNvSpPr/>
          <p:nvPr/>
        </p:nvSpPr>
        <p:spPr>
          <a:xfrm>
            <a:off x="69700" y="2197001"/>
            <a:ext cx="2926151" cy="4539113"/>
          </a:xfrm>
          <a:prstGeom prst="foldedCorner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имеются: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групповых помещений;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заведующего; 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методический кабинет;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учителя - логопеда;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зал;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физкультурный зал;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пищеблок;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прачечная;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медицинский блок;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по изучению ПДД;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татарского языка;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заместителя заведующей по хозяйственной работе;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видеонаблюдения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068126" y="0"/>
            <a:ext cx="7008802" cy="1836592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ВСЕГО ПЕРСОНАЛА НАПРАВЛЕНА НА СОЗДАНИЕ КОМФОРТА, УЮТА, ПОЛОЖИТЕЛЬНОГО ЭМОЦИОНАЛЬНОГО КЛИМАТА ВОСПИТАННИКОВ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281163" y="173493"/>
            <a:ext cx="4675840" cy="1380239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Основные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показатели 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Результаты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деятельности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МАДОУ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«Детский сад №20»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0"/>
          <a:stretch/>
        </p:blipFill>
        <p:spPr>
          <a:xfrm>
            <a:off x="3637211" y="3880811"/>
            <a:ext cx="2131868" cy="124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E:\Образцовый детский сад\fjtvRMfMC7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2" b="17859"/>
          <a:stretch/>
        </p:blipFill>
        <p:spPr bwMode="auto">
          <a:xfrm>
            <a:off x="3394677" y="1724615"/>
            <a:ext cx="1888523" cy="215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395" y="3871047"/>
            <a:ext cx="2738090" cy="153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F:\Зеленый огонек 2022\ДЛЯ ФИЛЬМА ПДД\ФОТО ФЛЭШМОБ\IMG-20201229-WA00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84" y="1700602"/>
            <a:ext cx="3059089" cy="222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Зеленый огонек 2022\ДЛЯ ФИЛЬМА ПДД\УГОЛКИ\IMG-20201228-WA00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8333"/>
          <a:stretch/>
        </p:blipFill>
        <p:spPr bwMode="auto">
          <a:xfrm>
            <a:off x="6707205" y="5400596"/>
            <a:ext cx="1823057" cy="1343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G:\Зеленый огонек 2022\ДЛЯ ФИЛЬМА ПДД\УГОЛКИ 1\IMG_5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0" b="-1"/>
          <a:stretch/>
        </p:blipFill>
        <p:spPr bwMode="auto">
          <a:xfrm>
            <a:off x="3304410" y="5085183"/>
            <a:ext cx="2958102" cy="1621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3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40426" y="229514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16535" y="363186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03837" y="2210535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365656" y="-45650"/>
            <a:ext cx="6719574" cy="1528800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ВСЕСТОРОННЕЕ РАЗВИТИЕ РЕБЕНКА ВЛИЯЕТ ВСЁ,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ОКРУЖАЕТ ЕГО В ПЕРИОД ПРЕБЫВАНИЯ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ОБРАЗОВАТЕЛЬНОЙ ОРГАНИЗАЦИИ, В ТОМ ЧИСЛЕ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ПРЕДМЕТНО-ПРОСТРАНСТВЕННОЙ СРЕДА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33" y="2772380"/>
            <a:ext cx="3303420" cy="185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477" y="1408080"/>
            <a:ext cx="3086243" cy="186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нутый угол 2"/>
          <p:cNvSpPr/>
          <p:nvPr/>
        </p:nvSpPr>
        <p:spPr>
          <a:xfrm>
            <a:off x="68870" y="2272718"/>
            <a:ext cx="3222796" cy="4097923"/>
          </a:xfrm>
          <a:prstGeom prst="foldedCorner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7911" tIns="43956" rIns="87911" bIns="43956" rtlCol="0" anchor="ctr"/>
          <a:lstStyle/>
          <a:p>
            <a:pPr algn="ctr"/>
            <a:endParaRPr lang="ru-RU"/>
          </a:p>
        </p:txBody>
      </p:sp>
      <p:pic>
        <p:nvPicPr>
          <p:cNvPr id="25" name="Picture 3" descr="C:\Завед\14\Документы по ДОУ\Образцовый\20181003_101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7073" y="3709243"/>
            <a:ext cx="3109853" cy="2332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870" y="2272716"/>
            <a:ext cx="3222796" cy="4392266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Все кабинеты в учреждении оформлены. При создании предметно-развивающей среды учитываются возрастные, индивидуальные особенности детей своей группы. Оборудованы групповые комнаты, включающие игровую, познавательную, обеденную зоны. </a:t>
            </a:r>
          </a:p>
          <a:p>
            <a:pPr lvl="0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Группы пополнены современным игровым оборудованием, оснащены современными информационными стендами. Предметная среда всех помещений оптимально насыщена, выдержана мера «необходимого и достаточного» для каждого вида деятельности, представляет собой «поисковое поле» для ребенка, стимулирующее процесс его развития и саморазвития, социализации и коррекции. </a:t>
            </a:r>
          </a:p>
        </p:txBody>
      </p:sp>
      <p:pic>
        <p:nvPicPr>
          <p:cNvPr id="19" name="Picture 5" descr="E:\20 сад\-Лето 2021\Лето 2021 проект мозаика культур\DHMQ67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19878" b="4904"/>
          <a:stretch/>
        </p:blipFill>
        <p:spPr bwMode="auto">
          <a:xfrm>
            <a:off x="5717638" y="4605565"/>
            <a:ext cx="3276611" cy="188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4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60946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19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40426" y="229514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16535" y="363186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03837" y="2210535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068126" y="7260"/>
            <a:ext cx="6994743" cy="1604465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ОРГАНИЗОВАННАЯ В ДОУ ПРЕДМЕТНО-РАЗВИВАЮЩАЯ СРЕДА БЕЗОПАСНА И КОМФОРТА, СООТВЕТСТВУЕТ ИНТЕРЕСАМ, ПОТРЕБНОСТЯМ И ВОЗМОЖНОСТЯМ КАЖДОГО РЕБЕНКА, ОБЕСПЕЧИВАЕТ ГАРМОНИЧНОЕ ОТНОШЕНИЕ </a:t>
            </a:r>
          </a:p>
          <a:p>
            <a:pPr lvl="0" algn="ctr"/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РЕБЕНКА С ОКРУЖАЮЩИМ МИРОМ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 rot="16200000">
            <a:off x="-96317" y="2593589"/>
            <a:ext cx="3596453" cy="3127257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1">
              <a:lumMod val="20000"/>
              <a:lumOff val="80000"/>
              <a:alpha val="28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6535" y="2358990"/>
            <a:ext cx="3177945" cy="375128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ДОУ не только уютно, красиво, удобно и комфортно детям, созданная развивающая среда открывает нашим воспитанникам весь спектр возможностей, направляет усилия детей на эффективное использование отдельных ее элементов. </a:t>
            </a:r>
          </a:p>
          <a:p>
            <a:pPr lvl="0"/>
            <a:r>
              <a:rPr lang="ru-RU" sz="16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детском саду имеется интерактивная доска, проекторы, фотоаппарат и видеокамера, которые используются для  занятий, мероприятий, утренников.</a:t>
            </a:r>
          </a:p>
          <a:p>
            <a:pPr lvl="0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20 сад\-Лето 2021\Лето 2021 проект мозаика культур\IMG_E3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79" y="3168237"/>
            <a:ext cx="3684913" cy="2763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20 сад\лето 2021\IMG_12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306"/>
          <a:stretch/>
        </p:blipFill>
        <p:spPr bwMode="auto">
          <a:xfrm>
            <a:off x="3315826" y="1536853"/>
            <a:ext cx="2578914" cy="198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 сад\-Лето 2021\Лето 2021 проект мозаика культур\JCPV94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5903" r="4418" b="-2025"/>
          <a:stretch/>
        </p:blipFill>
        <p:spPr bwMode="auto">
          <a:xfrm>
            <a:off x="6046580" y="4875437"/>
            <a:ext cx="3007473" cy="1898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20 сад\-Лето 2021\Лето 2021 проект мозаика культур\IMG_E34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23" y="1473407"/>
            <a:ext cx="2820058" cy="211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15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6963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9198" y="311512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20963" y="-12365"/>
            <a:ext cx="7230492" cy="1697344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СЧИТАЕМ, ЧТО НЕОБХОДИМО ЖИТЬ В КРАСОТЕ,  ПОДДЕРЖИВАТЬ И СОЗДАВАТЬ КРАСОТУ ВОКРУГ СЕБЯ, ДЕЛАТЬ ЭСТЕТИКУ БЫТА СРЕДСТВОМ ЭСТЕТИЧЕСКОГО ВОСПИТАНИЯ РЕБЕНКА. ПОЭТОМУ ОФОРМЛЕНИЮ ПОМЕЩЕНИЙ ДЕТСКОГО САДА МЫ УДЕЛЯЕМ БОЛЬШОЕ ВНИМАНИЕ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 rot="16200000">
            <a:off x="-842155" y="3507176"/>
            <a:ext cx="4059177" cy="2402812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tx2">
              <a:lumMod val="20000"/>
              <a:lumOff val="80000"/>
              <a:alpha val="2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C:\Users\кроха\Downloads\15-02-2019_13-12-47\20190215_115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3646" y="4255033"/>
            <a:ext cx="2797883" cy="209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кроха\Downloads\20190215_1612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r="9362"/>
          <a:stretch/>
        </p:blipFill>
        <p:spPr bwMode="auto">
          <a:xfrm rot="5400000">
            <a:off x="3210733" y="4091385"/>
            <a:ext cx="2722533" cy="255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1438" y="2770631"/>
            <a:ext cx="2420272" cy="3961977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любуюсь тобой, не могу наглядеться.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милее и краше всех зданий на свете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с утра собираются дети.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Поселились здесь сказки,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звонкий смех,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внимания, ласки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Хватает для всех.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он домом родным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– дошколят,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Неразлучны мы с ним –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детский сад!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 он наряден, и светел, и ярок!</a:t>
            </a:r>
          </a:p>
          <a:p>
            <a:pPr lvl="0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Н.Агошкова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 descr="E:\20 сад\лето 2021\FGAY0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49" y="1568566"/>
            <a:ext cx="2969050" cy="2224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0 сад\лето 2021\IMG_08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8976"/>
          <a:stretch/>
        </p:blipFill>
        <p:spPr bwMode="auto">
          <a:xfrm>
            <a:off x="5752527" y="1678543"/>
            <a:ext cx="2190060" cy="2519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6963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29198" y="311512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20963" y="-12365"/>
            <a:ext cx="7230492" cy="1697344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СЧИТАЕМ, ЧТО НЕОБХОДИМО ЖИТЬ В КРАСОТЕ,  ПОДДЕРЖИВАТЬ И СОЗДАВАТЬ КРАСОТУ ВОКРУГ СЕБЯ, ДЕЛАТЬ ЭСТЕТИКУ БЫТА СРЕДСТВОМ ЭСТЕТИЧЕСКОГО ВОСПИТАНИЯ РЕБЕНКА. ПОЭТОМУ ОФОРМЛЕНИЮ ПОМЕЩЕНИЙ ДЕТСКОГО САДА МЫ УДЕЛЯЕМ БОЛЬШОЕ ВНИМАНИЕ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 rot="16200000">
            <a:off x="-842155" y="3507176"/>
            <a:ext cx="4059177" cy="2402812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tx2">
              <a:lumMod val="20000"/>
              <a:lumOff val="80000"/>
              <a:alpha val="2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31438" y="2770631"/>
            <a:ext cx="2420272" cy="3961977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любуюсь тобой, не могу наглядеться.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милее и краше всех зданий на свете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с утра собираются дети.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Поселились здесь сказки,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звонкий смех,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внимания, ласки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Хватает для всех.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он домом родным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– дошколят,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Неразлучны мы с ним –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детский сад!</a:t>
            </a: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 он наряден, и светел, и ярок!</a:t>
            </a:r>
          </a:p>
          <a:p>
            <a:pPr lvl="0" algn="ctr"/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Н.Агошкова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2723194" y="1716145"/>
            <a:ext cx="2033948" cy="271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Завед\14\Документы по ДОУ\Образцовый\На отправку\Итоговый без защиты\2020\фото\Зима\20191210_154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67" y="2839224"/>
            <a:ext cx="2869239" cy="3825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Завед\14\Документы по ДОУ\Образцовый\На отправку\Итоговый без защиты\2020\фото\Зима\20191212_1222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6682672" y="1931526"/>
            <a:ext cx="2399364" cy="3199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321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8968" y="242757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470688" y="75218"/>
            <a:ext cx="6228325" cy="105002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МЫ ОТВОДИМ </a:t>
            </a:r>
          </a:p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ТЕРРИТОРИИ</a:t>
            </a:r>
          </a:p>
        </p:txBody>
      </p:sp>
      <p:pic>
        <p:nvPicPr>
          <p:cNvPr id="5124" name="Picture 4" descr="E:\20 сад\лето 2021\IMG_E0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97" y="3782191"/>
            <a:ext cx="3787434" cy="284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20 сад\лето 2021\IMG_E08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8"/>
          <a:stretch/>
        </p:blipFill>
        <p:spPr bwMode="auto">
          <a:xfrm>
            <a:off x="2816979" y="1228971"/>
            <a:ext cx="3935846" cy="260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20 сад\лето 2021\IMG_E08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8" y="2263790"/>
            <a:ext cx="2684939" cy="201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20 сад\лето 2021\IMG_E08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11" y="1838141"/>
            <a:ext cx="2530689" cy="189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20 сад\-Лето 2021\Лето 2021 проект мозаика культур\IMG_E24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1" b="9514"/>
          <a:stretch/>
        </p:blipFill>
        <p:spPr bwMode="auto">
          <a:xfrm>
            <a:off x="2632549" y="4628305"/>
            <a:ext cx="5094136" cy="212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19367" y="152363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0700" y="385674"/>
            <a:ext cx="1809184" cy="140175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068123" y="2"/>
            <a:ext cx="6847393" cy="1420279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 ДОШКОЛЬНОГО УЧРЕЖДЕНИЯ – ЭТО ЕГО СВОЕОБРАЗНАЯ ВИЗИТНАЯ КАРТОЧКА.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ТЕАТР НАЧИНАЕТСЯ С ВЕШАЛКИ, ТАК И НАШ ДЕТСКИЙ САД НАЧИНАЕТСЯ С ТЕРРИТОРИИ</a:t>
            </a:r>
          </a:p>
        </p:txBody>
      </p:sp>
      <p:pic>
        <p:nvPicPr>
          <p:cNvPr id="4107" name="Picture 11" descr="F:\Образцовый\20180724_084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44" y="2428736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САДА\фото участков\SAM_25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4804"/>
          <a:stretch/>
        </p:blipFill>
        <p:spPr bwMode="auto">
          <a:xfrm>
            <a:off x="6710036" y="3342063"/>
            <a:ext cx="2344017" cy="340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20 сад\лето 2021\IMG_E08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b="5988"/>
          <a:stretch/>
        </p:blipFill>
        <p:spPr bwMode="auto">
          <a:xfrm>
            <a:off x="3106480" y="1311838"/>
            <a:ext cx="3262246" cy="2645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20 сад\лето 2021\IMG_15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7" y="4067856"/>
            <a:ext cx="3013105" cy="2259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20 сад\-Лето 2021\Лето 2021 проект мозаика культур\IMG_24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12" y="1381425"/>
            <a:ext cx="2437404" cy="1828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20 сад\лето 2021\IMG_09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8" y="4415476"/>
            <a:ext cx="2766919" cy="2075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20 сад\лето 2021\IMG_13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25" y="4206342"/>
            <a:ext cx="2436693" cy="1827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" y="-1629"/>
            <a:ext cx="9142379" cy="6861258"/>
          </a:xfrm>
          <a:prstGeom prst="rect">
            <a:avLst/>
          </a:prstGeom>
        </p:spPr>
      </p:pic>
      <p:pic>
        <p:nvPicPr>
          <p:cNvPr id="11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6"/>
            <a:ext cx="9144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30764" y="242754"/>
            <a:ext cx="10899232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04943" y="247172"/>
            <a:ext cx="8093684" cy="142107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2009 года детский сад имеет статус </a:t>
            </a:r>
          </a:p>
          <a:p>
            <a:pPr algn="ctr"/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АВТОНОМНОГО ДОШКОЛЬНОГО ОБРАЗОВАТЕЛЬНОГО УЧРЕЖДЕНИЯ</a:t>
            </a:r>
          </a:p>
          <a:p>
            <a:pPr algn="ct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84" y="242758"/>
            <a:ext cx="1653379" cy="1323172"/>
          </a:xfrm>
          <a:prstGeom prst="rect">
            <a:avLst/>
          </a:prstGeom>
        </p:spPr>
      </p:pic>
      <p:pic>
        <p:nvPicPr>
          <p:cNvPr id="4099" name="Picture 3" descr="C:\Users\кроха\Downloads\Открытие сада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r="2118" b="47165"/>
          <a:stretch/>
        </p:blipFill>
        <p:spPr bwMode="auto">
          <a:xfrm rot="21155976">
            <a:off x="208231" y="2340433"/>
            <a:ext cx="4982466" cy="3583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кроха\Downloads\Окрытие сада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1826" b="46756"/>
          <a:stretch/>
        </p:blipFill>
        <p:spPr bwMode="auto">
          <a:xfrm>
            <a:off x="4929158" y="957714"/>
            <a:ext cx="4288466" cy="3078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25" y="4626402"/>
            <a:ext cx="2664924" cy="266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2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19367" y="152363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30700" y="385674"/>
            <a:ext cx="1809184" cy="1401753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068123" y="2"/>
            <a:ext cx="6847393" cy="1420279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 ДОШКОЛЬНОГО УЧРЕЖДЕНИЯ</a:t>
            </a:r>
          </a:p>
        </p:txBody>
      </p:sp>
      <p:pic>
        <p:nvPicPr>
          <p:cNvPr id="3" name="Picture 2" descr="C:\Завед\14\Документы по ДОУ\Образцовый\На отправку\Итоговый без защиты\2020\фото\Гортензии\20190724_082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58" y="1925185"/>
            <a:ext cx="2863004" cy="214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Завед\14\Документы по ДОУ\Образцовый\На отправку\Итоговый без защиты\2020\фото\Здание\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7" y="4130180"/>
            <a:ext cx="3650080" cy="252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Завед\14\Документы по ДОУ\Образцовый\На отправку\Итоговый без защиты\2020\фото\Вход\20190724_0907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547">
            <a:off x="61491" y="2113818"/>
            <a:ext cx="2597217" cy="1947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Завед\14\Документы по ДОУ\Образцовый\На отправку\Итоговый без защиты\2020\фото\Здание\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780" y="4130178"/>
            <a:ext cx="3704941" cy="2465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20 сад\лето 2021\IMG_02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05" y="1458378"/>
            <a:ext cx="3237528" cy="24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5" y="-48861"/>
            <a:ext cx="9353207" cy="69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 rot="5400000">
            <a:off x="-907" y="70608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28831" y="311513"/>
            <a:ext cx="1731657" cy="1596847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39891" y="-172838"/>
            <a:ext cx="7289163" cy="1731655"/>
          </a:xfrm>
          <a:prstGeom prst="horizontalScroll">
            <a:avLst/>
          </a:prstGeom>
          <a:solidFill>
            <a:schemeClr val="tx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НАШ КОЛЛЕКТИВ УДЕЛЯЕТ РАЗВИТИЮ И СОВЕРШЕНСТВОВАНИЮ ПРЕДМЕТНО-РАЗВИВАЮЩЕЙ СРЕДЫ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УЧАСТКЕ КАК СИСТЕМЕ УСЛОВИЙ,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ОБЕСПЕЧИВАЮЩЕЙ ВСЮ ПОЛНОТУ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РАЗВИТИЯ ДЕТСКОЙ ДЕЯТЕЛЬНОСТИ</a:t>
            </a:r>
          </a:p>
        </p:txBody>
      </p:sp>
      <p:pic>
        <p:nvPicPr>
          <p:cNvPr id="3078" name="Picture 6" descr="F:\Образцовый\20180808_1056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4516" r="4411" b="21438"/>
          <a:stretch/>
        </p:blipFill>
        <p:spPr bwMode="auto">
          <a:xfrm>
            <a:off x="2362191" y="4029782"/>
            <a:ext cx="4261790" cy="2586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Образцовый\20180723_1403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2" r="8595"/>
          <a:stretch/>
        </p:blipFill>
        <p:spPr bwMode="auto">
          <a:xfrm rot="5400000">
            <a:off x="346493" y="4636257"/>
            <a:ext cx="1740734" cy="2219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20 сад\лето 2021\AHNQ4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09" y="1671488"/>
            <a:ext cx="3023229" cy="2267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 сад\лето 2021\BAMO31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0" y="2132150"/>
            <a:ext cx="1910052" cy="2546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 сад\лето 2021\HDJW55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81" y="4404876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20 сад\-Лето 2021\Лето 2021 разное\IMG_24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73" y="1558817"/>
            <a:ext cx="3217232" cy="2412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65" y="-48861"/>
            <a:ext cx="9353207" cy="69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Шестиугольник 13"/>
          <p:cNvSpPr/>
          <p:nvPr/>
        </p:nvSpPr>
        <p:spPr>
          <a:xfrm rot="5400000">
            <a:off x="-5712" y="244094"/>
            <a:ext cx="1991125" cy="1849915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973551"/>
              <a:satOff val="15924"/>
              <a:lumOff val="3451"/>
              <a:alphaOff val="0"/>
            </a:schemeClr>
          </a:fillRef>
          <a:effectRef idx="1">
            <a:schemeClr val="accent5">
              <a:hueOff val="-3973551"/>
              <a:satOff val="15924"/>
              <a:lumOff val="3451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155644" y="355341"/>
            <a:ext cx="1731657" cy="1595384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№20»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068122" y="79515"/>
            <a:ext cx="6957728" cy="1523204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ЗИМУ  ТЕРРИТОРИЯ НАШЕГО ДЕТСКОГО САДА ПРЕВРАЩАЕТСЯ В ЗАМЕЧАТЕЛЬНЫЙ ГОРОДОК, И ПРОГУЛКА ЗИМОЙ СТАНОВИТСЯ ИНТЕРЕСНЕЕ И ВЕСЕЛЕЕ,  И МОРОЗ СОВСЕМ НЕ СТРАШЕН НАШИМ ВОСПИТАННИКАМ</a:t>
            </a:r>
          </a:p>
        </p:txBody>
      </p:sp>
      <p:pic>
        <p:nvPicPr>
          <p:cNvPr id="4099" name="Picture 3" descr="C:\Users\кроха\Downloads\15-02-2019_13-33-01\20190204_0903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39300" r="21259"/>
          <a:stretch/>
        </p:blipFill>
        <p:spPr bwMode="auto">
          <a:xfrm>
            <a:off x="5354192" y="3931878"/>
            <a:ext cx="3581586" cy="278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Завед\14\Документы по ДОУ\Образцовый\На отправку\Итоговый без защиты\2020\фото\Зима\20191216_1513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 b="16209"/>
          <a:stretch/>
        </p:blipFill>
        <p:spPr bwMode="auto">
          <a:xfrm>
            <a:off x="5175589" y="1444802"/>
            <a:ext cx="3933338" cy="2631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Завед\14\Документы по ДОУ\Образцовый\На отправку\Итоговый без защиты\2020\фото\Зима\20191212_1603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9" y="1662638"/>
            <a:ext cx="3489796" cy="261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роха\Downloads\15-02-2019_13-33-01\20190204_0903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0" t="11375" r="6790"/>
          <a:stretch/>
        </p:blipFill>
        <p:spPr bwMode="auto">
          <a:xfrm>
            <a:off x="157321" y="3924885"/>
            <a:ext cx="3462188" cy="2788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703" y="381290"/>
            <a:ext cx="1731657" cy="1326452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деятеьности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553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№20»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5" y="129296"/>
            <a:ext cx="1664520" cy="174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1975" y="687744"/>
            <a:ext cx="2216000" cy="734805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</a:p>
          <a:p>
            <a:pPr lvl="0" algn="ctr"/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</p:txBody>
      </p:sp>
      <p:sp>
        <p:nvSpPr>
          <p:cNvPr id="28" name="Горизонтальный свиток 27"/>
          <p:cNvSpPr/>
          <p:nvPr/>
        </p:nvSpPr>
        <p:spPr>
          <a:xfrm>
            <a:off x="2494017" y="5"/>
            <a:ext cx="6582912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В РАМКАХ РЕАЛИЗАЦИИ ОСНОВНОЙ ОБРАЗОВАТЕЛЬНОЙ ПРОГРАММЫ</a:t>
            </a:r>
          </a:p>
          <a:p>
            <a:pPr algn="ctr"/>
            <a:endParaRPr lang="ru-RU" sz="17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33" y="1847846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327297" y="2188269"/>
            <a:ext cx="2040935" cy="642740"/>
          </a:xfrm>
          <a:prstGeom prst="rect">
            <a:avLst/>
          </a:prstGeom>
        </p:spPr>
        <p:txBody>
          <a:bodyPr wrap="none" lIns="87880" tIns="43942" rIns="87880" bIns="43942">
            <a:spAutoFit/>
          </a:bodyPr>
          <a:lstStyle/>
          <a:p>
            <a:pPr lvl="0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 обучении </a:t>
            </a: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11" y="1852243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" y="3636805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" y="1974416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11" y="3636805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94" y="3636805"/>
            <a:ext cx="2386786" cy="13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25" y="5225086"/>
            <a:ext cx="2632116" cy="136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23829" y="2182214"/>
            <a:ext cx="2285785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 исследовательская деятельность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927109" y="2112946"/>
            <a:ext cx="2344791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2148" y="3706069"/>
            <a:ext cx="2328761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авторских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пособий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422458" y="3913866"/>
            <a:ext cx="2384215" cy="642740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409217" y="3622387"/>
            <a:ext cx="3338574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семьями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74967" y="5299189"/>
            <a:ext cx="2599033" cy="919739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конкурсном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движении педагогов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воспитанников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74" y="5075071"/>
            <a:ext cx="2766457" cy="150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9066" y="5299191"/>
            <a:ext cx="2160921" cy="1196738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QR-кодов в образовательном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9352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61"/>
            <a:ext cx="9247842" cy="69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519319" y="5"/>
            <a:ext cx="6557607" cy="1320899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ГОРДИМСЯ РЕЗУЛЬТАТАМИ СВОИХ ВОСПИТАННИКОВ, КОТОРЫЕ ЯВЛЯЮТСЯ ПОБЕДИТЕЛЯМИ ОЛИМПИАД, КОНКУРСОВ, ФЕСТИВАЛЕЙ РАЗЛИЧНЫХ УРОВНЕЙ</a:t>
            </a:r>
          </a:p>
        </p:txBody>
      </p:sp>
      <p:grpSp>
        <p:nvGrpSpPr>
          <p:cNvPr id="3" name="Группа 17"/>
          <p:cNvGrpSpPr/>
          <p:nvPr/>
        </p:nvGrpSpPr>
        <p:grpSpPr>
          <a:xfrm>
            <a:off x="330065" y="132446"/>
            <a:ext cx="1907487" cy="2126338"/>
            <a:chOff x="3725660" y="3917"/>
            <a:chExt cx="2067164" cy="2210506"/>
          </a:xfrm>
        </p:grpSpPr>
        <p:sp>
          <p:nvSpPr>
            <p:cNvPr id="20" name="Шестиугольник 19"/>
            <p:cNvSpPr/>
            <p:nvPr/>
          </p:nvSpPr>
          <p:spPr>
            <a:xfrm rot="5400000">
              <a:off x="3653989" y="75588"/>
              <a:ext cx="2210506" cy="206716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86775"/>
                <a:satOff val="7962"/>
                <a:lumOff val="1726"/>
                <a:alphaOff val="0"/>
              </a:schemeClr>
            </a:fillRef>
            <a:effectRef idx="1">
              <a:schemeClr val="accent5">
                <a:hueOff val="-1986775"/>
                <a:satOff val="7962"/>
                <a:lumOff val="1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Шестиугольник 4"/>
            <p:cNvSpPr/>
            <p:nvPr/>
          </p:nvSpPr>
          <p:spPr>
            <a:xfrm>
              <a:off x="3823610" y="360389"/>
              <a:ext cx="1958768" cy="1497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980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ГЛАВНОЕ БОГАТСТВО УЧРЕЖДЕНИЯ-ВОСПИТАННИКИ И ИХ ДОСТИЖЕНИЯ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09927"/>
            <a:ext cx="4146615" cy="247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3823" b="9739"/>
          <a:stretch/>
        </p:blipFill>
        <p:spPr>
          <a:xfrm rot="21600000">
            <a:off x="1425196" y="4666284"/>
            <a:ext cx="3174101" cy="219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20 сад\зима автоледи фрираид созвездие и др\IMG_49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47" y="4005064"/>
            <a:ext cx="3957083" cy="2638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20 сад\зима автоледи фрираид созвездие и др\IMG_491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/>
        </p:blipFill>
        <p:spPr bwMode="auto">
          <a:xfrm>
            <a:off x="296969" y="2144830"/>
            <a:ext cx="3733624" cy="257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7793"/>
          <a:stretch/>
        </p:blipFill>
        <p:spPr>
          <a:xfrm>
            <a:off x="75535" y="181381"/>
            <a:ext cx="8995993" cy="6496771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3" y="151794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38" y="290012"/>
            <a:ext cx="1610735" cy="1289046"/>
          </a:xfrm>
          <a:prstGeom prst="rect">
            <a:avLst/>
          </a:prstGeom>
        </p:spPr>
      </p:pic>
      <p:sp>
        <p:nvSpPr>
          <p:cNvPr id="25" name="Горизонтальный свиток 24"/>
          <p:cNvSpPr/>
          <p:nvPr/>
        </p:nvSpPr>
        <p:spPr>
          <a:xfrm>
            <a:off x="502721" y="5482774"/>
            <a:ext cx="8294522" cy="1095608"/>
          </a:xfrm>
          <a:prstGeom prst="horizontalScroll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ХОТИМ, ЧТОБЫ НАШИ ДЕТИ ЗНАЛИ, </a:t>
            </a:r>
          </a:p>
          <a:p>
            <a:pPr algn="ctr"/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УМЕЛИ И ДЕЛАЛИ ЛУЧШЕ ДРУГИХ!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4155" y="322991"/>
            <a:ext cx="6318400" cy="613755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b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«ДЕТСКИЙ САД № 20 ОБЩЕРАЗВИВАЮЩЕГО ВИДА «МОЗАИКА» </a:t>
            </a:r>
            <a:b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  МУНИЦИПАЛЬНОГО РАЙОНА РЕСПУБЛИКИ ТАТАРСТАН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46664" y="1705647"/>
            <a:ext cx="1921462" cy="2054700"/>
            <a:chOff x="3701379" y="0"/>
            <a:chExt cx="1997520" cy="2136032"/>
          </a:xfrm>
        </p:grpSpPr>
        <p:sp>
          <p:nvSpPr>
            <p:cNvPr id="17" name="Шестиугольник 16"/>
            <p:cNvSpPr/>
            <p:nvPr/>
          </p:nvSpPr>
          <p:spPr>
            <a:xfrm rot="5400000">
              <a:off x="3632123" y="69256"/>
              <a:ext cx="2136032" cy="199752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86775"/>
                <a:satOff val="7962"/>
                <a:lumOff val="1726"/>
                <a:alphaOff val="0"/>
              </a:schemeClr>
            </a:fillRef>
            <a:effectRef idx="1">
              <a:schemeClr val="accent5">
                <a:hueOff val="-1986775"/>
                <a:satOff val="7962"/>
                <a:lumOff val="1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Шестиугольник 4"/>
            <p:cNvSpPr/>
            <p:nvPr/>
          </p:nvSpPr>
          <p:spPr>
            <a:xfrm>
              <a:off x="3701379" y="344463"/>
              <a:ext cx="1997520" cy="1447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979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dirty="0">
                  <a:solidFill>
                    <a:srgbClr val="3366FF"/>
                  </a:solidFill>
                  <a:latin typeface="Times New Roman" pitchFamily="18" charset="0"/>
                  <a:cs typeface="Times New Roman" pitchFamily="18" charset="0"/>
                </a:rPr>
                <a:t>ГЛАВНОЕ БОГАТСТВО УЧРЕЖДЕНИЯ-ВОСПИТАННИКИ И ИХ ДОСТИЖЕНИЯ</a:t>
              </a:r>
            </a:p>
          </p:txBody>
        </p:sp>
      </p:grpSp>
      <p:pic>
        <p:nvPicPr>
          <p:cNvPr id="1026" name="Picture 2" descr="F:\20 сад\фото\фото апрель 2021\IMG_E48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60" y="1462786"/>
            <a:ext cx="4820923" cy="3615692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3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" y="-1629"/>
            <a:ext cx="9142379" cy="6861258"/>
          </a:xfrm>
          <a:prstGeom prst="rect">
            <a:avLst/>
          </a:prstGeom>
        </p:spPr>
      </p:pic>
      <p:pic>
        <p:nvPicPr>
          <p:cNvPr id="12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6"/>
            <a:ext cx="9144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830764" y="242754"/>
            <a:ext cx="10899232" cy="864096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994471" y="389351"/>
            <a:ext cx="6929478" cy="864096"/>
          </a:xfrm>
          <a:prstGeom prst="rect">
            <a:avLst/>
          </a:prstGeom>
        </p:spPr>
        <p:txBody>
          <a:bodyPr vert="horz" lIns="95507" tIns="47753" rIns="95507" bIns="47753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</a:br>
            <a: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ru-RU" sz="2300" b="1" dirty="0">
                <a:solidFill>
                  <a:srgbClr val="004C22"/>
                </a:solidFill>
                <a:latin typeface="Bookman Old Style" panose="02050604050505020204" pitchFamily="18" charset="0"/>
                <a:ea typeface="+mj-ea"/>
                <a:cs typeface="Arial" panose="020B0604020202020204" pitchFamily="34" charset="0"/>
              </a:rPr>
            </a:br>
            <a:r>
              <a:rPr lang="ru-RU" sz="77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Заведующий МАДОУ «Детский сад №20»</a:t>
            </a:r>
          </a:p>
          <a:p>
            <a:pPr algn="ctr">
              <a:spcBef>
                <a:spcPct val="0"/>
              </a:spcBef>
              <a:defRPr/>
            </a:pPr>
            <a:endParaRPr lang="ru-RU" sz="7700" b="1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7700" b="1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Зиновьева Жанна Евгеньевна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199483" y="1810447"/>
            <a:ext cx="5944517" cy="4405771"/>
          </a:xfrm>
          <a:prstGeom prst="rect">
            <a:avLst/>
          </a:prstGeom>
        </p:spPr>
        <p:txBody>
          <a:bodyPr vert="horz" lIns="95507" tIns="47753" rIns="95507" bIns="47753" rtlCol="0" anchor="ctr">
            <a:normAutofit fontScale="70000" lnSpcReduction="20000"/>
          </a:bodyPr>
          <a:lstStyle/>
          <a:p>
            <a:pPr marL="329547" indent="-329547" algn="ctr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ru-RU" sz="2300" b="1" dirty="0">
              <a:solidFill>
                <a:srgbClr val="004C22"/>
              </a:solidFill>
              <a:latin typeface="Bookman Old Style" panose="02050604050505020204" pitchFamily="18" charset="0"/>
              <a:ea typeface="+mj-ea"/>
              <a:cs typeface="Arial" panose="020B0604020202020204" pitchFamily="34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Окончила  с отличием  Татарский Государственный Г</a:t>
            </a:r>
            <a:r>
              <a:rPr lang="ru-RU" sz="22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уманитарный</a:t>
            </a: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Институт по специальности Дошкольная педагогика и психология.</a:t>
            </a:r>
          </a:p>
          <a:p>
            <a:pPr algn="ctr">
              <a:spcBef>
                <a:spcPct val="0"/>
              </a:spcBef>
              <a:defRPr/>
            </a:pPr>
            <a:endParaRPr lang="ru-RU" sz="2200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Прошла обучение в Высшей школе государственного и муниципального управления Казанского  (Приволжского) Федерального университета по программе «Основы государственной гражданской службы».</a:t>
            </a:r>
          </a:p>
          <a:p>
            <a:pPr algn="ctr">
              <a:spcBef>
                <a:spcPct val="0"/>
              </a:spcBef>
              <a:defRPr/>
            </a:pPr>
            <a:endParaRPr lang="ru-RU" sz="2200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Прошла профессиональную переподготовку в Институте экономики, управления и права (г. Казань, РТ) по программе «Менеджмент в образовании».</a:t>
            </a:r>
          </a:p>
          <a:p>
            <a:pPr algn="ctr">
              <a:spcBef>
                <a:spcPct val="0"/>
              </a:spcBef>
              <a:defRPr/>
            </a:pPr>
            <a:endParaRPr lang="ru-RU" sz="2200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Прошла обучение по Президентской программе подготовки управленческих кадров для организаций народного хозяйства Российской Федерации в  Федеральном государственном автономном образовательном учреждении высшего</a:t>
            </a:r>
          </a:p>
          <a:p>
            <a:pPr marL="329547" indent="-329547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2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образования «Казанский (Приволжский) федеральный университет».</a:t>
            </a:r>
          </a:p>
          <a:p>
            <a:pPr algn="ctr">
              <a:spcBef>
                <a:spcPct val="0"/>
              </a:spcBef>
              <a:defRPr/>
            </a:pPr>
            <a:endParaRPr lang="ru-RU" sz="6200" dirty="0">
              <a:solidFill>
                <a:srgbClr val="004C2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" y="96636"/>
            <a:ext cx="1990698" cy="1593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111" y1="24808" x2="40111" y2="24808"/>
                        <a14:foregroundMark x1="55111" y1="18654" x2="55111" y2="18654"/>
                        <a14:foregroundMark x1="51333" y1="48269" x2="51333" y2="48269"/>
                        <a14:foregroundMark x1="43222" y1="73462" x2="43222" y2="73462"/>
                        <a14:foregroundMark x1="61000" y1="82885" x2="61000" y2="82885"/>
                        <a14:foregroundMark x1="69889" y1="50769" x2="69889" y2="50769"/>
                      </a14:backgroundRemoval>
                    </a14:imgEffect>
                  </a14:imgLayer>
                </a14:imgProps>
              </a:ext>
            </a:extLst>
          </a:blip>
          <a:srcRect l="18080" r="19760"/>
          <a:stretch/>
        </p:blipFill>
        <p:spPr>
          <a:xfrm>
            <a:off x="103962" y="5878433"/>
            <a:ext cx="966191" cy="9084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861" y="5881274"/>
            <a:ext cx="963742" cy="905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4292" t="7678" b="1"/>
          <a:stretch/>
        </p:blipFill>
        <p:spPr>
          <a:xfrm>
            <a:off x="41358" y="1831496"/>
            <a:ext cx="3249656" cy="386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0208" y="5954028"/>
            <a:ext cx="963742" cy="9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" y="-1629"/>
            <a:ext cx="9142379" cy="6861258"/>
          </a:xfrm>
          <a:prstGeom prst="rect">
            <a:avLst/>
          </a:prstGeom>
        </p:spPr>
      </p:pic>
      <p:pic>
        <p:nvPicPr>
          <p:cNvPr id="11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6"/>
            <a:ext cx="9144001" cy="68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08" y="6115340"/>
            <a:ext cx="2337920" cy="736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5" y="6121358"/>
            <a:ext cx="2430234" cy="736642"/>
          </a:xfrm>
          <a:prstGeom prst="rect">
            <a:avLst/>
          </a:prstGeom>
        </p:spPr>
      </p:pic>
      <p:pic>
        <p:nvPicPr>
          <p:cNvPr id="2050" name="Picture 2" descr="F:\BDKaj8oDW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66468" y="4589878"/>
            <a:ext cx="1110463" cy="226812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" y="150501"/>
            <a:ext cx="1108258" cy="886922"/>
          </a:xfrm>
          <a:prstGeom prst="rect">
            <a:avLst/>
          </a:prstGeom>
        </p:spPr>
      </p:pic>
      <p:sp>
        <p:nvSpPr>
          <p:cNvPr id="9" name="Горизонтальный свиток 8"/>
          <p:cNvSpPr/>
          <p:nvPr/>
        </p:nvSpPr>
        <p:spPr>
          <a:xfrm>
            <a:off x="1416346" y="-80466"/>
            <a:ext cx="7380898" cy="1130319"/>
          </a:xfrm>
          <a:prstGeom prst="horizontalScroll">
            <a:avLst/>
          </a:prstGeom>
          <a:solidFill>
            <a:schemeClr val="bg1">
              <a:alpha val="1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ВОСПИТАТЕЛЬНО-ОБРАЗОВАТЕЛЬНАЯ ДЕЯТЕЛЬНОСТЬ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ДОШКОЛЬНОМ ОБРАЗОВАТЕЛЬНОМ УЧРЕЖДЕНИИ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270" y="943698"/>
            <a:ext cx="8970729" cy="5270233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Федеральным законом «Об образовании в Российской Федерации» от 29 декабря 2012 г. №273-ФЗ2.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Порядком организации и осуществления образовательной деятельности по общеобразовательным программам дошкольного образования, утвержденном приказом Министерства образования и науки Российской Федерации </a:t>
            </a:r>
            <a:b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 30. 08. 2013 г. № 1014 3.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Приказом Министерства образования и науки Российской Федерации (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Минобрнауки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России) от 17 октября 2013 г. N 1155 г. Москва "Об утверждении федерального государственного образовательного стандарта дошкольного образования" 4. Федеральный государственный образовательный стандарт дошкольного образования (зарегистрирован в Минюсте РФ 14 ноября 2013 г. № 30384)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Постановлением Главного государственного санитарного врача РФ "Об утверждении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СанПин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2.4.1.3049-13 "Санитарно-эпидемиологические требования к устройству, содержанию и организации режима работы дошкольных образовательных организаций" от 15 мая 2013 года №26 ОБ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Законом Республики Татарстан от 8 июля 1992 г. N 1560-XII "О государственных языках Республики Татарстан и других языках в Республике Татарстан" (с изменениями на 3 марта 2012 года)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Методическими рекомендациями по организации обучения детей татарскому (русскому языку </a:t>
            </a:r>
            <a:b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дошкольных образовательных организациях от 08.11.2013г. № 15588/13 8.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Уставом МАДОУ (утвержден Постановлением Исполнительного комитета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Чистопольского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района Республики Татарстан № 726 от 06.09.2018 г.). 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Лицензией на осуществление образовательной деятельности от 29.04.2013 г. № 4980</a:t>
            </a:r>
          </a:p>
          <a:p>
            <a:pPr marL="274622" indent="-274622">
              <a:lnSpc>
                <a:spcPct val="107000"/>
              </a:lnSpc>
              <a:spcAft>
                <a:spcPts val="769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Лицензией на осуществление медицинской деятельности от 29.01.2016 г. № ЛО-16-01-004868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" y="169566"/>
            <a:ext cx="1741014" cy="139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4711" y="252445"/>
            <a:ext cx="7046853" cy="613773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ОБРАЗОВАТЕЛЬНОЕ </a:t>
            </a:r>
            <a:b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 20  ОБЩЕРАЗВИВАЮЩЕГО ВИДА «МОЗАИКА» </a:t>
            </a:r>
            <a:b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ЧИСТОПОЛЬСКОГО   МУНИЦИПАЛЬНОГО РАЙОНА  РЕСПУБЛИКИ ТАТАРСТАН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3463744" y="942142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Шестиугольник 13"/>
          <p:cNvSpPr/>
          <p:nvPr/>
        </p:nvSpPr>
        <p:spPr>
          <a:xfrm>
            <a:off x="1714709" y="3621900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Шестиугольник 14"/>
          <p:cNvSpPr/>
          <p:nvPr/>
        </p:nvSpPr>
        <p:spPr>
          <a:xfrm>
            <a:off x="1928723" y="753445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Шестиугольник 15"/>
          <p:cNvSpPr/>
          <p:nvPr/>
        </p:nvSpPr>
        <p:spPr>
          <a:xfrm>
            <a:off x="8499868" y="1801931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Шестиугольник 16"/>
          <p:cNvSpPr/>
          <p:nvPr/>
        </p:nvSpPr>
        <p:spPr>
          <a:xfrm>
            <a:off x="8386110" y="829368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Шестиугольник 17"/>
          <p:cNvSpPr/>
          <p:nvPr/>
        </p:nvSpPr>
        <p:spPr>
          <a:xfrm>
            <a:off x="8840209" y="85313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Шестиугольник 18"/>
          <p:cNvSpPr/>
          <p:nvPr/>
        </p:nvSpPr>
        <p:spPr>
          <a:xfrm>
            <a:off x="881830" y="1928286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Шестиугольник 22"/>
          <p:cNvSpPr/>
          <p:nvPr/>
        </p:nvSpPr>
        <p:spPr>
          <a:xfrm>
            <a:off x="6485841" y="2784379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Шестиугольник 23"/>
          <p:cNvSpPr/>
          <p:nvPr/>
        </p:nvSpPr>
        <p:spPr>
          <a:xfrm>
            <a:off x="740013" y="3847451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Шестиугольник 24"/>
          <p:cNvSpPr/>
          <p:nvPr/>
        </p:nvSpPr>
        <p:spPr>
          <a:xfrm>
            <a:off x="416027" y="6199649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5960326"/>
              <a:satOff val="23887"/>
              <a:lumOff val="517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Шестиугольник 31"/>
          <p:cNvSpPr/>
          <p:nvPr/>
        </p:nvSpPr>
        <p:spPr>
          <a:xfrm>
            <a:off x="5726752" y="1754951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Шестиугольник 32"/>
          <p:cNvSpPr/>
          <p:nvPr/>
        </p:nvSpPr>
        <p:spPr>
          <a:xfrm>
            <a:off x="5988445" y="6381458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Шестиугольник 33"/>
          <p:cNvSpPr/>
          <p:nvPr/>
        </p:nvSpPr>
        <p:spPr>
          <a:xfrm>
            <a:off x="39113" y="1979440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Шестиугольник 34"/>
          <p:cNvSpPr/>
          <p:nvPr/>
        </p:nvSpPr>
        <p:spPr>
          <a:xfrm>
            <a:off x="7065584" y="5677118"/>
            <a:ext cx="261696" cy="22554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5">
              <a:hueOff val="-7947101"/>
              <a:satOff val="31849"/>
              <a:lumOff val="690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194" name="Picture 2" descr="G:\ПЕДАГОГИ 20\Достижения педагогов\назарова документы для прикрепления\фото для сайта\447551_html_624a36a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8" y="1725547"/>
            <a:ext cx="2175989" cy="20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9554" y="1195487"/>
            <a:ext cx="7125500" cy="734768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sz="21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– главный ресурс развития инновационного образовательного учреждения</a:t>
            </a:r>
          </a:p>
        </p:txBody>
      </p:sp>
      <p:sp>
        <p:nvSpPr>
          <p:cNvPr id="11" name="Горизонтальный свиток 10"/>
          <p:cNvSpPr/>
          <p:nvPr/>
        </p:nvSpPr>
        <p:spPr>
          <a:xfrm rot="20757921">
            <a:off x="168717" y="3693704"/>
            <a:ext cx="3239855" cy="253989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0787822">
            <a:off x="528465" y="4113078"/>
            <a:ext cx="2459320" cy="1750736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b="1" i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Собраться вместе есть НАЧАЛО.</a:t>
            </a:r>
          </a:p>
          <a:p>
            <a:pPr algn="ctr"/>
            <a:r>
              <a:rPr lang="ru-RU" b="1" i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Держаться вместе есть ПРОГРЕСС. </a:t>
            </a:r>
          </a:p>
          <a:p>
            <a:pPr algn="ctr"/>
            <a:r>
              <a:rPr lang="ru-RU" b="1" i="1" dirty="0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Работать вместе есть  УСПЕХ.</a:t>
            </a:r>
          </a:p>
        </p:txBody>
      </p:sp>
      <p:pic>
        <p:nvPicPr>
          <p:cNvPr id="27" name="Picture 2" descr="F:\20 сад\июнь2021\IMG_89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7" b="9688"/>
          <a:stretch/>
        </p:blipFill>
        <p:spPr bwMode="auto">
          <a:xfrm>
            <a:off x="3664679" y="2584942"/>
            <a:ext cx="5227634" cy="27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401875" y="286469"/>
            <a:ext cx="6652179" cy="1320899"/>
          </a:xfrm>
          <a:prstGeom prst="horizontalScroll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ДОУ 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ОБЛАДАЕТ ВЫСОКИМ ПОТЕНЦИАЛОМ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БОЛЬШИМИ ТВОРЧЕСКИМИ СПОСОБНОСТЯМИ</a:t>
            </a:r>
          </a:p>
        </p:txBody>
      </p:sp>
      <p:grpSp>
        <p:nvGrpSpPr>
          <p:cNvPr id="3" name="Группа 13"/>
          <p:cNvGrpSpPr/>
          <p:nvPr/>
        </p:nvGrpSpPr>
        <p:grpSpPr>
          <a:xfrm>
            <a:off x="29945" y="0"/>
            <a:ext cx="2122795" cy="2126338"/>
            <a:chOff x="5813902" y="75936"/>
            <a:chExt cx="2206822" cy="2210506"/>
          </a:xfrm>
        </p:grpSpPr>
        <p:sp>
          <p:nvSpPr>
            <p:cNvPr id="16" name="Шестиугольник 15"/>
            <p:cNvSpPr/>
            <p:nvPr/>
          </p:nvSpPr>
          <p:spPr>
            <a:xfrm rot="5400000">
              <a:off x="5812060" y="77778"/>
              <a:ext cx="2210506" cy="220682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Шестиугольник 4"/>
            <p:cNvSpPr/>
            <p:nvPr/>
          </p:nvSpPr>
          <p:spPr>
            <a:xfrm>
              <a:off x="5813902" y="444047"/>
              <a:ext cx="2206822" cy="14742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5980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ПЕДАГОГИЧЕСКИЙ КОЛЛЕКТИВ,</a:t>
              </a:r>
            </a:p>
            <a:p>
              <a:pPr algn="ctr" defTabSz="5980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КАК ГЛАВНЫЙ РЕСУРС, ОБЕСПЕЧИВАЮЩИЙ КАЧЕСТВО ОБРАЗОВАНИЯ</a:t>
              </a:r>
            </a:p>
          </p:txBody>
        </p:sp>
      </p:grpSp>
      <p:sp>
        <p:nvSpPr>
          <p:cNvPr id="15" name="Загнутый угол 14"/>
          <p:cNvSpPr/>
          <p:nvPr/>
        </p:nvSpPr>
        <p:spPr>
          <a:xfrm>
            <a:off x="29943" y="2126338"/>
            <a:ext cx="3671223" cy="4660979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46" y="2191241"/>
            <a:ext cx="3661720" cy="4177084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 время работы в дошкольном образовательном учреждении сформировался коллектив высокопрофессиональных педагогов, который дарит детям свою любовь, внимание, делая их пребывание в детском саду интересным и познавательным. </a:t>
            </a:r>
          </a:p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Решать поставленные задачи в детском саду призван квалифицированный педагогический коллектив в составе 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35 педагогов. </a:t>
            </a:r>
          </a:p>
          <a:p>
            <a:pPr lvl="0" algn="ctr"/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Средний возраст педагогического коллектива-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36 лет. </a:t>
            </a:r>
          </a:p>
          <a:p>
            <a:pPr lvl="0" algn="ctr"/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97%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педагогов имеют высшее образование,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82%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педагогов с высшей и первой квалификационными категориями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Педагоги учреждения успешно и в соответствии с графиком проходят аттестацию и курсы повышения квалификации в информационной системе «Электронное образование Республики Татарстан»</a:t>
            </a:r>
          </a:p>
        </p:txBody>
      </p:sp>
      <p:pic>
        <p:nvPicPr>
          <p:cNvPr id="19" name="Picture 2" descr="https://pp.userapi.com/c851232/v851232624/dd542/t_4RA7UZrk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30950" r="16718"/>
          <a:stretch/>
        </p:blipFill>
        <p:spPr bwMode="auto">
          <a:xfrm>
            <a:off x="3887774" y="2241829"/>
            <a:ext cx="4976198" cy="3537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06" y="3666"/>
            <a:ext cx="9136699" cy="6863393"/>
          </a:xfrm>
          <a:prstGeom prst="rect">
            <a:avLst/>
          </a:prstGeom>
        </p:spPr>
      </p:pic>
      <p:pic>
        <p:nvPicPr>
          <p:cNvPr id="13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7" name="Picture 2" descr="C:\Users\кроха\Desktop\ЭКОВЕСНА\эко. Улыбка\с водо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8" b="12304"/>
          <a:stretch/>
        </p:blipFill>
        <p:spPr bwMode="auto">
          <a:xfrm>
            <a:off x="4604447" y="1067438"/>
            <a:ext cx="3490430" cy="2177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Admin\Рабочий стол\3\IMG_56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3459" y="243714"/>
            <a:ext cx="2819079" cy="2406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382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61" y="101788"/>
            <a:ext cx="1593132" cy="1274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19" y="3386766"/>
            <a:ext cx="8892577" cy="3397221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Дошкольное учреждение строит свою работу в соответствии с федеральным государственным образовательным стандартом дошкольного образования, с учётом примерной общеобразовательной программы дошкольного образования «От рождения до школы» под редакцией Н.Е.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Вераксы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Т.С.Комаровой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Н.А.Васильевой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1 комплексной программы развития и воспитания дошкольников в образовательной системе «Школа 2100»,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А.А.Леонтьев,М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., 2010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Основная образовательная программа муниципального автономного дошкольного образовательного учреждения «Детский сад №20 общеразвивающего вида «Мозаика»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Чистопольского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муниципального района Республики Татарстан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определяет содержание и организацию образовательной деятельности на уровне дошкольного образования. И обеспечивает разностороннее развитие детей в возрасте с 2 до 8 лет с учётом возрастных и индивидуальных особенностей при наличии соответствующих условий. (ст. 67 Закона РФ «Об образовании в Российской Федерации»). 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Детский сад организует работу по следующим приоритетным направлениям развития детей: познавательное и речевое развитие детей дошкольного возраста.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Количественный контингент воспитанников МАДОУ №20 «Мозаика» составляет 357 воспитанников.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77345" y="3667"/>
            <a:ext cx="4675840" cy="1376637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lvl="0" algn="r">
              <a:lnSpc>
                <a:spcPct val="200000"/>
              </a:lnSpc>
            </a:pPr>
            <a:r>
              <a:rPr lang="ru-RU" sz="1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-  ВАЖНЕЙШЕЕ ИЗ ЗЕМНЫХ БЛАГ,</a:t>
            </a:r>
          </a:p>
          <a:p>
            <a:pPr lvl="0" algn="r">
              <a:lnSpc>
                <a:spcPct val="200000"/>
              </a:lnSpc>
            </a:pPr>
            <a:r>
              <a:rPr lang="ru-RU" sz="1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ОНО НАИВЫСШЕГО КАЧЕСТВА </a:t>
            </a:r>
          </a:p>
          <a:p>
            <a:pPr lvl="0" algn="r">
              <a:lnSpc>
                <a:spcPct val="150000"/>
              </a:lnSpc>
            </a:pPr>
            <a:r>
              <a:rPr lang="ru-RU" sz="11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КИПЛИНГ </a:t>
            </a:r>
          </a:p>
          <a:p>
            <a:pPr lvl="0" algn="just">
              <a:lnSpc>
                <a:spcPct val="150000"/>
              </a:lnSpc>
            </a:pPr>
            <a:r>
              <a:rPr lang="ru-RU" sz="14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248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3420</Words>
  <Application>Microsoft Office PowerPoint</Application>
  <PresentationFormat>Экран (4:3)</PresentationFormat>
  <Paragraphs>513</Paragraphs>
  <Slides>45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    ДОБРО ПОЖАЛОВАТЬ в Республику Татарстан, г. Чистополь, Муниципальное автономное дошкольное  образовательное учреждение «Детский сад № 20 общеразвивающего вида «МОЗАИКА» Чистопольского муниципального района Республики Татарстан</vt:lpstr>
      <vt:lpstr>  </vt:lpstr>
      <vt:lpstr>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</vt:lpstr>
      <vt:lpstr>                     </vt:lpstr>
      <vt:lpstr>                     </vt:lpstr>
      <vt:lpstr>Презентация PowerPoint</vt:lpstr>
      <vt:lpstr>Презентация PowerPoint</vt:lpstr>
      <vt:lpstr>                     ФОТО педсоветов, мероприятий в рамках базового итд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 inc etc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2022-03-09T19:56:19Z</dcterms:created>
  <dcterms:modified xsi:type="dcterms:W3CDTF">2022-03-10T17:18:21Z</dcterms:modified>
</cp:coreProperties>
</file>