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97" r:id="rId2"/>
    <p:sldId id="298" r:id="rId3"/>
    <p:sldId id="299" r:id="rId4"/>
    <p:sldId id="303" r:id="rId5"/>
    <p:sldId id="305" r:id="rId6"/>
  </p:sldIdLst>
  <p:sldSz cx="7740650" cy="10621963"/>
  <p:notesSz cx="6888163" cy="10020300"/>
  <p:defaultTextStyle>
    <a:defPPr>
      <a:defRPr lang="ru-RU"/>
    </a:defPPr>
    <a:lvl1pPr marL="0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854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1708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7561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3415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9269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5123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0976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6830" algn="l" defTabSz="9517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00000"/>
    <a:srgbClr val="66CCFF"/>
    <a:srgbClr val="CC66FF"/>
    <a:srgbClr val="FF7C80"/>
    <a:srgbClr val="FFFF66"/>
    <a:srgbClr val="00CC66"/>
    <a:srgbClr val="003300"/>
    <a:srgbClr val="00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0097" autoAdjust="0"/>
  </p:normalViewPr>
  <p:slideViewPr>
    <p:cSldViewPr>
      <p:cViewPr>
        <p:scale>
          <a:sx n="43" d="100"/>
          <a:sy n="43" d="100"/>
        </p:scale>
        <p:origin x="-2652" y="-90"/>
      </p:cViewPr>
      <p:guideLst>
        <p:guide orient="horz" pos="3346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48908180017684E-2"/>
          <c:y val="0"/>
          <c:w val="0.94705124744861002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470512561283879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педагогов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FFC000"/>
              </a:solidFill>
              <a:ln w="57150">
                <a:solidFill>
                  <a:srgbClr val="FFFF0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  <a:ln w="57150">
                <a:solidFill>
                  <a:srgbClr val="FFFF00"/>
                </a:solidFill>
              </a:ln>
            </c:spPr>
          </c:dPt>
          <c:dPt>
            <c:idx val="3"/>
            <c:bubble3D val="0"/>
            <c:spPr>
              <a:ln w="57150">
                <a:solidFill>
                  <a:srgbClr val="FFFF00"/>
                </a:solidFill>
              </a:ln>
            </c:spPr>
          </c:dPt>
          <c:cat>
            <c:strRef>
              <c:f>Лист1!$A$2:$A$5</c:f>
              <c:strCache>
                <c:ptCount val="3"/>
                <c:pt idx="0">
                  <c:v>20-30 лет</c:v>
                </c:pt>
                <c:pt idx="1">
                  <c:v>30-40 лет</c:v>
                </c:pt>
                <c:pt idx="2">
                  <c:v>40-50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8.0000000000000085E-2</c:v>
                </c:pt>
                <c:pt idx="1">
                  <c:v>0.17</c:v>
                </c:pt>
                <c:pt idx="2">
                  <c:v>0.3300000000000004</c:v>
                </c:pt>
                <c:pt idx="3">
                  <c:v>0.42000000000000026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99711860052819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педагогов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57150">
                <a:solidFill>
                  <a:srgbClr val="FFFF00"/>
                </a:solidFill>
              </a:ln>
            </c:spPr>
          </c:dPt>
          <c:cat>
            <c:strRef>
              <c:f>Лист1!$A$2</c:f>
              <c:strCache>
                <c:ptCount val="1"/>
                <c:pt idx="0">
                  <c:v>Высшее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квалификационная категория</c:v>
                </c:pt>
                <c:pt idx="1">
                  <c:v>без категории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497279685166042"/>
          <c:y val="0.29344439070600692"/>
          <c:w val="0.35502720314833963"/>
          <c:h val="0.4131107539905435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0.14964</cdr:x>
      <cdr:y>0.31303</cdr:y>
    </cdr:from>
    <cdr:to>
      <cdr:x>0.46781</cdr:x>
      <cdr:y>0.5667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4984" y="1128412"/>
          <a:ext cx="147766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0.17789</cdr:x>
      <cdr:y>0.31303</cdr:y>
    </cdr:from>
    <cdr:to>
      <cdr:x>0.48331</cdr:x>
      <cdr:y>0.5667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6197" y="1128412"/>
          <a:ext cx="14184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0.02857</cdr:x>
      <cdr:y>0.25161</cdr:y>
    </cdr:from>
    <cdr:to>
      <cdr:x>0.43112</cdr:x>
      <cdr:y>0.53056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569708"/>
          <a:ext cx="1014539" cy="631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42% -свыше </a:t>
          </a:r>
        </a:p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лет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0.62495</cdr:x>
      <cdr:y>0.26253</cdr:y>
    </cdr:from>
    <cdr:to>
      <cdr:x>1</cdr:x>
      <cdr:y>0.36354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02478" y="946352"/>
          <a:ext cx="1741848" cy="36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0.5085</cdr:x>
      <cdr:y>0.13202</cdr:y>
    </cdr:from>
    <cdr:to>
      <cdr:x>0.70538</cdr:x>
      <cdr:y>0.32634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11155" y="477582"/>
          <a:ext cx="894826" cy="70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8%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5 лет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0.64276</cdr:x>
      <cdr:y>0.21202</cdr:y>
    </cdr:from>
    <cdr:to>
      <cdr:x>0.87805</cdr:x>
      <cdr:y>0.46569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985203" y="764293"/>
          <a:ext cx="109276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0.54673</cdr:x>
      <cdr:y>0.21601</cdr:y>
    </cdr:from>
    <cdr:to>
      <cdr:x>0.99086</cdr:x>
      <cdr:y>0.44156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11439" y="704566"/>
          <a:ext cx="1877667" cy="735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17%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10 до 15 лет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0.38827</cdr:y>
    </cdr:from>
    <cdr:to>
      <cdr:x>0.77143</cdr:x>
      <cdr:y>0.94138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879146"/>
          <a:ext cx="1944216" cy="12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33%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от 5 до 10 лет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0.82353</cdr:y>
    </cdr:from>
    <cdr:to>
      <cdr:x>1</cdr:x>
      <cdr:y>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013" y="2016225"/>
          <a:ext cx="2376275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ПЕДАГОГИЧЕСКИЙ СТАЖ</a:t>
          </a:r>
          <a:endParaRPr lang="ru-RU" sz="1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0.11424</cdr:x>
      <cdr:y>0.27602</cdr:y>
    </cdr:from>
    <cdr:to>
      <cdr:x>0.97194</cdr:x>
      <cdr:y>0.62928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518" y="715518"/>
          <a:ext cx="2376264" cy="915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0.14024</cdr:x>
      <cdr:y>0.44268</cdr:y>
    </cdr:from>
    <cdr:to>
      <cdr:x>0.97194</cdr:x>
      <cdr:y>0.79542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8526" y="1147566"/>
          <a:ext cx="23042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0.71506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4968937" y="-6096555"/>
          <a:ext cx="2388434" cy="1291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Высшее -100%</a:t>
          </a:r>
        </a:p>
        <a:p xmlns:a="http://schemas.openxmlformats.org/drawingml/2006/main"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9342D9C-F0E1-41B9-841D-C96C26C0C795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750888"/>
            <a:ext cx="27352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5B9FA37-3208-409B-A90A-12DC777F4F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854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1708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7561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3415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9269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5123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0976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6830" algn="l" defTabSz="9517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551" y="3299697"/>
            <a:ext cx="6579553" cy="2276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1098" y="6019113"/>
            <a:ext cx="5418455" cy="27145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11973" y="425374"/>
            <a:ext cx="1741647" cy="90630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7035" y="425374"/>
            <a:ext cx="5095928" cy="90630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61" y="6825596"/>
            <a:ext cx="6579553" cy="210964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461" y="4502044"/>
            <a:ext cx="6579553" cy="2323552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8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17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4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2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51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09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68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7032" y="2478462"/>
            <a:ext cx="3418788" cy="70100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34830" y="2478462"/>
            <a:ext cx="3418788" cy="70100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034" y="2377649"/>
            <a:ext cx="3420131" cy="99089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54" indent="0">
              <a:buNone/>
              <a:defRPr sz="2100" b="1"/>
            </a:lvl2pPr>
            <a:lvl3pPr marL="951708" indent="0">
              <a:buNone/>
              <a:defRPr sz="1900" b="1"/>
            </a:lvl3pPr>
            <a:lvl4pPr marL="1427561" indent="0">
              <a:buNone/>
              <a:defRPr sz="1700" b="1"/>
            </a:lvl4pPr>
            <a:lvl5pPr marL="1903415" indent="0">
              <a:buNone/>
              <a:defRPr sz="1700" b="1"/>
            </a:lvl5pPr>
            <a:lvl6pPr marL="2379269" indent="0">
              <a:buNone/>
              <a:defRPr sz="1700" b="1"/>
            </a:lvl6pPr>
            <a:lvl7pPr marL="2855123" indent="0">
              <a:buNone/>
              <a:defRPr sz="1700" b="1"/>
            </a:lvl7pPr>
            <a:lvl8pPr marL="3330976" indent="0">
              <a:buNone/>
              <a:defRPr sz="1700" b="1"/>
            </a:lvl8pPr>
            <a:lvl9pPr marL="380683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7034" y="3368540"/>
            <a:ext cx="3420131" cy="61199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32144" y="2377649"/>
            <a:ext cx="3421475" cy="99089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5854" indent="0">
              <a:buNone/>
              <a:defRPr sz="2100" b="1"/>
            </a:lvl2pPr>
            <a:lvl3pPr marL="951708" indent="0">
              <a:buNone/>
              <a:defRPr sz="1900" b="1"/>
            </a:lvl3pPr>
            <a:lvl4pPr marL="1427561" indent="0">
              <a:buNone/>
              <a:defRPr sz="1700" b="1"/>
            </a:lvl4pPr>
            <a:lvl5pPr marL="1903415" indent="0">
              <a:buNone/>
              <a:defRPr sz="1700" b="1"/>
            </a:lvl5pPr>
            <a:lvl6pPr marL="2379269" indent="0">
              <a:buNone/>
              <a:defRPr sz="1700" b="1"/>
            </a:lvl6pPr>
            <a:lvl7pPr marL="2855123" indent="0">
              <a:buNone/>
              <a:defRPr sz="1700" b="1"/>
            </a:lvl7pPr>
            <a:lvl8pPr marL="3330976" indent="0">
              <a:buNone/>
              <a:defRPr sz="1700" b="1"/>
            </a:lvl8pPr>
            <a:lvl9pPr marL="380683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32144" y="3368540"/>
            <a:ext cx="3421475" cy="61199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33" y="422912"/>
            <a:ext cx="2546621" cy="179983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6379" y="422915"/>
            <a:ext cx="4327239" cy="906555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7033" y="2222747"/>
            <a:ext cx="2546621" cy="7265719"/>
          </a:xfrm>
        </p:spPr>
        <p:txBody>
          <a:bodyPr/>
          <a:lstStyle>
            <a:lvl1pPr marL="0" indent="0">
              <a:buNone/>
              <a:defRPr sz="1500"/>
            </a:lvl1pPr>
            <a:lvl2pPr marL="475854" indent="0">
              <a:buNone/>
              <a:defRPr sz="1200"/>
            </a:lvl2pPr>
            <a:lvl3pPr marL="951708" indent="0">
              <a:buNone/>
              <a:defRPr sz="1000"/>
            </a:lvl3pPr>
            <a:lvl4pPr marL="1427561" indent="0">
              <a:buNone/>
              <a:defRPr sz="900"/>
            </a:lvl4pPr>
            <a:lvl5pPr marL="1903415" indent="0">
              <a:buNone/>
              <a:defRPr sz="900"/>
            </a:lvl5pPr>
            <a:lvl6pPr marL="2379269" indent="0">
              <a:buNone/>
              <a:defRPr sz="900"/>
            </a:lvl6pPr>
            <a:lvl7pPr marL="2855123" indent="0">
              <a:buNone/>
              <a:defRPr sz="900"/>
            </a:lvl7pPr>
            <a:lvl8pPr marL="3330976" indent="0">
              <a:buNone/>
              <a:defRPr sz="900"/>
            </a:lvl8pPr>
            <a:lvl9pPr marL="38068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222" y="7435376"/>
            <a:ext cx="4644390" cy="87778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222" y="949093"/>
            <a:ext cx="4644390" cy="6373178"/>
          </a:xfrm>
        </p:spPr>
        <p:txBody>
          <a:bodyPr/>
          <a:lstStyle>
            <a:lvl1pPr marL="0" indent="0">
              <a:buNone/>
              <a:defRPr sz="3300"/>
            </a:lvl1pPr>
            <a:lvl2pPr marL="475854" indent="0">
              <a:buNone/>
              <a:defRPr sz="2900"/>
            </a:lvl2pPr>
            <a:lvl3pPr marL="951708" indent="0">
              <a:buNone/>
              <a:defRPr sz="2500"/>
            </a:lvl3pPr>
            <a:lvl4pPr marL="1427561" indent="0">
              <a:buNone/>
              <a:defRPr sz="2100"/>
            </a:lvl4pPr>
            <a:lvl5pPr marL="1903415" indent="0">
              <a:buNone/>
              <a:defRPr sz="2100"/>
            </a:lvl5pPr>
            <a:lvl6pPr marL="2379269" indent="0">
              <a:buNone/>
              <a:defRPr sz="2100"/>
            </a:lvl6pPr>
            <a:lvl7pPr marL="2855123" indent="0">
              <a:buNone/>
              <a:defRPr sz="2100"/>
            </a:lvl7pPr>
            <a:lvl8pPr marL="3330976" indent="0">
              <a:buNone/>
              <a:defRPr sz="2100"/>
            </a:lvl8pPr>
            <a:lvl9pPr marL="3806830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7222" y="8313165"/>
            <a:ext cx="4644390" cy="1246604"/>
          </a:xfrm>
        </p:spPr>
        <p:txBody>
          <a:bodyPr/>
          <a:lstStyle>
            <a:lvl1pPr marL="0" indent="0">
              <a:buNone/>
              <a:defRPr sz="1500"/>
            </a:lvl1pPr>
            <a:lvl2pPr marL="475854" indent="0">
              <a:buNone/>
              <a:defRPr sz="1200"/>
            </a:lvl2pPr>
            <a:lvl3pPr marL="951708" indent="0">
              <a:buNone/>
              <a:defRPr sz="1000"/>
            </a:lvl3pPr>
            <a:lvl4pPr marL="1427561" indent="0">
              <a:buNone/>
              <a:defRPr sz="900"/>
            </a:lvl4pPr>
            <a:lvl5pPr marL="1903415" indent="0">
              <a:buNone/>
              <a:defRPr sz="900"/>
            </a:lvl5pPr>
            <a:lvl6pPr marL="2379269" indent="0">
              <a:buNone/>
              <a:defRPr sz="900"/>
            </a:lvl6pPr>
            <a:lvl7pPr marL="2855123" indent="0">
              <a:buNone/>
              <a:defRPr sz="900"/>
            </a:lvl7pPr>
            <a:lvl8pPr marL="3330976" indent="0">
              <a:buNone/>
              <a:defRPr sz="900"/>
            </a:lvl8pPr>
            <a:lvl9pPr marL="38068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33" y="425372"/>
            <a:ext cx="6966585" cy="1770328"/>
          </a:xfrm>
          <a:prstGeom prst="rect">
            <a:avLst/>
          </a:prstGeom>
        </p:spPr>
        <p:txBody>
          <a:bodyPr vert="horz" lIns="95171" tIns="47585" rIns="95171" bIns="475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033" y="2478462"/>
            <a:ext cx="6966585" cy="7010004"/>
          </a:xfrm>
          <a:prstGeom prst="rect">
            <a:avLst/>
          </a:prstGeom>
        </p:spPr>
        <p:txBody>
          <a:bodyPr vert="horz" lIns="95171" tIns="47585" rIns="95171" bIns="475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7032" y="9844990"/>
            <a:ext cx="1806152" cy="565520"/>
          </a:xfrm>
          <a:prstGeom prst="rect">
            <a:avLst/>
          </a:prstGeom>
        </p:spPr>
        <p:txBody>
          <a:bodyPr vert="horz" lIns="95171" tIns="47585" rIns="95171" bIns="475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03FF-CE9E-42D4-BD04-698A655BEAA1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4725" y="9844990"/>
            <a:ext cx="2451206" cy="565520"/>
          </a:xfrm>
          <a:prstGeom prst="rect">
            <a:avLst/>
          </a:prstGeom>
        </p:spPr>
        <p:txBody>
          <a:bodyPr vert="horz" lIns="95171" tIns="47585" rIns="95171" bIns="475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47466" y="9844990"/>
            <a:ext cx="1806152" cy="565520"/>
          </a:xfrm>
          <a:prstGeom prst="rect">
            <a:avLst/>
          </a:prstGeom>
        </p:spPr>
        <p:txBody>
          <a:bodyPr vert="horz" lIns="95171" tIns="47585" rIns="95171" bIns="475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EBA32-0C7A-4DB5-AB79-536D3235D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170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890" indent="-356890" algn="l" defTabSz="9517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262" indent="-297409" algn="l" defTabSz="95170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634" indent="-237927" algn="l" defTabSz="95170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8" indent="-237927" algn="l" defTabSz="95170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342" indent="-237927" algn="l" defTabSz="95170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196" indent="-237927" algn="l" defTabSz="9517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049" indent="-237927" algn="l" defTabSz="9517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8903" indent="-237927" algn="l" defTabSz="9517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4757" indent="-237927" algn="l" defTabSz="9517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5854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1708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561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415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269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5123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976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830" algn="l" defTabSz="9517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4332" y="4444140"/>
            <a:ext cx="7140472" cy="403876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Заведующий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Зиновьева Жанна Евгеньевна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кроха\Desktop\1619714242_24-phonoteka_org-p-svetlo-salatovii-fon-dlya-prezentatsi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3702" y="1426740"/>
            <a:ext cx="10635182" cy="77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" y="267577"/>
            <a:ext cx="7740649" cy="588542"/>
          </a:xfrm>
          <a:prstGeom prst="rect">
            <a:avLst/>
          </a:prstGeom>
          <a:noFill/>
          <a:ln>
            <a:noFill/>
          </a:ln>
        </p:spPr>
        <p:txBody>
          <a:bodyPr wrap="square" lIns="95171" tIns="47585" rIns="95171" bIns="475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МАДОУ «Детский сад №20 общеразвивающего вида» мозаика»</a:t>
            </a:r>
          </a:p>
          <a:p>
            <a:pPr algn="ctr"/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Чистопольского</a:t>
            </a:r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муниципального района  республики </a:t>
            </a:r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татарстан</a:t>
            </a:r>
            <a:endParaRPr lang="ru-RU" sz="1600" b="1" cap="all" dirty="0">
              <a:ln w="0">
                <a:solidFill>
                  <a:srgbClr val="0033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166253254"/>
              </p:ext>
            </p:extLst>
          </p:nvPr>
        </p:nvGraphicFramePr>
        <p:xfrm>
          <a:off x="773981" y="5166966"/>
          <a:ext cx="6624735" cy="313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6352" y="5743029"/>
            <a:ext cx="6833439" cy="508208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anose="02020603050405020304" pitchFamily="18" charset="0"/>
              </a:rPr>
              <a:t>Детский сад функционирует с 2007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 основании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приказа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МО и Н РТ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№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2259/16 от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23.11.2016 года является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базовым детским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садом.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 дошкольном образовательном учреждении функционируют: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14 групп, которые посещают 340 воспитанников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 возрасте от 1 до 7 лет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Детский сад организует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работу по следующим приоритетным направлениям развития детей: познавательное и речевое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развитие</a:t>
            </a:r>
          </a:p>
          <a:p>
            <a:pPr lvl="0" algn="ctr">
              <a:lnSpc>
                <a:spcPct val="115000"/>
              </a:lnSpc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детей дошкольного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возраста. </a:t>
            </a:r>
          </a:p>
          <a:p>
            <a:pPr lvl="0" algn="ctr">
              <a:lnSpc>
                <a:spcPct val="115000"/>
              </a:lnSpc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Предоставляет услуги логопеда, педагога-психолога </a:t>
            </a:r>
          </a:p>
          <a:p>
            <a:pPr lvl="0" algn="ctr">
              <a:lnSpc>
                <a:spcPct val="115000"/>
              </a:lnSpc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 дополнительные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платные образовательные </a:t>
            </a: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услуги.</a:t>
            </a:r>
          </a:p>
          <a:p>
            <a:pPr lvl="0" algn="ctr">
              <a:lnSpc>
                <a:spcPct val="115000"/>
              </a:lnSpc>
            </a:pPr>
            <a:endParaRPr lang="ru-RU" sz="16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итогам рейтинга дошкольных образовательных учреждений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Чистопольского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муниципального района 2018,2019, 2020 года</a:t>
            </a:r>
          </a:p>
          <a:p>
            <a:pPr lvl="0"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МАДОУ «Детский сад №20»  занимает 1 место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endParaRPr lang="ru-RU" sz="1600" dirty="0">
              <a:solidFill>
                <a:srgbClr val="7030A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1" y="928398"/>
            <a:ext cx="66294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37" y="1704686"/>
            <a:ext cx="745889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Адрес учреждения: у. Академика Королева д. 5А</a:t>
            </a:r>
          </a:p>
          <a:p>
            <a:pPr lvl="0" algn="ctr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Сайт учреждения:</a:t>
            </a:r>
            <a:r>
              <a:rPr lang="en-US" sz="1400" b="1" dirty="0">
                <a:latin typeface="Times New Roman" pitchFamily="18" charset="0"/>
                <a:ea typeface="Calibri"/>
                <a:cs typeface="Times New Roman" pitchFamily="18" charset="0"/>
              </a:rPr>
              <a:t> https://edu.tatar.ru/chistopol/dou20_mozaika</a:t>
            </a:r>
            <a:endParaRPr lang="ru-RU" sz="14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 descr="C:\Users\кроха\Downloads\PHOTO-2021-06-04-15-13-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62" y="2430662"/>
            <a:ext cx="4576446" cy="315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51" y="2183029"/>
            <a:ext cx="1368152" cy="12255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роха\Desktop\1619714242_24-phonoteka_org-p-svetlo-salatovii-fon-dlya-prezentatsi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3702" y="1426740"/>
            <a:ext cx="10635182" cy="77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874" y="283773"/>
            <a:ext cx="7740649" cy="619320"/>
          </a:xfrm>
          <a:prstGeom prst="rect">
            <a:avLst/>
          </a:prstGeom>
          <a:noFill/>
          <a:ln>
            <a:noFill/>
          </a:ln>
        </p:spPr>
        <p:txBody>
          <a:bodyPr wrap="square" lIns="95171" tIns="47585" rIns="95171" bIns="475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МАДОУ «Детский сад №20 общеразвивающего вида» мозаика»</a:t>
            </a:r>
          </a:p>
          <a:p>
            <a:pPr algn="ctr"/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Чистопольского</a:t>
            </a:r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муниципального района  республики </a:t>
            </a:r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татарс</a:t>
            </a:r>
            <a:r>
              <a:rPr lang="ru-RU" sz="18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тан</a:t>
            </a:r>
            <a:endParaRPr lang="ru-RU" sz="1800" b="1" cap="all" dirty="0">
              <a:ln w="0">
                <a:solidFill>
                  <a:srgbClr val="0033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672" y="1062509"/>
            <a:ext cx="7506412" cy="1169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детском саду </a:t>
            </a:r>
            <a:endParaRPr lang="ru-RU" sz="16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функционируют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-группа кратковременного пребывания,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являющейся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вариативной формой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дошкольного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образования;</a:t>
            </a:r>
            <a:r>
              <a:rPr lang="ru-RU" sz="1600" dirty="0">
                <a:ea typeface="Calibri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-муниципальная площадка «Дорожная мозаика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по обучению детей правилам дорожного 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движения;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-муниципальный ресурсный центр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психолого-педагогическому сопровождению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реализуют: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-примерную образовательную программу дошкольного   образования 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«Мозаика»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программно-методический      комплекс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«Мозаичный парк»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всероссийский инновационный проект «Механизмы сохранения лидирующих позиций РФ в области качества математического образования (Инновационная методическая сеть «Учусь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учиться»)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участвуют:</a:t>
            </a: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в федеральном  природоохранном проекте  </a:t>
            </a: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Эколята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– дошколята РФ»;  </a:t>
            </a: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-в международной программе «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Экошкола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/</a:t>
            </a:r>
          </a:p>
          <a:p>
            <a:pPr lvl="0" algn="just">
              <a:lnSpc>
                <a:spcPct val="115000"/>
              </a:lnSpc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Зеленый флаг»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E:\20 сад\фото\апрель 2021\IMG_25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46" y="1494557"/>
            <a:ext cx="1811572" cy="1206474"/>
          </a:xfrm>
          <a:prstGeom prst="rect">
            <a:avLst/>
          </a:prstGeom>
          <a:noFill/>
          <a:extLst/>
        </p:spPr>
      </p:pic>
      <p:pic>
        <p:nvPicPr>
          <p:cNvPr id="10" name="Рисунок 9" descr="H:\ПРО САД\IMG-20200313-WA00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 b="-1"/>
          <a:stretch/>
        </p:blipFill>
        <p:spPr bwMode="auto">
          <a:xfrm>
            <a:off x="5619338" y="2830902"/>
            <a:ext cx="1811572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E:\20 сад\фото\апрель 2021\IMG_27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 bwMode="auto">
          <a:xfrm>
            <a:off x="5605344" y="4086845"/>
            <a:ext cx="1811572" cy="1224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кроха\Desktop\1632879_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6" y="5276841"/>
            <a:ext cx="8096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кроха\Desktop\logoschool20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1" y="6544265"/>
            <a:ext cx="72898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69" y="7848177"/>
            <a:ext cx="1965484" cy="13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17" y="9004208"/>
            <a:ext cx="2798033" cy="192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кроха\Desktop\1619714242_24-phonoteka_org-p-svetlo-salatovii-fon-dlya-prezentatsi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3702" y="1426740"/>
            <a:ext cx="10635182" cy="77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43679" y="96633"/>
            <a:ext cx="7740649" cy="588542"/>
          </a:xfrm>
          <a:prstGeom prst="rect">
            <a:avLst/>
          </a:prstGeom>
          <a:noFill/>
          <a:ln>
            <a:noFill/>
          </a:ln>
        </p:spPr>
        <p:txBody>
          <a:bodyPr wrap="square" lIns="95171" tIns="47585" rIns="95171" bIns="475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МАДОУ «Детский сад №20 общеразвивающего вида» мозаика»</a:t>
            </a:r>
          </a:p>
          <a:p>
            <a:pPr algn="ctr"/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Чистопольского</a:t>
            </a:r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муниципального района  республики </a:t>
            </a:r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татарстан</a:t>
            </a:r>
            <a:endParaRPr lang="ru-RU" sz="1600" b="1" cap="all" dirty="0">
              <a:ln w="0">
                <a:solidFill>
                  <a:srgbClr val="0033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9872" y="654192"/>
            <a:ext cx="72008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МАДОУ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№20»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2020-2021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победитель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всероссийского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смотра-конкурса «Детский сад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года», 2021 год;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ауреат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всероссийского 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конкурса-практикума с международным участием «Лучший сайт образовательной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организации»,  2020 год;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победитель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национальной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премии в области образования «Элита Российского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образования», 2021 год;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обедитель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международного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конкурса презентаций для преподавателей, учителей и педагогов образовательных учреждений,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2021 год</a:t>
            </a:r>
            <a:endParaRPr lang="ru-RU" sz="1600" dirty="0"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8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9" name="Picture 4" descr="C:\Users\User\Desktop\30-05-2021_11-07-19\IMG_78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7862" r="6741" b="3111"/>
          <a:stretch/>
        </p:blipFill>
        <p:spPr bwMode="auto">
          <a:xfrm>
            <a:off x="197917" y="6331120"/>
            <a:ext cx="1800200" cy="25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User\Desktop\2020-2021\Достижения педагогов 2020-2021\ГРАМОТЫ\Зиновьева, Позде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17" y="5094957"/>
            <a:ext cx="1796199" cy="25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2020-2021\Достижения педагогов 2020-2021\Зиновьева Поздеева\IMG-20210127-WA0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1" y="5063802"/>
            <a:ext cx="2088232" cy="14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2020-2021\Достижения педагогов 2020-2021\Зиновьева Поздеева\IMG-20210127-WA0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01" y="6607125"/>
            <a:ext cx="2120676" cy="14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Коллектив_Мадоу_1-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89" y="8047285"/>
            <a:ext cx="3009654" cy="21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роха\Desktop\1619714242_24-phonoteka_org-p-svetlo-salatovii-fon-dlya-prezentatsi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3702" y="1426740"/>
            <a:ext cx="10635182" cy="77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4766" y="120031"/>
            <a:ext cx="7740649" cy="588542"/>
          </a:xfrm>
          <a:prstGeom prst="rect">
            <a:avLst/>
          </a:prstGeom>
          <a:noFill/>
          <a:ln>
            <a:noFill/>
          </a:ln>
        </p:spPr>
        <p:txBody>
          <a:bodyPr wrap="square" lIns="95171" tIns="47585" rIns="95171" bIns="475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МАДОУ «Детский сад №20 общеразвивающего вида» мозаика»</a:t>
            </a:r>
          </a:p>
          <a:p>
            <a:pPr algn="ctr"/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Чистопольского</a:t>
            </a:r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муниципального района  республики </a:t>
            </a:r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татарстан</a:t>
            </a:r>
            <a:endParaRPr lang="ru-RU" sz="1600" b="1" cap="all" dirty="0">
              <a:ln w="0">
                <a:solidFill>
                  <a:srgbClr val="0033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159" y="708573"/>
            <a:ext cx="7200800" cy="596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 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03197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Повышение качества образовательного процесса в ДОУ в условиях реализации ФГОС ДО через совершенствование профессиональной компетентности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педагогов</a:t>
            </a:r>
          </a:p>
          <a:p>
            <a:pPr lvl="0" algn="ctr" defTabSz="903197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профессиональной</a:t>
            </a:r>
          </a:p>
          <a:p>
            <a:pPr lvl="0" algn="ctr" defTabSz="91440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омпетенции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8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D:\IMG_89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14452" r="1049" b="15615"/>
          <a:stretch/>
        </p:blipFill>
        <p:spPr bwMode="auto">
          <a:xfrm>
            <a:off x="1996105" y="1003152"/>
            <a:ext cx="3959797" cy="24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0152" y="3445321"/>
            <a:ext cx="29517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 коллектива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261878190"/>
              </p:ext>
            </p:extLst>
          </p:nvPr>
        </p:nvGraphicFramePr>
        <p:xfrm>
          <a:off x="1062013" y="5855026"/>
          <a:ext cx="2520280" cy="226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90078719"/>
              </p:ext>
            </p:extLst>
          </p:nvPr>
        </p:nvGraphicFramePr>
        <p:xfrm>
          <a:off x="4968937" y="6096555"/>
          <a:ext cx="2388434" cy="180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45679" y="775541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 ЦЕНЗ ПЕДАГОГОВ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2649" y="10061187"/>
            <a:ext cx="2941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КАТЕГОРИЙНОСТЬ ПЕДАГОГОВ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63447587"/>
              </p:ext>
            </p:extLst>
          </p:nvPr>
        </p:nvGraphicFramePr>
        <p:xfrm>
          <a:off x="1885660" y="8188613"/>
          <a:ext cx="4658821" cy="215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615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" y="2"/>
            <a:ext cx="7740649" cy="650097"/>
          </a:xfrm>
          <a:prstGeom prst="rect">
            <a:avLst/>
          </a:prstGeom>
          <a:noFill/>
          <a:ln>
            <a:noFill/>
          </a:ln>
        </p:spPr>
        <p:txBody>
          <a:bodyPr wrap="square" lIns="95171" tIns="47585" rIns="95171" bIns="475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МАДОУ «Детский сад №20 общеразвивающего вида» мозаика»</a:t>
            </a:r>
          </a:p>
          <a:p>
            <a:pPr algn="ctr"/>
            <a:r>
              <a:rPr lang="ru-RU" sz="18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Чистопольского</a:t>
            </a:r>
            <a:r>
              <a:rPr lang="ru-RU" sz="18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муниципального района  республики </a:t>
            </a:r>
            <a:r>
              <a:rPr lang="ru-RU" sz="18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татарстан</a:t>
            </a:r>
            <a:endParaRPr lang="ru-RU" sz="1800" b="1" cap="all" dirty="0">
              <a:ln w="0">
                <a:solidFill>
                  <a:srgbClr val="0033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6840" y="8276110"/>
            <a:ext cx="3188641" cy="1004040"/>
          </a:xfrm>
          <a:prstGeom prst="rect">
            <a:avLst/>
          </a:prstGeom>
          <a:noFill/>
        </p:spPr>
        <p:txBody>
          <a:bodyPr wrap="square" lIns="95171" tIns="47585" rIns="95171" bIns="47585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Высшее -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Среднее специальное – 3%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кроха\Desktop\1619714242_24-phonoteka_org-p-svetlo-salatovii-fon-dlya-prezentatsi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3702" y="1426740"/>
            <a:ext cx="10635182" cy="77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5159" y="708573"/>
            <a:ext cx="720080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 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8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2" y="756260"/>
            <a:ext cx="37306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3" y="846484"/>
            <a:ext cx="4688639" cy="352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350" y="4950941"/>
            <a:ext cx="4392487" cy="594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номинации муниципального этапа республиканского конкурса «Я разговариваю и работаю на татарском», 2020 год;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latin typeface="Times New Roman"/>
                <a:ea typeface="Calibri"/>
              </a:rPr>
              <a:t>призер</a:t>
            </a:r>
            <a:r>
              <a:rPr lang="ru-RU" sz="1200" dirty="0">
                <a:latin typeface="Times New Roman"/>
                <a:ea typeface="Calibri"/>
              </a:rPr>
              <a:t> всероссийского конкурса  педагогического мастерства «Идеи. Методики. Технологии», </a:t>
            </a:r>
            <a:r>
              <a:rPr lang="ru-RU" sz="1200" dirty="0" smtClean="0">
                <a:latin typeface="Times New Roman"/>
                <a:ea typeface="Calibri"/>
              </a:rPr>
              <a:t>2020 год;</a:t>
            </a:r>
          </a:p>
          <a:p>
            <a:pPr marL="171450" indent="-171450" algn="just">
              <a:buFontTx/>
              <a:buChar char="-"/>
            </a:pPr>
            <a:r>
              <a:rPr lang="ru-RU" sz="1200" b="1" dirty="0">
                <a:latin typeface="Times New Roman"/>
                <a:ea typeface="Calibri"/>
              </a:rPr>
              <a:t>призер</a:t>
            </a:r>
            <a:r>
              <a:rPr lang="ru-RU" sz="1200" dirty="0">
                <a:latin typeface="Times New Roman"/>
                <a:ea typeface="Calibri"/>
              </a:rPr>
              <a:t> республиканского конкурса разработок в журнале «</a:t>
            </a:r>
            <a:r>
              <a:rPr lang="ru-RU" sz="1200" dirty="0" err="1">
                <a:latin typeface="Times New Roman"/>
                <a:ea typeface="Calibri"/>
              </a:rPr>
              <a:t>Магариф</a:t>
            </a:r>
            <a:r>
              <a:rPr lang="ru-RU" sz="1200" dirty="0">
                <a:latin typeface="Times New Roman"/>
                <a:ea typeface="Calibri"/>
              </a:rPr>
              <a:t>» в рамках конкурса «</a:t>
            </a:r>
            <a:r>
              <a:rPr lang="ru-RU" sz="1200" dirty="0" err="1">
                <a:latin typeface="Times New Roman"/>
                <a:ea typeface="Calibri"/>
              </a:rPr>
              <a:t>Монлы</a:t>
            </a:r>
            <a:r>
              <a:rPr lang="ru-RU" sz="1200" dirty="0">
                <a:latin typeface="Times New Roman"/>
                <a:ea typeface="Calibri"/>
              </a:rPr>
              <a:t> саз </a:t>
            </a:r>
            <a:r>
              <a:rPr lang="ru-RU" sz="1200" dirty="0" err="1">
                <a:latin typeface="Times New Roman"/>
                <a:ea typeface="Calibri"/>
              </a:rPr>
              <a:t>чыннары</a:t>
            </a:r>
            <a:r>
              <a:rPr lang="ru-RU" sz="1200" dirty="0">
                <a:latin typeface="Times New Roman"/>
                <a:ea typeface="Calibri"/>
              </a:rPr>
              <a:t>», </a:t>
            </a:r>
            <a:r>
              <a:rPr lang="ru-RU" sz="1200" dirty="0" smtClean="0">
                <a:latin typeface="Times New Roman"/>
                <a:ea typeface="Calibri"/>
              </a:rPr>
              <a:t>2020 год;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- победитель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международного конкурса «Лучшая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  методическая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разработка»,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2020 год;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- призер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республиканского конкурса «Инновационные методики и технологии в обучении и воспитании»,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2020 год;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-  победитель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международного педагогического конкурса «Экологическая культура»,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2020 год;</a:t>
            </a:r>
            <a:endParaRPr lang="ru-RU" sz="1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-призер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всероссийского конкурса педагогических идей «Опыт педагога XXI века», 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2021год;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призер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всероссийского конкурса методических разработок «Взаимодействие с родителями: опыт, традиции, перспективы», 2021 год;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победитель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 всероссийского конкурса  «Качественное образование – будущее России», 2021 год;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-победитель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всероссийского конкурса «Моя педагогическая инициатива», 2021 год;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призер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республиканского конкурса «Взращиваем незаурядных», 2021 год</a:t>
            </a:r>
            <a:endParaRPr lang="ru-RU" sz="1200" dirty="0">
              <a:ea typeface="Calibri"/>
              <a:cs typeface="Times New Roman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 smtClean="0">
              <a:latin typeface="Times New Roman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\Desktop\30-05-2021_10-36-12 (1)\Screenshot_20201120_0808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214" y="3922595"/>
            <a:ext cx="1944954" cy="1826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30-05-2021_10-36-12 (1)\IMG-20201204-WA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73" y="846484"/>
            <a:ext cx="2188071" cy="287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User\Desktop\30-05-2021_11-54-08\IMG_20210423_12344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27652" r="18117" b="18821"/>
          <a:stretch/>
        </p:blipFill>
        <p:spPr bwMode="auto">
          <a:xfrm>
            <a:off x="5063348" y="6091388"/>
            <a:ext cx="2565512" cy="181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784" y="4158853"/>
            <a:ext cx="39276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педагогов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2020-2021 учебном году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45" y="8264077"/>
            <a:ext cx="2709528" cy="203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-77312" y="167718"/>
            <a:ext cx="7740649" cy="588542"/>
          </a:xfrm>
          <a:prstGeom prst="rect">
            <a:avLst/>
          </a:prstGeom>
          <a:noFill/>
          <a:ln>
            <a:noFill/>
          </a:ln>
        </p:spPr>
        <p:txBody>
          <a:bodyPr wrap="square" lIns="95171" tIns="47585" rIns="95171" bIns="4758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МАДОУ «Детский сад №20 общеразвивающего вида» мозаика»</a:t>
            </a:r>
          </a:p>
          <a:p>
            <a:pPr algn="ctr"/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Чистопольского</a:t>
            </a:r>
            <a:r>
              <a:rPr lang="ru-RU" sz="1600" b="1" cap="all" dirty="0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муниципального района  республики </a:t>
            </a:r>
            <a:r>
              <a:rPr lang="ru-RU" sz="1600" b="1" cap="all" dirty="0" err="1">
                <a:ln w="0">
                  <a:solidFill>
                    <a:srgbClr val="0033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татарстан</a:t>
            </a:r>
            <a:endParaRPr lang="ru-RU" sz="1600" b="1" cap="all" dirty="0">
              <a:ln w="0">
                <a:solidFill>
                  <a:srgbClr val="0033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5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547</Words>
  <Application>Microsoft Office PowerPoint</Application>
  <PresentationFormat>Произвольный</PresentationFormat>
  <Paragraphs>129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Заведующая</dc:creator>
  <cp:lastModifiedBy>Ольга</cp:lastModifiedBy>
  <cp:revision>409</cp:revision>
  <cp:lastPrinted>2021-06-22T10:11:19Z</cp:lastPrinted>
  <dcterms:created xsi:type="dcterms:W3CDTF">2012-10-29T06:06:37Z</dcterms:created>
  <dcterms:modified xsi:type="dcterms:W3CDTF">2021-06-22T10:38:57Z</dcterms:modified>
</cp:coreProperties>
</file>