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305" r:id="rId4"/>
    <p:sldId id="303" r:id="rId5"/>
    <p:sldId id="30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06" r:id="rId32"/>
    <p:sldId id="307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9" r:id="rId54"/>
    <p:sldId id="310" r:id="rId55"/>
    <p:sldId id="311" r:id="rId56"/>
    <p:sldId id="312" r:id="rId57"/>
    <p:sldId id="313" r:id="rId58"/>
    <p:sldId id="316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26" autoAdjust="0"/>
  </p:normalViewPr>
  <p:slideViewPr>
    <p:cSldViewPr>
      <p:cViewPr varScale="1">
        <p:scale>
          <a:sx n="64" d="100"/>
          <a:sy n="64" d="100"/>
        </p:scale>
        <p:origin x="-15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055659810644486E-3"/>
          <c:y val="5.1745404171305111E-2"/>
          <c:w val="0.68747010898487948"/>
          <c:h val="0.8288099534248226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0.41</c:v>
                </c:pt>
                <c:pt idx="1">
                  <c:v>0.48</c:v>
                </c:pt>
                <c:pt idx="2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ED-468E-8E53-AAFEF7A2DE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0.59</c:v>
                </c:pt>
                <c:pt idx="1">
                  <c:v>0.52</c:v>
                </c:pt>
                <c:pt idx="2">
                  <c:v>0.51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ED-468E-8E53-AAFEF7A2DE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ED-468E-8E53-AAFEF7A2DE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7798784"/>
        <c:axId val="77804672"/>
        <c:axId val="73599616"/>
      </c:bar3DChart>
      <c:catAx>
        <c:axId val="7779878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7804672"/>
        <c:crosses val="autoZero"/>
        <c:auto val="1"/>
        <c:lblAlgn val="ctr"/>
        <c:lblOffset val="100"/>
        <c:noMultiLvlLbl val="0"/>
      </c:catAx>
      <c:valAx>
        <c:axId val="77804672"/>
        <c:scaling>
          <c:orientation val="minMax"/>
        </c:scaling>
        <c:delete val="0"/>
        <c:axPos val="r"/>
        <c:majorGridlines/>
        <c:numFmt formatCode="0%" sourceLinked="1"/>
        <c:majorTickMark val="out"/>
        <c:minorTickMark val="none"/>
        <c:tickLblPos val="nextTo"/>
        <c:crossAx val="77798784"/>
        <c:crosses val="autoZero"/>
        <c:crossBetween val="between"/>
      </c:valAx>
      <c:serAx>
        <c:axId val="735996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78046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5541743124131561E-2"/>
          <c:w val="0.42367283264822436"/>
          <c:h val="0.6065553373888161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0.41</c:v>
                </c:pt>
                <c:pt idx="2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AE-451D-9530-2B154F3477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0.63</c:v>
                </c:pt>
                <c:pt idx="1">
                  <c:v>0.59</c:v>
                </c:pt>
                <c:pt idx="2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AE-451D-9530-2B154F3477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AE-451D-9530-2B154F347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846400"/>
        <c:axId val="77847936"/>
        <c:axId val="73636480"/>
      </c:bar3DChart>
      <c:catAx>
        <c:axId val="77846400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7847936"/>
        <c:crosses val="autoZero"/>
        <c:auto val="1"/>
        <c:lblAlgn val="ctr"/>
        <c:lblOffset val="100"/>
        <c:noMultiLvlLbl val="0"/>
      </c:catAx>
      <c:valAx>
        <c:axId val="77847936"/>
        <c:scaling>
          <c:orientation val="minMax"/>
        </c:scaling>
        <c:delete val="0"/>
        <c:axPos val="r"/>
        <c:majorGridlines/>
        <c:numFmt formatCode="0%" sourceLinked="1"/>
        <c:majorTickMark val="out"/>
        <c:minorTickMark val="none"/>
        <c:tickLblPos val="nextTo"/>
        <c:crossAx val="77846400"/>
        <c:crosses val="autoZero"/>
        <c:crossBetween val="between"/>
      </c:valAx>
      <c:serAx>
        <c:axId val="736364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78479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4687F-8B7E-43AC-AE67-AB08279F2202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A07D9-71DE-492C-B0B8-202D7D7647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07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7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9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FB3FA-816A-4D65-A4B8-2C3A536D6E95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1929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4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952C33-9B47-4402-8D91-DD08B5A46EA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024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5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135B45-0A00-425F-92C4-C10E35A9398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0076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6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0AC1D9-79A1-4D79-9B1F-4A3F2C7C34B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6243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12FE17-2FE8-4C22-B159-611CC2B85915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854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D1EF7F-1D28-4549-A356-436C4CE3012B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8600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9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94EBAF-C698-435F-973A-C9C9037C70D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684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0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F9160-2B25-4C46-B1CB-612A4EA50E0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4873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1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52F67-94DE-4C8E-A16E-6B0AD4C0EAAE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717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5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E75036-8FAB-4AE4-A97F-95D7BDF1397C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46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36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6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191FA-21CE-4A28-9F1A-72891FE6523A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04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EE1CD4-982E-4059-A3D0-989DD786950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059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2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CB9797-FF3F-4E94-8AE9-654FD17A87B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6804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3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372C38-FEAA-4332-8EA9-C51CCF74F8FE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6537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513DA2-85B7-498E-893E-9C347603106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970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D98C82-67AC-4D73-B699-C20409B0917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68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7472E-5022-4024-A282-B4BC90B6B66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51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B9C98-9133-42F3-AF68-F21C843EF78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1EF086-0DB4-4EBB-A7FC-E5A2B06F4A8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80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D4E5CD-E6D2-4535-9707-305779DC7C2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3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2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5F895E-CB81-4043-94D4-9AE47DA3D50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892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991696-8608-4C43-AC6A-CACD1C21E7E7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7133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6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B7579-1563-4D3C-856E-2AE8D3B98DB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60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2FA6A-FDC0-455D-997F-A24EE82CD959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616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8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59" indent="-2856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706" indent="-228542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88" indent="-228542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72" indent="-228542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954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037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118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202" indent="-22854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DD28D1-0E37-4CF5-8161-F1FFF02B8561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47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7.jpeg"/><Relationship Id="rId5" Type="http://schemas.openxmlformats.org/officeDocument/2006/relationships/image" Target="../media/image29.jpeg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6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2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microsoft.com/office/2007/relationships/hdphoto" Target="../media/hdphoto1.wdp"/><Relationship Id="rId10" Type="http://schemas.openxmlformats.org/officeDocument/2006/relationships/image" Target="../media/image74.png"/><Relationship Id="rId4" Type="http://schemas.openxmlformats.org/officeDocument/2006/relationships/image" Target="../media/image29.jpe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microsoft.com/office/2007/relationships/hdphoto" Target="../media/hdphoto1.wdp"/><Relationship Id="rId10" Type="http://schemas.openxmlformats.org/officeDocument/2006/relationships/image" Target="../media/image80.png"/><Relationship Id="rId4" Type="http://schemas.openxmlformats.org/officeDocument/2006/relationships/image" Target="../media/image29.jpeg"/><Relationship Id="rId9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10" Type="http://schemas.openxmlformats.org/officeDocument/2006/relationships/image" Target="../media/image86.jpeg"/><Relationship Id="rId4" Type="http://schemas.openxmlformats.org/officeDocument/2006/relationships/image" Target="../media/image69.png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69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microsoft.com/office/2007/relationships/hdphoto" Target="../media/hdphoto1.wdp"/><Relationship Id="rId10" Type="http://schemas.openxmlformats.org/officeDocument/2006/relationships/image" Target="../media/image91.png"/><Relationship Id="rId4" Type="http://schemas.openxmlformats.org/officeDocument/2006/relationships/image" Target="../media/image29.jpeg"/><Relationship Id="rId9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infourok.ru/minimuzei-kak-sredstvo-razvitiya-poznavatelnoy-aktivnosti-detey-doshkolnogo-vozrasta-1723707.html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6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microsoft.com/office/2007/relationships/hdphoto" Target="../media/hdphoto1.wdp"/><Relationship Id="rId10" Type="http://schemas.openxmlformats.org/officeDocument/2006/relationships/image" Target="../media/image96.png"/><Relationship Id="rId4" Type="http://schemas.openxmlformats.org/officeDocument/2006/relationships/image" Target="../media/image29.jpeg"/><Relationship Id="rId9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69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69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microsoft.com/office/2007/relationships/hdphoto" Target="../media/hdphoto1.wdp"/><Relationship Id="rId10" Type="http://schemas.openxmlformats.org/officeDocument/2006/relationships/image" Target="../media/image105.jpeg"/><Relationship Id="rId4" Type="http://schemas.openxmlformats.org/officeDocument/2006/relationships/image" Target="../media/image29.jpe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69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microsoft.com/office/2007/relationships/hdphoto" Target="../media/hdphoto1.wdp"/><Relationship Id="rId10" Type="http://schemas.openxmlformats.org/officeDocument/2006/relationships/image" Target="../media/image110.png"/><Relationship Id="rId4" Type="http://schemas.openxmlformats.org/officeDocument/2006/relationships/image" Target="../media/image29.jpeg"/><Relationship Id="rId9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9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69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69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9.pn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microsoft.com/office/2007/relationships/hdphoto" Target="../media/hdphoto1.wdp"/><Relationship Id="rId10" Type="http://schemas.openxmlformats.org/officeDocument/2006/relationships/image" Target="../media/image124.png"/><Relationship Id="rId4" Type="http://schemas.openxmlformats.org/officeDocument/2006/relationships/image" Target="../media/image29.jpeg"/><Relationship Id="rId9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69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29.jpeg"/><Relationship Id="rId7" Type="http://schemas.openxmlformats.org/officeDocument/2006/relationships/image" Target="../media/image131.jpeg"/><Relationship Id="rId12" Type="http://schemas.openxmlformats.org/officeDocument/2006/relationships/image" Target="../media/image13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35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microsoft.com/office/2007/relationships/hdphoto" Target="../media/hdphoto1.wdp"/><Relationship Id="rId9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hyperlink" Target="https://infourok.ru/minimuzei-kak-sredstvo-razvitiya-poznavatelnoy-aktivnosti-detey-doshkolnogo-vozrasta-1723707.html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3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18" Type="http://schemas.openxmlformats.org/officeDocument/2006/relationships/image" Target="../media/image154.jpeg"/><Relationship Id="rId3" Type="http://schemas.microsoft.com/office/2007/relationships/hdphoto" Target="../media/hdphoto1.wdp"/><Relationship Id="rId21" Type="http://schemas.openxmlformats.org/officeDocument/2006/relationships/image" Target="../media/image157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17" Type="http://schemas.openxmlformats.org/officeDocument/2006/relationships/image" Target="../media/image153.jpeg"/><Relationship Id="rId2" Type="http://schemas.openxmlformats.org/officeDocument/2006/relationships/image" Target="../media/image29.jpeg"/><Relationship Id="rId16" Type="http://schemas.openxmlformats.org/officeDocument/2006/relationships/image" Target="../media/image152.jpeg"/><Relationship Id="rId20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10" Type="http://schemas.openxmlformats.org/officeDocument/2006/relationships/image" Target="../media/image146.jpeg"/><Relationship Id="rId19" Type="http://schemas.openxmlformats.org/officeDocument/2006/relationships/image" Target="../media/image155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microsoft.com/office/2007/relationships/hdphoto" Target="../media/hdphoto1.wdp"/><Relationship Id="rId7" Type="http://schemas.openxmlformats.org/officeDocument/2006/relationships/image" Target="../media/image16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29.jpeg"/><Relationship Id="rId7" Type="http://schemas.openxmlformats.org/officeDocument/2006/relationships/image" Target="../media/image1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microsoft.com/office/2007/relationships/hdphoto" Target="../media/hdphoto1.wdp"/><Relationship Id="rId7" Type="http://schemas.openxmlformats.org/officeDocument/2006/relationships/image" Target="../media/image17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29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microsoft.com/office/2007/relationships/hdphoto" Target="../media/hdphoto1.wdp"/><Relationship Id="rId7" Type="http://schemas.openxmlformats.org/officeDocument/2006/relationships/image" Target="../media/image18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Relationship Id="rId9" Type="http://schemas.openxmlformats.org/officeDocument/2006/relationships/image" Target="../media/image185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29.jpeg"/><Relationship Id="rId7" Type="http://schemas.openxmlformats.org/officeDocument/2006/relationships/image" Target="../media/image192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microsoft.com/office/2007/relationships/hdphoto" Target="../media/hdphoto1.wdp"/><Relationship Id="rId9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infourok.ru/minimuzei-kak-sredstvo-razvitiya-poznavatelnoy-aktivnosti-detey-doshkolnogo-vozrasta-1723707.html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3.jpeg"/><Relationship Id="rId9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1.wdp"/><Relationship Id="rId7" Type="http://schemas.openxmlformats.org/officeDocument/2006/relationships/image" Target="../media/image19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jpe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1.wdp"/><Relationship Id="rId7" Type="http://schemas.openxmlformats.org/officeDocument/2006/relationships/image" Target="../media/image20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microsoft.com/office/2007/relationships/hdphoto" Target="../media/hdphoto1.wdp"/><Relationship Id="rId7" Type="http://schemas.openxmlformats.org/officeDocument/2006/relationships/image" Target="../media/image21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9.jpe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jpeg"/><Relationship Id="rId5" Type="http://schemas.openxmlformats.org/officeDocument/2006/relationships/image" Target="../media/image218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microsoft.com/office/2007/relationships/hdphoto" Target="../media/hdphoto1.wdp"/><Relationship Id="rId7" Type="http://schemas.openxmlformats.org/officeDocument/2006/relationships/image" Target="../media/image2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jpeg"/><Relationship Id="rId5" Type="http://schemas.openxmlformats.org/officeDocument/2006/relationships/image" Target="../media/image223.png"/><Relationship Id="rId4" Type="http://schemas.openxmlformats.org/officeDocument/2006/relationships/image" Target="../media/image222.png"/><Relationship Id="rId9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jpeg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minimuzei-kak-sredstvo-razvitiya-poznavatelnoy-aktivnosti-detey-doshkolnogo-vozrasta-1723707.html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microsoft.com/office/2007/relationships/hdphoto" Target="../media/hdphoto1.wdp"/><Relationship Id="rId7" Type="http://schemas.openxmlformats.org/officeDocument/2006/relationships/image" Target="../media/image2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jpeg"/><Relationship Id="rId5" Type="http://schemas.openxmlformats.org/officeDocument/2006/relationships/image" Target="../media/image235.png"/><Relationship Id="rId4" Type="http://schemas.openxmlformats.org/officeDocument/2006/relationships/image" Target="../media/image23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microsoft.com/office/2007/relationships/hdphoto" Target="../media/hdphoto1.wdp"/><Relationship Id="rId7" Type="http://schemas.openxmlformats.org/officeDocument/2006/relationships/image" Target="../media/image24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Relationship Id="rId9" Type="http://schemas.openxmlformats.org/officeDocument/2006/relationships/image" Target="../media/image2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microsoft.com/office/2007/relationships/hdphoto" Target="../media/hdphoto1.wdp"/><Relationship Id="rId7" Type="http://schemas.openxmlformats.org/officeDocument/2006/relationships/image" Target="../media/image2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Relationship Id="rId9" Type="http://schemas.openxmlformats.org/officeDocument/2006/relationships/image" Target="../media/image24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jpeg"/><Relationship Id="rId4" Type="http://schemas.openxmlformats.org/officeDocument/2006/relationships/image" Target="../media/image25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0.pn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4.pn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29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6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29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701" y="1470005"/>
            <a:ext cx="4253855" cy="1594285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ЭФФЕКТИВНОСТИ ПЕДАГОГИЧЕСКИХ ВОЗДЕЙСТВИЙ </a:t>
            </a:r>
          </a:p>
          <a:p>
            <a:pPr algn="ctr"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ИНДИВИДУАЛЬНОГО РАЗВИТИЯ ДЕТЕЙ ПО</a:t>
            </a:r>
          </a:p>
          <a:p>
            <a:pPr algn="ctr"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ОБРАЗОВАТЕЛЬНОЙ ОБЛАСТИ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«ПОЗНАВАТЕЛЬНОЕ РАЗВИТИЕ»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46008" y="34674"/>
            <a:ext cx="8514274" cy="1339172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ДОШКОЛЬНОМ ВОЗРАСТЕ БЫСТРЫМИ ТЕМПАМИ ПРОИСХОДИТ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 ЗНАНИЙ, СОВЕРШЕНСТВУЮТСЯ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ПРОЦЕССЫ, ФОРМИРУЕТСЯ РЕЧЬ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98109869"/>
              </p:ext>
            </p:extLst>
          </p:nvPr>
        </p:nvGraphicFramePr>
        <p:xfrm>
          <a:off x="86788" y="3088079"/>
          <a:ext cx="4433037" cy="316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035562170"/>
              </p:ext>
            </p:extLst>
          </p:nvPr>
        </p:nvGraphicFramePr>
        <p:xfrm>
          <a:off x="4378225" y="2636913"/>
          <a:ext cx="7065154" cy="393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4936878" y="1468929"/>
            <a:ext cx="3633187" cy="30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880" tIns="43942" rIns="87880" bIns="4394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cap="all" dirty="0">
              <a:ln w="9000" cmpd="sng">
                <a:solidFill>
                  <a:srgbClr val="6600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8225" y="1351908"/>
            <a:ext cx="4675840" cy="1643847"/>
          </a:xfrm>
          <a:prstGeom prst="rect">
            <a:avLst/>
          </a:prstGeom>
        </p:spPr>
        <p:txBody>
          <a:bodyPr lIns="87880" tIns="43942" rIns="87880" bIns="43942">
            <a:spAutoFit/>
          </a:bodyPr>
          <a:lstStyle/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ЭФФЕКТИВНОСТИ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ВОЗДЕЙСТВИЙ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ИНДИВИДУАЛЬНОГО РАЗВИТИЯ ДЕТЕЙ ПО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ОБРАЗОВАТЕЛЬНОЙ ОБЛАСТИ </a:t>
            </a:r>
          </a:p>
          <a:p>
            <a:pPr algn="ctr">
              <a:lnSpc>
                <a:spcPct val="107000"/>
              </a:lnSpc>
              <a:spcAft>
                <a:spcPts val="769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«РЕЧЕВОЕ РАЗВИТИЕ»</a:t>
            </a:r>
          </a:p>
        </p:txBody>
      </p:sp>
    </p:spTree>
    <p:extLst>
      <p:ext uri="{BB962C8B-B14F-4D97-AF65-F5344CB8AC3E}">
        <p14:creationId xmlns:p14="http://schemas.microsoft.com/office/powerpoint/2010/main" val="3621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Box 13"/>
          <p:cNvSpPr txBox="1">
            <a:spLocks noChangeArrowheads="1"/>
          </p:cNvSpPr>
          <p:nvPr/>
        </p:nvSpPr>
        <p:spPr bwMode="auto">
          <a:xfrm>
            <a:off x="537474" y="3881446"/>
            <a:ext cx="5633737" cy="11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  <a:p>
            <a:endParaRPr lang="ru-RU" altLang="ru-RU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2663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6631" name="Прямоугольник 4"/>
          <p:cNvSpPr>
            <a:spLocks noChangeArrowheads="1"/>
          </p:cNvSpPr>
          <p:nvPr/>
        </p:nvSpPr>
        <p:spPr bwMode="auto">
          <a:xfrm>
            <a:off x="423011" y="229203"/>
            <a:ext cx="8720990" cy="110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ОЧЕНЬ ВАЖНЫЙ РЕЖИМНЫЙ МОМЕНТ ЖИЗНЕДЕЯТЕЛЬНОСТИ ДЕТЕЙ В ДОШКОЛЬНОМ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ОБРАЗОВАТЕЛЬНОМ УЧРЕЖДЕНИИ</a:t>
            </a:r>
          </a:p>
          <a:p>
            <a:pPr algn="just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500" dirty="0">
              <a:solidFill>
                <a:srgbClr val="002060"/>
              </a:solidFill>
            </a:endParaRPr>
          </a:p>
        </p:txBody>
      </p:sp>
      <p:sp>
        <p:nvSpPr>
          <p:cNvPr id="26633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>
          <a:xfrm>
            <a:off x="766289" y="4058769"/>
            <a:ext cx="3655438" cy="2585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6" y="1210758"/>
            <a:ext cx="3692366" cy="2461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36" name="TextBox 15"/>
          <p:cNvSpPr txBox="1">
            <a:spLocks noChangeArrowheads="1"/>
          </p:cNvSpPr>
          <p:nvPr/>
        </p:nvSpPr>
        <p:spPr bwMode="auto">
          <a:xfrm>
            <a:off x="783027" y="3661140"/>
            <a:ext cx="3446809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ЦЕЛЕВАЯ ПРОГУЛКА В ОГОРОД</a:t>
            </a:r>
          </a:p>
        </p:txBody>
      </p:sp>
      <p:sp>
        <p:nvSpPr>
          <p:cNvPr id="26637" name="Прямоугольник 10"/>
          <p:cNvSpPr>
            <a:spLocks noChangeArrowheads="1"/>
          </p:cNvSpPr>
          <p:nvPr/>
        </p:nvSpPr>
        <p:spPr bwMode="auto">
          <a:xfrm>
            <a:off x="4229835" y="1382432"/>
            <a:ext cx="4758541" cy="189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Прогулка используется как форма воспитания начал экологической культуры дошкольника.</a:t>
            </a:r>
          </a:p>
          <a:p>
            <a:pPr algn="ctr"/>
            <a:r>
              <a:rPr lang="ru-RU" altLang="ru-RU" b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 Дети имеют возможность наблюдать объекты живой и неживой природы.</a:t>
            </a:r>
          </a:p>
          <a:p>
            <a:pPr algn="ctr">
              <a:lnSpc>
                <a:spcPct val="150000"/>
              </a:lnSpc>
            </a:pPr>
            <a:r>
              <a:rPr lang="ru-RU" altLang="ru-RU" b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6638" name="TextBox 12"/>
          <p:cNvSpPr txBox="1">
            <a:spLocks noChangeArrowheads="1"/>
          </p:cNvSpPr>
          <p:nvPr/>
        </p:nvSpPr>
        <p:spPr bwMode="auto">
          <a:xfrm>
            <a:off x="3971977" y="6264396"/>
            <a:ext cx="4015052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НА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ДЕТСКУЮ ДВОРОВУЮ ПЛОЩАДКУ</a:t>
            </a:r>
          </a:p>
        </p:txBody>
      </p:sp>
      <p:pic>
        <p:nvPicPr>
          <p:cNvPr id="26640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2" y="588651"/>
            <a:ext cx="460836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06" y="3103978"/>
            <a:ext cx="4350080" cy="3160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7653" name="TextBox 13"/>
          <p:cNvSpPr txBox="1">
            <a:spLocks noChangeArrowheads="1"/>
          </p:cNvSpPr>
          <p:nvPr/>
        </p:nvSpPr>
        <p:spPr bwMode="auto">
          <a:xfrm>
            <a:off x="2998780" y="4159256"/>
            <a:ext cx="2531123" cy="11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  <a:p>
            <a:endParaRPr lang="ru-RU" altLang="ru-RU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27654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66" y="5294314"/>
            <a:ext cx="1768051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7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7658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/>
          <a:srcRect r="16189"/>
          <a:stretch/>
        </p:blipFill>
        <p:spPr>
          <a:xfrm>
            <a:off x="5202406" y="1973991"/>
            <a:ext cx="3134155" cy="2212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4" descr="C:\Users\затейники\Desktop\ЭКО ЗАТЕЙНИКИ\фото экскурсия к дубу\IMG_47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87" y="4186634"/>
            <a:ext cx="2879597" cy="210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C:\Users\затейники\Desktop\ФОТО ЗАТЕЙНИКИ\Фото ПРОГУЛКА В ЛЕС\DSCN33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0" y="1739223"/>
            <a:ext cx="3167620" cy="2362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TextBox 18"/>
          <p:cNvSpPr txBox="1"/>
          <p:nvPr/>
        </p:nvSpPr>
        <p:spPr>
          <a:xfrm>
            <a:off x="2187431" y="927080"/>
            <a:ext cx="6529940" cy="1008470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«Мир, окружающий  ребенка - это, прежде всего мир природы,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безграничным богатством явлений, с  неисчерпаемой  красотой.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Здесь, в природе, вечный источник детского разума»            </a:t>
            </a:r>
          </a:p>
          <a:p>
            <a:pPr algn="r">
              <a:defRPr/>
            </a:pP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Сухомлинский</a:t>
            </a:r>
          </a:p>
        </p:txBody>
      </p:sp>
      <p:sp>
        <p:nvSpPr>
          <p:cNvPr id="27663" name="TextBox 20"/>
          <p:cNvSpPr txBox="1">
            <a:spLocks noChangeArrowheads="1"/>
          </p:cNvSpPr>
          <p:nvPr/>
        </p:nvSpPr>
        <p:spPr bwMode="auto">
          <a:xfrm>
            <a:off x="272608" y="6289678"/>
            <a:ext cx="4279691" cy="4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</a:p>
          <a:p>
            <a:pPr algn="ctr"/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«ЗДРАВСТВУЙ, ДУБ МОГУЧИЙ»</a:t>
            </a:r>
          </a:p>
        </p:txBody>
      </p:sp>
      <p:sp>
        <p:nvSpPr>
          <p:cNvPr id="27664" name="TextBox 5"/>
          <p:cNvSpPr txBox="1">
            <a:spLocks noChangeArrowheads="1"/>
          </p:cNvSpPr>
          <p:nvPr/>
        </p:nvSpPr>
        <p:spPr bwMode="auto">
          <a:xfrm>
            <a:off x="1457453" y="375793"/>
            <a:ext cx="6749119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ПОМОГАЮТ РАСШИРЯТЬ ПРЕДСТАВЛЕНИЯ ВОСПИТАННИКОВ ОБ ЭКОЛОГИЧЕСКИХ СИСТЕМАХ</a:t>
            </a:r>
          </a:p>
        </p:txBody>
      </p:sp>
      <p:sp>
        <p:nvSpPr>
          <p:cNvPr id="27665" name="TextBox 6"/>
          <p:cNvSpPr txBox="1">
            <a:spLocks noChangeArrowheads="1"/>
          </p:cNvSpPr>
          <p:nvPr/>
        </p:nvSpPr>
        <p:spPr bwMode="auto">
          <a:xfrm>
            <a:off x="5789969" y="4292111"/>
            <a:ext cx="3104238" cy="4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</a:t>
            </a:r>
          </a:p>
          <a:p>
            <a:pPr algn="ctr"/>
            <a:r>
              <a:rPr lang="ru-RU" alt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ОСЕННИЙ ЛЕС»</a:t>
            </a:r>
          </a:p>
        </p:txBody>
      </p:sp>
      <p:pic>
        <p:nvPicPr>
          <p:cNvPr id="27667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546315"/>
            <a:ext cx="685139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Эковесна\Улыбка\Наблюдения\Красота багряных листьев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25" y="4760703"/>
            <a:ext cx="3214800" cy="1768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9067627" y="5646744"/>
            <a:ext cx="47082" cy="85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38" tIns="46268" rIns="92538" bIns="46268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4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8679" name="Прямоугольник 4"/>
          <p:cNvSpPr>
            <a:spLocks noChangeArrowheads="1"/>
          </p:cNvSpPr>
          <p:nvPr/>
        </p:nvSpPr>
        <p:spPr bwMode="auto">
          <a:xfrm>
            <a:off x="280030" y="2585"/>
            <a:ext cx="8729149" cy="137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НАБЛЮДЕНИЯ В ЕСТЕСТВЕННЫХ УСЛОВИЯХ,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БЛАГОДАРЯ КОТОРЫМ ДЕТИ ВОСПРИНИМАЮТ ОКРУЖАЮЩИЙ МИР ВО ВСЕМ БОГАТСТВЕ, КРАСОЧНОСТИ, ДИНАМИКЕ,  СПОСОБСТВУЮТ РАЗВИТИЮ ЧУВСТВА СОПРИЧАСТНОСТИ И ОБЩНОСТИ С ПРИРОДОЙ</a:t>
            </a:r>
            <a:endParaRPr lang="ru-RU" altLang="ru-RU" sz="1500" dirty="0">
              <a:solidFill>
                <a:srgbClr val="002060"/>
              </a:solidFill>
            </a:endParaRPr>
          </a:p>
        </p:txBody>
      </p:sp>
      <p:sp>
        <p:nvSpPr>
          <p:cNvPr id="28680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8681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031" y="1294913"/>
            <a:ext cx="3541731" cy="259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83" name="Прямоугольник 21"/>
          <p:cNvSpPr>
            <a:spLocks noChangeArrowheads="1"/>
          </p:cNvSpPr>
          <p:nvPr/>
        </p:nvSpPr>
        <p:spPr bwMode="auto">
          <a:xfrm>
            <a:off x="4696408" y="4510095"/>
            <a:ext cx="4424799" cy="175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Дети вышли погулять,</a:t>
            </a:r>
            <a:b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За природой наблюдать</a:t>
            </a:r>
            <a:b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Посчитать на ветках птичек</a:t>
            </a:r>
            <a:b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пять….</a:t>
            </a:r>
            <a:b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На цветочки посмотреть,</a:t>
            </a:r>
            <a:b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В них букашек разглядеть…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1" b="7860"/>
          <a:stretch/>
        </p:blipFill>
        <p:spPr>
          <a:xfrm rot="21248951">
            <a:off x="684157" y="4685999"/>
            <a:ext cx="3099856" cy="194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02" y="1410921"/>
            <a:ext cx="3570254" cy="259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686" name="TextBox 3"/>
          <p:cNvSpPr txBox="1">
            <a:spLocks noChangeArrowheads="1"/>
          </p:cNvSpPr>
          <p:nvPr/>
        </p:nvSpPr>
        <p:spPr bwMode="auto">
          <a:xfrm>
            <a:off x="2243568" y="4138786"/>
            <a:ext cx="6169510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НАБЛЮДАЕМ, НАБЛЮДАЕМ – НИЧЕГО НЕ ПРОПУСКАЕМ</a:t>
            </a:r>
          </a:p>
        </p:txBody>
      </p:sp>
    </p:spTree>
    <p:extLst>
      <p:ext uri="{BB962C8B-B14F-4D97-AF65-F5344CB8AC3E}">
        <p14:creationId xmlns:p14="http://schemas.microsoft.com/office/powerpoint/2010/main" val="23909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9703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sp>
        <p:nvSpPr>
          <p:cNvPr id="29704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5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2"/>
          <a:stretch/>
        </p:blipFill>
        <p:spPr>
          <a:xfrm>
            <a:off x="303823" y="4276384"/>
            <a:ext cx="2961138" cy="2187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5" descr="F:\радуга\прогулка-наблюдения\IMG_20181011_1042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981" y="4162721"/>
            <a:ext cx="2998284" cy="222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F:\радуга\прогулка-наблюдения\oTqh4SXl7S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32" y="1186469"/>
            <a:ext cx="3139172" cy="213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F:\радуга\прогулка-наблюдения\IMG_20180201_1122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3" y="1029181"/>
            <a:ext cx="3544644" cy="2418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4401" y="3460751"/>
            <a:ext cx="3573445" cy="551288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ПРОГУЛКА 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ЛИСТЬЯ»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405" y="3482651"/>
            <a:ext cx="3269841" cy="785937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«ЧУДО КОРМУШКИ ДЛЯ ПТИЦ»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5327" y="5405298"/>
            <a:ext cx="2154623" cy="555147"/>
          </a:xfrm>
          <a:prstGeom prst="rect">
            <a:avLst/>
          </a:prstGeom>
          <a:noFill/>
        </p:spPr>
        <p:txBody>
          <a:bodyPr wrap="none"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«СВОЙСТВА ВОДЫ»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6911" y="4441609"/>
            <a:ext cx="2756797" cy="551288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«ЧУДО ОГОРОД»</a:t>
            </a:r>
          </a:p>
        </p:txBody>
      </p:sp>
      <p:sp>
        <p:nvSpPr>
          <p:cNvPr id="29714" name="TextBox 6"/>
          <p:cNvSpPr txBox="1">
            <a:spLocks noChangeArrowheads="1"/>
          </p:cNvSpPr>
          <p:nvPr/>
        </p:nvSpPr>
        <p:spPr bwMode="auto">
          <a:xfrm>
            <a:off x="1719155" y="287926"/>
            <a:ext cx="6461751" cy="107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ПУТЕШЕСТВОВАТЬ, НАБЛЮДАТЬ ПРИРОДУ,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УЛАВЛИВАТЬ ЕЕ ТАЙНЫ И ВОСТОРГАТЬСЯ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ЭТИМ  СЧАСТЬЕМ – ЗНАЧИТ ЖИТЬ                 </a:t>
            </a:r>
            <a:r>
              <a:rPr lang="ru-RU" alt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Ф.Геблер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17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5" y="-92069"/>
            <a:ext cx="69163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217830" y="289416"/>
            <a:ext cx="8879025" cy="61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ОДНОЙ ИЗ ЭФФЕКТИВНЫХ ФОРМ  РАБОТЫ ПО ВОСПИТАНИЮ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ДЕТЕЙ ОСНОВ ПРИРОДОЛЮБИЯ, МЫ СЧИТАЕМ –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БУККРОССИНГ</a:t>
            </a:r>
          </a:p>
        </p:txBody>
      </p:sp>
      <p:sp>
        <p:nvSpPr>
          <p:cNvPr id="24585" name="Прямоугольник 4"/>
          <p:cNvSpPr>
            <a:spLocks noChangeArrowheads="1"/>
          </p:cNvSpPr>
          <p:nvPr/>
        </p:nvSpPr>
        <p:spPr bwMode="auto">
          <a:xfrm>
            <a:off x="5904034" y="1136527"/>
            <a:ext cx="3213016" cy="525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5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Главный принцип  процесса </a:t>
            </a:r>
            <a:r>
              <a:rPr lang="ru-RU" altLang="ru-RU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БУККРОССИНГ: </a:t>
            </a:r>
          </a:p>
          <a:p>
            <a:pPr algn="ctr"/>
            <a:r>
              <a:rPr lang="ru-RU" altLang="ru-RU" sz="1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ПРОЧИТАЛ САМ – ПЕРЕДАЙ ДРУГОМУ!</a:t>
            </a:r>
            <a:endParaRPr lang="ru-RU" altLang="ru-RU" sz="1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Так, в нашем саду, в течение учебного года,  организован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«ЭКО-КНИГОВОРОТ»,  в процессе которого родители, прочитав книги о </a:t>
            </a:r>
            <a:r>
              <a:rPr lang="ru-RU" altLang="ru-RU" sz="15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природолюбии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детям, оставляли их  в зоне отдыха детского сада,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других ребят.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 нашего детского сада призывают меняться  книгами, которые пылятся в домашней библиотеке,  и которые произвели неизгладимое впечатление.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конечно же, самыми интересными книгами, рассказывающими  о любви к природе</a:t>
            </a:r>
            <a:endParaRPr lang="ru-RU" altLang="ru-RU" sz="1500" b="1" dirty="0">
              <a:solidFill>
                <a:srgbClr val="0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64814">
            <a:off x="376698" y="1291692"/>
            <a:ext cx="3313669" cy="257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53631"/>
            <a:ext cx="3557158" cy="2409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" descr="F:\ИННОВАЦИЯ 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0" t="15833" r="20132" b="52554"/>
          <a:stretch>
            <a:fillRect/>
          </a:stretch>
        </p:blipFill>
        <p:spPr bwMode="auto">
          <a:xfrm rot="21263607">
            <a:off x="3837696" y="1708032"/>
            <a:ext cx="2149587" cy="93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07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5605" name="TextBox 13"/>
          <p:cNvSpPr txBox="1">
            <a:spLocks noChangeArrowheads="1"/>
          </p:cNvSpPr>
          <p:nvPr/>
        </p:nvSpPr>
        <p:spPr bwMode="auto">
          <a:xfrm>
            <a:off x="-103831" y="3716345"/>
            <a:ext cx="5633737" cy="11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  <a:p>
            <a:endParaRPr lang="ru-RU" altLang="ru-RU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2560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0102" y="1082120"/>
            <a:ext cx="1954999" cy="29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2" y="4223249"/>
            <a:ext cx="3174867" cy="2541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69" y="4005286"/>
            <a:ext cx="3484482" cy="2745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" y="1209279"/>
            <a:ext cx="3438805" cy="265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7"/>
          <p:cNvSpPr txBox="1">
            <a:spLocks noChangeArrowheads="1"/>
          </p:cNvSpPr>
          <p:nvPr/>
        </p:nvSpPr>
        <p:spPr bwMode="auto">
          <a:xfrm>
            <a:off x="2013151" y="365487"/>
            <a:ext cx="6028262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 - БУККРОССИНГ ШАГАЕТ ПО ПЛАНЕТЕ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УЧАСТВУЮТ И ВЗРОСЛЫЕ И ДЕТИ!</a:t>
            </a:r>
          </a:p>
        </p:txBody>
      </p:sp>
      <p:pic>
        <p:nvPicPr>
          <p:cNvPr id="2561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0" y="178375"/>
            <a:ext cx="686764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38" y="4673251"/>
            <a:ext cx="1315081" cy="140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701169" y="1567663"/>
            <a:ext cx="3047920" cy="111961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38" tIns="46268" rIns="92538" bIns="46268" anchor="ctr"/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эко-</a:t>
            </a:r>
            <a:r>
              <a:rPr lang="ru-RU" sz="15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книговороте</a:t>
            </a: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использовано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изданий о </a:t>
            </a:r>
            <a:r>
              <a:rPr lang="ru-RU" sz="15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природолюбии</a:t>
            </a:r>
            <a:endParaRPr lang="ru-RU" sz="1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5845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5846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5848" name="Прямоугольник 9"/>
          <p:cNvSpPr>
            <a:spLocks noChangeArrowheads="1"/>
          </p:cNvSpPr>
          <p:nvPr/>
        </p:nvSpPr>
        <p:spPr bwMode="auto">
          <a:xfrm>
            <a:off x="2190248" y="236379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39378" y="3530310"/>
            <a:ext cx="9237520" cy="1247602"/>
          </a:xfrm>
          <a:prstGeom prst="rect">
            <a:avLst/>
          </a:prstGeom>
        </p:spPr>
        <p:txBody>
          <a:bodyPr wrap="square"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Многочисленные праздники, развлечения экологического содержания, такие как «Не обижайте муравья»,  «Международный день птиц», «Праздник цветов», «Пришла весна», «Праздник арбуза»,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«Праздник солнца» и др.   способствуют формированию у детей представлений о том, что жизнь человека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 многом зависит от окружающей среды</a:t>
            </a:r>
            <a:endParaRPr lang="ru-RU" sz="1500" b="1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5289204" y="1118404"/>
            <a:ext cx="3216681" cy="239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777912"/>
            <a:ext cx="2645728" cy="1947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/>
          <a:srcRect l="1841" r="9364"/>
          <a:stretch/>
        </p:blipFill>
        <p:spPr>
          <a:xfrm>
            <a:off x="1088665" y="1120712"/>
            <a:ext cx="3216681" cy="2432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9"/>
          <a:stretch/>
        </p:blipFill>
        <p:spPr>
          <a:xfrm>
            <a:off x="6189264" y="4833348"/>
            <a:ext cx="2808878" cy="1891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54" name="TextBox 3"/>
          <p:cNvSpPr txBox="1">
            <a:spLocks noChangeArrowheads="1"/>
          </p:cNvSpPr>
          <p:nvPr/>
        </p:nvSpPr>
        <p:spPr bwMode="auto">
          <a:xfrm>
            <a:off x="-78296" y="351674"/>
            <a:ext cx="9605073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ЖИЗНЬ В ДЕТСКОМ САДУ – ИНТЕРЕСНАЯ КНИГА, В КОТОРОЙ ЭКОЛОГИЧЕСКИЕ ПРАЗДНИКИ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РАЗВЛЕЧЕНИЯ -ЛУЧШИЕ СТРАНИЦЫ, ФОРМИРУЮЩИЕ  ПЕРВИЧНЫЕПРЕДСТАВЛЕНИЯ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 ПРИРОДНОМ МНОГООБРАЗИИ ПЛАНЕТЫ ЗЕМЛЯ</a:t>
            </a:r>
          </a:p>
        </p:txBody>
      </p:sp>
      <p:pic>
        <p:nvPicPr>
          <p:cNvPr id="3585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00" y="5016673"/>
            <a:ext cx="1137336" cy="15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2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6869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6871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sp>
        <p:nvSpPr>
          <p:cNvPr id="36872" name="TextBox 6"/>
          <p:cNvSpPr txBox="1">
            <a:spLocks noChangeArrowheads="1"/>
          </p:cNvSpPr>
          <p:nvPr/>
        </p:nvSpPr>
        <p:spPr bwMode="auto">
          <a:xfrm>
            <a:off x="-1285783" y="-1960558"/>
            <a:ext cx="10675417" cy="5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Провести целевые прогулки,   экскурсии, наблюдения, походы</a:t>
            </a:r>
          </a:p>
        </p:txBody>
      </p:sp>
      <p:sp>
        <p:nvSpPr>
          <p:cNvPr id="36873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5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2063" y="1765585"/>
            <a:ext cx="4718209" cy="2795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6" y="3782756"/>
            <a:ext cx="3985741" cy="273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878" name="TextBox 5"/>
          <p:cNvSpPr txBox="1">
            <a:spLocks noChangeArrowheads="1"/>
          </p:cNvSpPr>
          <p:nvPr/>
        </p:nvSpPr>
        <p:spPr bwMode="auto">
          <a:xfrm>
            <a:off x="266887" y="2616392"/>
            <a:ext cx="3838863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РАЗВЛЕЧЕНИЕ- «ДЕНЬ ПТИЦ»</a:t>
            </a:r>
          </a:p>
        </p:txBody>
      </p:sp>
      <p:sp>
        <p:nvSpPr>
          <p:cNvPr id="36879" name="TextBox 7"/>
          <p:cNvSpPr txBox="1">
            <a:spLocks noChangeArrowheads="1"/>
          </p:cNvSpPr>
          <p:nvPr/>
        </p:nvSpPr>
        <p:spPr bwMode="auto">
          <a:xfrm>
            <a:off x="4941606" y="5115507"/>
            <a:ext cx="3936645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РАЗВЛЕЧЕНИЕ- «ОСЕННИЕ ЧУДЕСА»</a:t>
            </a:r>
          </a:p>
        </p:txBody>
      </p:sp>
      <p:sp>
        <p:nvSpPr>
          <p:cNvPr id="36880" name="TextBox 15"/>
          <p:cNvSpPr txBox="1">
            <a:spLocks noChangeArrowheads="1"/>
          </p:cNvSpPr>
          <p:nvPr/>
        </p:nvSpPr>
        <p:spPr bwMode="auto">
          <a:xfrm>
            <a:off x="571517" y="379044"/>
            <a:ext cx="8557072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ПРАЗДНИКИ И РАЗВЛЕЧЕНИЯ – ЭТО РАДОСТЬ, ВЕСЕЛЬЕ,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ТОРЖЕСТВО ДЛЯ ДЕТЕЙ И ВЗРОСЛЫХ,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ЭКОЛОГИЧЕСКИЙ ПРАЗДНИК ПРОБУЖДАЕТ В ДУШЕ РЕБЕНКА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ЧУВСТВО ЛЮБВИ К ПРИРОДЕ, ЖЕЛАНИЕ ЗАЩИЩАТЬ И ОБЕРЕГАТЬ ЕЕ</a:t>
            </a:r>
          </a:p>
        </p:txBody>
      </p:sp>
    </p:spTree>
    <p:extLst>
      <p:ext uri="{BB962C8B-B14F-4D97-AF65-F5344CB8AC3E}">
        <p14:creationId xmlns:p14="http://schemas.microsoft.com/office/powerpoint/2010/main" val="30055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37893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87" y="5080001"/>
            <a:ext cx="2016456" cy="14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5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sp>
        <p:nvSpPr>
          <p:cNvPr id="37897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7898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20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2427" y="1011055"/>
            <a:ext cx="3493286" cy="2365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182" y="3873545"/>
            <a:ext cx="3181897" cy="247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902" name="TextBox 13"/>
          <p:cNvSpPr txBox="1">
            <a:spLocks noChangeArrowheads="1"/>
          </p:cNvSpPr>
          <p:nvPr/>
        </p:nvSpPr>
        <p:spPr bwMode="auto">
          <a:xfrm>
            <a:off x="824031" y="3541281"/>
            <a:ext cx="2820115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«АРБУЗНИК»</a:t>
            </a:r>
          </a:p>
        </p:txBody>
      </p:sp>
      <p:sp>
        <p:nvSpPr>
          <p:cNvPr id="37903" name="TextBox 17"/>
          <p:cNvSpPr txBox="1">
            <a:spLocks noChangeArrowheads="1"/>
          </p:cNvSpPr>
          <p:nvPr/>
        </p:nvSpPr>
        <p:spPr bwMode="auto">
          <a:xfrm>
            <a:off x="555265" y="6388685"/>
            <a:ext cx="3148485" cy="3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«ЧУДО-РОМАШКА»</a:t>
            </a:r>
          </a:p>
        </p:txBody>
      </p:sp>
      <p:sp>
        <p:nvSpPr>
          <p:cNvPr id="37904" name="TextBox 19"/>
          <p:cNvSpPr txBox="1">
            <a:spLocks noChangeArrowheads="1"/>
          </p:cNvSpPr>
          <p:nvPr/>
        </p:nvSpPr>
        <p:spPr bwMode="auto">
          <a:xfrm>
            <a:off x="-145102" y="224567"/>
            <a:ext cx="9376655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ПОМОЩЬЮ СЦЕНИЧЕСКИХ ОБРАЗОВ ДЕТИ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РАССКАЗЫВАЮТ О ПРАВИЛАХ ПОВЕДЕНИЯ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ПРИРОДЕ, ЧТО ОЧЕНЬ ВАЖНО ДЛЯ ПОВЫШЕНИЯ УРОВНЯ ЭКОЛОГИЧЕСКОЙ КУЛЬТУРЫ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7396" y="1295372"/>
            <a:ext cx="3028401" cy="1964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907" name="TextBox 7"/>
          <p:cNvSpPr txBox="1">
            <a:spLocks noChangeArrowheads="1"/>
          </p:cNvSpPr>
          <p:nvPr/>
        </p:nvSpPr>
        <p:spPr bwMode="auto">
          <a:xfrm>
            <a:off x="5703715" y="3523242"/>
            <a:ext cx="3349396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«ОСЕНИЕ ЗАБАВЫ»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15" y="3946328"/>
            <a:ext cx="3091790" cy="2267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909" name="TextBox 15"/>
          <p:cNvSpPr txBox="1">
            <a:spLocks noChangeArrowheads="1"/>
          </p:cNvSpPr>
          <p:nvPr/>
        </p:nvSpPr>
        <p:spPr bwMode="auto">
          <a:xfrm>
            <a:off x="5194028" y="6334129"/>
            <a:ext cx="3949975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РАЗВЛЕЧЕНИЕ«В ГОСТЯХ У ПУГАЛО»</a:t>
            </a:r>
          </a:p>
        </p:txBody>
      </p:sp>
    </p:spTree>
    <p:extLst>
      <p:ext uri="{BB962C8B-B14F-4D97-AF65-F5344CB8AC3E}">
        <p14:creationId xmlns:p14="http://schemas.microsoft.com/office/powerpoint/2010/main" val="8873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9006" y="237756"/>
            <a:ext cx="6659824" cy="1008470"/>
          </a:xfrm>
          <a:prstGeom prst="rect">
            <a:avLst/>
          </a:prstGeom>
        </p:spPr>
        <p:txBody>
          <a:bodyPr lIns="92538" tIns="46268" rIns="92538" bIns="46268">
            <a:spAutoFit/>
          </a:bodyPr>
          <a:lstStyle/>
          <a:p>
            <a:pPr algn="ctr" defTabSz="1005700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«КРИСТАЛЬНАЯ  КАПЕЛЬКА» </a:t>
            </a:r>
          </a:p>
          <a:p>
            <a:pPr algn="ctr" defTabSz="1005700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ЕЩЕ РАЗ НАПОМНИЛ ДЕТЯМ И ВЗРОСЛЫМ О  ТОМ, </a:t>
            </a:r>
          </a:p>
          <a:p>
            <a:pPr algn="ctr" defTabSz="1005700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НЕОБХОДИМО БЕРЕЧЬ ГЛАВНОЕ БОГАТСТВО - ВОДУ</a:t>
            </a:r>
          </a:p>
          <a:p>
            <a:pPr algn="just" defTabSz="1005700">
              <a:defRPr/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-1285783" y="-1960558"/>
            <a:ext cx="10675417" cy="5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Провести целевые прогулки,   экскурсии, наблюдения, походы</a:t>
            </a:r>
          </a:p>
        </p:txBody>
      </p:sp>
      <p:sp>
        <p:nvSpPr>
          <p:cNvPr id="38920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8921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2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004">
            <a:off x="395006" y="1124546"/>
            <a:ext cx="4033627" cy="2958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14" y="1087666"/>
            <a:ext cx="3478505" cy="267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22" y="4036820"/>
            <a:ext cx="3570200" cy="2618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466">
            <a:off x="1089939" y="4216643"/>
            <a:ext cx="3167952" cy="232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6" y="94438"/>
            <a:ext cx="899793" cy="128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16642"/>
            <a:ext cx="9142628" cy="688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 descr="C:\Users\кроха\Downloads\20171027_1655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r="7192"/>
          <a:stretch/>
        </p:blipFill>
        <p:spPr bwMode="auto">
          <a:xfrm>
            <a:off x="6686887" y="4983939"/>
            <a:ext cx="2224407" cy="1657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52235" y="6"/>
            <a:ext cx="8895609" cy="1018215"/>
          </a:xfrm>
          <a:prstGeom prst="horizontalScroll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МИНИ-МУЗЕИ,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ПОЗНАВАТЕЛЬНОЙ АКТИВНОСТИ ДЕТЕЙ</a:t>
            </a:r>
            <a:endParaRPr lang="ru-RU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99" y="3292016"/>
            <a:ext cx="3929062" cy="220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3" y="897143"/>
            <a:ext cx="2625441" cy="1981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89596" y="2894729"/>
            <a:ext cx="2448425" cy="374683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Удивление, умение видеть необычное в обычном, наблюдательность, встреча с «чудом» - всё это происходит в процессе коллекционирования. 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созданы мини-музеи: «Музей кошек», «Музей насекомых», «Музей матрешек», «Музей мини музыкальных инструментов», «Музей деревянных игрушек», «Музей кукол в национальных костюмах», «Музей Союз мультфильм», «Музей ложек», «Музей кукол оберегов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 rot="16200000">
            <a:off x="-512426" y="3408530"/>
            <a:ext cx="3963272" cy="2935673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chemeClr val="accent5">
              <a:lumMod val="60000"/>
              <a:lumOff val="40000"/>
              <a:alpha val="28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6147" name="Picture 3" descr="C:\Users\кроха\Downloads\Рисунок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0235" r="9524" b="6991"/>
          <a:stretch/>
        </p:blipFill>
        <p:spPr bwMode="auto">
          <a:xfrm>
            <a:off x="3015038" y="1105920"/>
            <a:ext cx="3116980" cy="228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кроха\Downloads\Vm8tXjD3ly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17" y="1083510"/>
            <a:ext cx="2928937" cy="2196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66" y="3292015"/>
            <a:ext cx="1890844" cy="189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3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9942" name="Прямоугольник 4"/>
          <p:cNvSpPr>
            <a:spLocks noChangeArrowheads="1"/>
          </p:cNvSpPr>
          <p:nvPr/>
        </p:nvSpPr>
        <p:spPr bwMode="auto">
          <a:xfrm>
            <a:off x="608568" y="144636"/>
            <a:ext cx="8535432" cy="123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СОЛНЦЕ – ЭТО СВЕТ И ТЕПЛО, НЕОБХОДИМЫЕ ДЛЯ ВСЕГО ЖИВОГО НА НАШЕЙ ПЛАНЕТЕ, ЭТО ИСТОЧНИК ХОРОШЕГО НАСТРОЕНИЯ.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СОЛНЦА»,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ПОД ТАКИМ НАЗВАНИЕМ ПРОШЕЛ В ДЕТСКОМ САДУ</a:t>
            </a:r>
          </a:p>
          <a:p>
            <a:pPr algn="just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500" dirty="0">
              <a:solidFill>
                <a:srgbClr val="000000"/>
              </a:solidFill>
            </a:endParaRPr>
          </a:p>
        </p:txBody>
      </p:sp>
      <p:sp>
        <p:nvSpPr>
          <p:cNvPr id="39943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9944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5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2050" name="Picture 2" descr="C:\Users\User\Desktop\эковесна 2019\День солнца День земли\IMG-20190424-WA00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4" t="12297" r="1664" b="5868"/>
          <a:stretch/>
        </p:blipFill>
        <p:spPr bwMode="auto">
          <a:xfrm>
            <a:off x="216953" y="1381698"/>
            <a:ext cx="4306522" cy="299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эковесна 2019\День солнца День земли\IMG-20190424-WA00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05" y="4471794"/>
            <a:ext cx="2818375" cy="230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User\Desktop\эковесна 2019\День солнца День земли\IMG-20190424-WA00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27" y="4236353"/>
            <a:ext cx="3545381" cy="247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User\Desktop\эковесна 2019\День солнца День земли\IMG-20190424-WA00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4039" r="16653" b="20320"/>
          <a:stretch/>
        </p:blipFill>
        <p:spPr bwMode="auto">
          <a:xfrm>
            <a:off x="5562453" y="1715324"/>
            <a:ext cx="3228737" cy="232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81" name="Picture 5" descr="https://www.clipartmax.com/png/full/265-2654256_computer-icons-desktop-wallpaper-clip-art-%D1%81%D0%BE%D0%BB%D0%BD%D1%86%D0%B5-%D0%BF%D0%BD%D0%B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6" y="216370"/>
            <a:ext cx="1046255" cy="10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0965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0966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0967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8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эковесна 2019\23-04-2019_16-38-36\20190306_102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15" y="4183277"/>
            <a:ext cx="3396069" cy="2557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эковесна 2019\23-04-2019_16-38-36\20190306_1028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19" y="1074521"/>
            <a:ext cx="3804304" cy="317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эковесна 2019\23-04-2019_16-38-36\20190306_1024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3"/>
          <a:stretch/>
        </p:blipFill>
        <p:spPr bwMode="auto">
          <a:xfrm>
            <a:off x="5279519" y="4389683"/>
            <a:ext cx="3632762" cy="2277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8" name="Picture 2" descr="C:\Users\User\Desktop\эковесна 2019\ЭКО\20190306_10204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165"/>
          <a:stretch/>
        </p:blipFill>
        <p:spPr bwMode="auto">
          <a:xfrm>
            <a:off x="283132" y="922177"/>
            <a:ext cx="4288871" cy="2957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0975" name="TextBox 4"/>
          <p:cNvSpPr txBox="1">
            <a:spLocks noChangeArrowheads="1"/>
          </p:cNvSpPr>
          <p:nvPr/>
        </p:nvSpPr>
        <p:spPr bwMode="auto">
          <a:xfrm>
            <a:off x="1629413" y="61660"/>
            <a:ext cx="6638719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ЛЮБВИ К ЖИВОТНЫМ, ЗАБОТЛИВОМ К НИМ ОТНОШЕНИИ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РАССКАЗАЛИ  РЕБЯТА НА ПРАЗДНИКЕ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«ЗВЕРИ ВЕСНУ ВСТРЕЧАЮТ – НЕ МУСОРИТЬ ПРИЗЫВАЮТ!»</a:t>
            </a:r>
          </a:p>
        </p:txBody>
      </p:sp>
    </p:spTree>
    <p:extLst>
      <p:ext uri="{BB962C8B-B14F-4D97-AF65-F5344CB8AC3E}">
        <p14:creationId xmlns:p14="http://schemas.microsoft.com/office/powerpoint/2010/main" val="354479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5062" name="Прямоугольник 4"/>
          <p:cNvSpPr>
            <a:spLocks noChangeArrowheads="1"/>
          </p:cNvSpPr>
          <p:nvPr/>
        </p:nvSpPr>
        <p:spPr bwMode="auto">
          <a:xfrm>
            <a:off x="93426" y="252687"/>
            <a:ext cx="9050577" cy="146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ЯРКИМИ КРАСКАМИ ВСТРЕЧАЮТ ВЕСНУ НАШИ ВОСПИТАННИКИ.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ТАНЕЦ «ПРОБУЖДЕНИЕ ПРИРОДЫ» БЫЛ ПРЕДСТАВЛЕН НА ОТКРЫТОМ ФЕСИВАЛЕ ЭСТРАДНОГО ИСКУССТВА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«СОЗВЕЗДИЕ-ЙОЛДЫЗЛЫК-2019»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ГОТОВЯСЬ К ТАНЦЕВАЛЬНОЙ ПОСТАНОВКЕ ДЕТИ УЗНАЛИ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МНОГО ИНТЕРЕСНОГО О ЖИЗНИ НАСЕКОМЫХ И ЦВЕТОВ</a:t>
            </a:r>
          </a:p>
          <a:p>
            <a:pPr algn="just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500" dirty="0">
              <a:solidFill>
                <a:srgbClr val="002060"/>
              </a:solidFill>
            </a:endParaRPr>
          </a:p>
        </p:txBody>
      </p:sp>
      <p:sp>
        <p:nvSpPr>
          <p:cNvPr id="45063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5064" name="Прямоугольник 9"/>
          <p:cNvSpPr>
            <a:spLocks noChangeArrowheads="1"/>
          </p:cNvSpPr>
          <p:nvPr/>
        </p:nvSpPr>
        <p:spPr bwMode="auto">
          <a:xfrm>
            <a:off x="2190248" y="236379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5" name="Прямоугольник 11"/>
          <p:cNvSpPr>
            <a:spLocks noChangeArrowheads="1"/>
          </p:cNvSpPr>
          <p:nvPr/>
        </p:nvSpPr>
        <p:spPr bwMode="auto">
          <a:xfrm>
            <a:off x="2558795" y="3389315"/>
            <a:ext cx="6533187" cy="32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500"/>
          </a:p>
        </p:txBody>
      </p:sp>
      <p:pic>
        <p:nvPicPr>
          <p:cNvPr id="7170" name="Picture 2" descr="C:\Users\User\Desktop\эковесна 2019\23-04-2019_16-38-36\IMG-20190305-WA00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50" y="4058768"/>
            <a:ext cx="3446316" cy="2583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эковесна 2019\23-04-2019_16-38-36\IMG-20190305-WA00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3078" r="13244" b="-3078"/>
          <a:stretch/>
        </p:blipFill>
        <p:spPr bwMode="auto">
          <a:xfrm>
            <a:off x="342232" y="1450573"/>
            <a:ext cx="3347916" cy="2867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эковесна 2019\23-04-2019_16-38-36\IMG-20190305-WA00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r="7725" b="-139"/>
          <a:stretch/>
        </p:blipFill>
        <p:spPr bwMode="auto">
          <a:xfrm>
            <a:off x="6220314" y="1637722"/>
            <a:ext cx="2302689" cy="1931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эковесна 2019\23-04-2019_16-38-36\IMG-20190306-WA007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1" t="23253" r="6033" b="1238"/>
          <a:stretch/>
        </p:blipFill>
        <p:spPr bwMode="auto">
          <a:xfrm>
            <a:off x="1143393" y="4389424"/>
            <a:ext cx="3336185" cy="240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2" descr="C:\Users\User\Desktop\2018-2019\Достижения детей\Созвездие Танцевальная карусель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57" y="1710127"/>
            <a:ext cx="1856868" cy="234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6085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7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6088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9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06" y="3930125"/>
            <a:ext cx="3824039" cy="2693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2" y="1177839"/>
            <a:ext cx="4051719" cy="268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2398" r="18027" b="2220"/>
          <a:stretch/>
        </p:blipFill>
        <p:spPr>
          <a:xfrm>
            <a:off x="4877217" y="1177838"/>
            <a:ext cx="3032831" cy="2261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5124" r="5419" b="-5124"/>
          <a:stretch/>
        </p:blipFill>
        <p:spPr>
          <a:xfrm>
            <a:off x="1165883" y="4058771"/>
            <a:ext cx="3137557" cy="2639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094" name="TextBox 17"/>
          <p:cNvSpPr txBox="1">
            <a:spLocks noChangeArrowheads="1"/>
          </p:cNvSpPr>
          <p:nvPr/>
        </p:nvSpPr>
        <p:spPr bwMode="auto">
          <a:xfrm>
            <a:off x="1619050" y="256662"/>
            <a:ext cx="7070584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ТЕАТРАЛЬНОЙ  ПОСТАНОВКЕ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«ЛИСА-ПЛЯСУНЬЯ» 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ДАЛО ВОЗМОЖНОСТЬ ДЕТЯМ УЗНАТЬ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МНОГО ИНТЕРЕСНЫХ ФАКТОВ ИЗ ЖИЗНИ ЖИВОТНЫХ</a:t>
            </a:r>
          </a:p>
        </p:txBody>
      </p:sp>
      <p:pic>
        <p:nvPicPr>
          <p:cNvPr id="4609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22" y="199842"/>
            <a:ext cx="69163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4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4037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4039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41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6" name="Picture 2" descr="C:\Users\User\Desktop\эковесна 2019\День солнца День земли\IMG-20190424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77" y="4090594"/>
            <a:ext cx="3235207" cy="2372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ser\Desktop\эковесна 2019\День солнца День земли\IMG-20190424-WA0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95" y="1003160"/>
            <a:ext cx="3307918" cy="2425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эковесна 2019\День солнца День земли\IMG-20190424-WA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41" y="921157"/>
            <a:ext cx="3514496" cy="277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 descr="C:\Users\User\Desktop\эковесна 2019\День солнца День земли\IMG-20190424-WA00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6" y="3699088"/>
            <a:ext cx="3876319" cy="2842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4048" name="TextBox 4"/>
          <p:cNvSpPr txBox="1">
            <a:spLocks noChangeArrowheads="1"/>
          </p:cNvSpPr>
          <p:nvPr/>
        </p:nvSpPr>
        <p:spPr bwMode="auto">
          <a:xfrm>
            <a:off x="404434" y="141278"/>
            <a:ext cx="8521739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ТЕАТРАЛИЗОВАННОЕ ПРЕДСТАВЛЕНИЕ СПОСОБСТВОВАЛО ФОРМИРОВАНИЮ У ДЕТЕЙ ЧУВСТВА СОПРИЧАСТНОСТИ КО ВСЕМУ ЖИВОМУ НА ПЛАНЕТЕ</a:t>
            </a:r>
          </a:p>
          <a:p>
            <a:endParaRPr lang="ru-RU" alt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-38126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2690" y="20357"/>
            <a:ext cx="7419593" cy="1801817"/>
          </a:xfrm>
          <a:prstGeom prst="rect">
            <a:avLst/>
          </a:prstGeom>
        </p:spPr>
        <p:txBody>
          <a:bodyPr wrap="square" lIns="92538" tIns="46268" rIns="92538" bIns="46268">
            <a:spAutoFit/>
          </a:bodyPr>
          <a:lstStyle/>
          <a:p>
            <a:pPr algn="ctr" defTabSz="1005700">
              <a:defRPr/>
            </a:pP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05700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- ЗЕМЛИ СТАВИТ ПЕРЕД МИРОВЫМ СООБЩЕСТВОМ ОДНУ - ЕДИНСТВЕННУЮ ЦЕЛЬ: ЗАБОТИТЬСЯ О СВОЁМ ГЛОБАЛЬНОМ ДОМЕ И ЕЁ ПЕРВОНАЧАЛЬНЫХ - ПРЕДСТАВИТЕЛЕЙ ФЛОРЫ И ФАУНЫ. В РАМКАХ ПРОВЕДЕНИЯ ДНЯ ЗЕМЛИ В ДЕТСКОМ САДУ  ОРГАНИЗОВАН ПРАЗДНИК</a:t>
            </a:r>
          </a:p>
          <a:p>
            <a:pPr algn="ctr" defTabSz="1005700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«СПАСЁМ ПЛАНЕТУ» </a:t>
            </a:r>
          </a:p>
        </p:txBody>
      </p:sp>
      <p:sp>
        <p:nvSpPr>
          <p:cNvPr id="41992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1993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4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41996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2" y="971138"/>
            <a:ext cx="69163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User\Desktop\Праздник солнца и земли\IMG-20190424-WA00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60" y="2328042"/>
            <a:ext cx="4320964" cy="3168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User\Desktop\Праздник солнца и земли\IMG-20190424-WA00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37035" r="26473" b="397"/>
          <a:stretch/>
        </p:blipFill>
        <p:spPr bwMode="auto">
          <a:xfrm>
            <a:off x="5512715" y="1673310"/>
            <a:ext cx="2794425" cy="2316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1999" name="TextBox 6"/>
          <p:cNvSpPr txBox="1">
            <a:spLocks noChangeArrowheads="1"/>
          </p:cNvSpPr>
          <p:nvPr/>
        </p:nvSpPr>
        <p:spPr bwMode="auto">
          <a:xfrm>
            <a:off x="4597878" y="4058771"/>
            <a:ext cx="4624101" cy="251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700" b="1" dirty="0">
                <a:solidFill>
                  <a:srgbClr val="002060"/>
                </a:solidFill>
                <a:latin typeface="Times New Roman" pitchFamily="18" charset="0"/>
              </a:rPr>
              <a:t>На мероприятие были приглашены специалисты В</a:t>
            </a:r>
            <a:r>
              <a:rPr lang="ru-RU" altLang="ru-RU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олжско-камского территориального управления Министерства экологии и природных ресурсов Республики Татарстан,</a:t>
            </a:r>
            <a:r>
              <a:rPr lang="ru-RU" altLang="ru-RU" sz="1700" b="1" dirty="0">
                <a:solidFill>
                  <a:srgbClr val="002060"/>
                </a:solidFill>
                <a:latin typeface="Times New Roman" pitchFamily="18" charset="0"/>
              </a:rPr>
              <a:t> представители из других детских садов. </a:t>
            </a:r>
          </a:p>
          <a:p>
            <a:pPr algn="ctr"/>
            <a:r>
              <a:rPr lang="ru-RU" altLang="ru-RU" sz="1700" b="1" dirty="0">
                <a:solidFill>
                  <a:srgbClr val="002060"/>
                </a:solidFill>
                <a:latin typeface="Times New Roman" pitchFamily="18" charset="0"/>
              </a:rPr>
              <a:t>Дети представили зрителям театрализованное экологическое представление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7416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3013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3015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5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7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8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5"/>
          <a:stretch/>
        </p:blipFill>
        <p:spPr>
          <a:xfrm rot="21277639">
            <a:off x="416870" y="1439387"/>
            <a:ext cx="4190352" cy="382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20" name="Прямоугольник 3"/>
          <p:cNvSpPr>
            <a:spLocks noChangeArrowheads="1"/>
          </p:cNvSpPr>
          <p:nvPr/>
        </p:nvSpPr>
        <p:spPr bwMode="auto">
          <a:xfrm>
            <a:off x="1518568" y="237358"/>
            <a:ext cx="6507598" cy="104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НАШЕМ ДОО УЖЕ СТАЛ ТРАДИЦИОННЫМ ОДИН ИЗ МЕЖДУНАРОДНЫХ ПРАЗДНИКОВ, ОТМЕЧАЕМЫХ </a:t>
            </a:r>
          </a:p>
          <a:p>
            <a:pPr algn="ctr"/>
            <a:r>
              <a:rPr lang="ru-RU" alt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АПРЕЛЯ, ЧЕСТВУЮЩИЙ ЧИСТУЮ ВОДУ, ВОЗДУХ, ЗЕМЛЮ -ЭТО МЕЖДУНАРОДНЫЙ ДЕНЬ ЗЕМЛИ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r="21588"/>
          <a:stretch/>
        </p:blipFill>
        <p:spPr>
          <a:xfrm>
            <a:off x="4985758" y="1537339"/>
            <a:ext cx="3999611" cy="371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023" name="Прямоугольник 13"/>
          <p:cNvSpPr>
            <a:spLocks noChangeArrowheads="1"/>
          </p:cNvSpPr>
          <p:nvPr/>
        </p:nvSpPr>
        <p:spPr bwMode="auto">
          <a:xfrm>
            <a:off x="-51547" y="5574741"/>
            <a:ext cx="9195548" cy="9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День, напоминающий всем жителям планеты об экологических катастрофах, день, когда каждый должен задуматься над тем, что лично он «здесь.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сейчас» может сделать для решения насущных природоохранных проблем</a:t>
            </a:r>
            <a:endParaRPr lang="ru-RU" altLang="ru-RU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24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1" y="535788"/>
            <a:ext cx="691635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7109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7110" name="Прямоугольник 4"/>
          <p:cNvSpPr>
            <a:spLocks noChangeArrowheads="1"/>
          </p:cNvSpPr>
          <p:nvPr/>
        </p:nvSpPr>
        <p:spPr bwMode="auto">
          <a:xfrm>
            <a:off x="3354336" y="371481"/>
            <a:ext cx="6830299" cy="6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ru-RU" altLang="ru-RU" sz="17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altLang="ru-RU" sz="1700">
              <a:solidFill>
                <a:srgbClr val="000000"/>
              </a:solidFill>
            </a:endParaRP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-1285783" y="-1960558"/>
            <a:ext cx="10675417" cy="5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alt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Провести целевые прогулки,   экскурсии, наблюдения, походы</a:t>
            </a:r>
          </a:p>
        </p:txBody>
      </p:sp>
      <p:sp>
        <p:nvSpPr>
          <p:cNvPr id="47112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7113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8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7" y="1163303"/>
            <a:ext cx="4231942" cy="3021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52" y="1384041"/>
            <a:ext cx="3460144" cy="2261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0100"/>
          <a:stretch/>
        </p:blipFill>
        <p:spPr>
          <a:xfrm>
            <a:off x="5505037" y="3925479"/>
            <a:ext cx="3103406" cy="2865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5522" r="7207" b="76"/>
          <a:stretch/>
        </p:blipFill>
        <p:spPr>
          <a:xfrm>
            <a:off x="351764" y="4328360"/>
            <a:ext cx="3320745" cy="246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119" name="TextBox 3"/>
          <p:cNvSpPr txBox="1">
            <a:spLocks noChangeArrowheads="1"/>
          </p:cNvSpPr>
          <p:nvPr/>
        </p:nvSpPr>
        <p:spPr bwMode="auto">
          <a:xfrm>
            <a:off x="351765" y="297546"/>
            <a:ext cx="8699629" cy="10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ЭКОЛОГИЧЕСКАЯ КВЕСТ-ИГРА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«ЗНАТОКИ РОДНОЙ ПРИРОДЫ»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ХОРОШАЯ ШКОЛА  ДЛЯ  ФОРМИРОВАНИЯ ЭЛЕМЕНТОВ ЭКОЛОГИЧЕСКОГО СОЗНАНИЯ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86" y="5276855"/>
            <a:ext cx="1067654" cy="14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1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8133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8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5" name="Прямоугольник 8"/>
          <p:cNvSpPr>
            <a:spLocks noChangeArrowheads="1"/>
          </p:cNvSpPr>
          <p:nvPr/>
        </p:nvSpPr>
        <p:spPr bwMode="auto">
          <a:xfrm>
            <a:off x="4055713" y="5276855"/>
            <a:ext cx="467584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8136" name="Прямоугольник 9"/>
          <p:cNvSpPr>
            <a:spLocks noChangeArrowheads="1"/>
          </p:cNvSpPr>
          <p:nvPr/>
        </p:nvSpPr>
        <p:spPr bwMode="auto">
          <a:xfrm>
            <a:off x="2234085" y="2344742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004C2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ru-RU" sz="1100">
              <a:solidFill>
                <a:srgbClr val="004C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Прямоугольник 11"/>
          <p:cNvSpPr>
            <a:spLocks noChangeArrowheads="1"/>
          </p:cNvSpPr>
          <p:nvPr/>
        </p:nvSpPr>
        <p:spPr bwMode="auto">
          <a:xfrm>
            <a:off x="-331133" y="3079757"/>
            <a:ext cx="10543369" cy="3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4089" y="1682045"/>
            <a:ext cx="4147014" cy="2841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9174" y="4482452"/>
            <a:ext cx="3568564" cy="2375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8140" name="Прямоугольник 5"/>
          <p:cNvSpPr>
            <a:spLocks noChangeArrowheads="1"/>
          </p:cNvSpPr>
          <p:nvPr/>
        </p:nvSpPr>
        <p:spPr bwMode="auto">
          <a:xfrm>
            <a:off x="254089" y="167143"/>
            <a:ext cx="8477464" cy="176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ТЕАТР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СОЕДИНЕНИЕ ДВУХ РАЗНЫХ НАПРАВЛЕНИЙ: ЭКОЛОГИЧЕСКИХ ПРОБЛЕМ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ТЕАТРАЛИЗОВАННОГО ДЕЙСТВИЯ.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ВОСПИТАННИКИ, ПОСЕЩАЮЩИЕ ТЕАТРАЛИЗОВАННУЮ СТУДИЮ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ГОСТЯХ У ПРИРОДЫ»,                            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 ВОВЛЕКАЮТСЯ В ПРИРОДООХРАННУЮ ДЕЯТЕЛЬНОСТЬ </a:t>
            </a:r>
          </a:p>
          <a:p>
            <a:pPr algn="ctr"/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9992" y="4548565"/>
            <a:ext cx="3125722" cy="224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9176" y="1688034"/>
            <a:ext cx="3892222" cy="2783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9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8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3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19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/>
          </a:p>
        </p:txBody>
      </p:sp>
      <p:pic>
        <p:nvPicPr>
          <p:cNvPr id="7171" name="Picture 3" descr="C:\Users\User\Desktop\IMG_9643-12-04-19-04-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4"/>
          <a:stretch/>
        </p:blipFill>
        <p:spPr bwMode="auto">
          <a:xfrm>
            <a:off x="4912272" y="3715813"/>
            <a:ext cx="3993982" cy="285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0426" name="TextBox 6"/>
          <p:cNvSpPr txBox="1">
            <a:spLocks noChangeArrowheads="1"/>
          </p:cNvSpPr>
          <p:nvPr/>
        </p:nvSpPr>
        <p:spPr bwMode="auto">
          <a:xfrm>
            <a:off x="2399045" y="203766"/>
            <a:ext cx="6507210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РЕСПУБЛИКАНСКОГО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 «ОДАРЕННЫЙ РЕБЕНОК»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НОМИНАЦИИ  «ОКРУЖАЮЩИЙ МИР»</a:t>
            </a:r>
          </a:p>
        </p:txBody>
      </p:sp>
      <p:pic>
        <p:nvPicPr>
          <p:cNvPr id="60427" name="Picture 2" descr="C:\Users\User\Desktop\2018-2019\Достижения детей\грамоты одаренный ребенок\img0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07" y="1374783"/>
            <a:ext cx="1362164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3" descr="C:\Users\User\Desktop\2018-2019\Достижения детей\грамоты одаренный ребенок\img0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90" y="1262044"/>
            <a:ext cx="148068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9" y="2915500"/>
            <a:ext cx="1638736" cy="22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12" y="3006896"/>
            <a:ext cx="1559133" cy="214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28" y="1092192"/>
            <a:ext cx="1350799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66" y="778712"/>
            <a:ext cx="1576473" cy="21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271207" y="5373216"/>
            <a:ext cx="4240391" cy="132760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38" tIns="46268" rIns="92538" bIns="46268" anchor="ctr"/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вышеуказанных экологических конкурсах приняло участие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 воспитанников,  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 родителей,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педагога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09"/>
          <a:stretch/>
        </p:blipFill>
        <p:spPr>
          <a:xfrm>
            <a:off x="-30566" y="358483"/>
            <a:ext cx="2275979" cy="173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" y="5028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886" y="4465321"/>
            <a:ext cx="2620189" cy="21353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33" y="1315132"/>
            <a:ext cx="3890727" cy="1750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51" y="3273895"/>
            <a:ext cx="2912525" cy="3514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262" y="3273895"/>
            <a:ext cx="3106711" cy="35133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8107" y="1341534"/>
            <a:ext cx="3890726" cy="1750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3254222"/>
            <a:ext cx="316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 музей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«НАЦИОНАЛЬНЫЕ КОСТЮМЫ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 ПОВОЛЖЬЯ»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78023" y="30021"/>
            <a:ext cx="8895609" cy="1018215"/>
          </a:xfrm>
          <a:prstGeom prst="horizontalScroll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МИНИ-МУЗЕИ,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ПОЗНАВАТЕЛЬНОЙ АКТИВНОСТИ ДЕТЕЙ</a:t>
            </a:r>
            <a:endParaRPr lang="ru-RU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0"/>
            </a:endParaRPr>
          </a:p>
        </p:txBody>
      </p:sp>
    </p:spTree>
    <p:extLst>
      <p:ext uri="{BB962C8B-B14F-4D97-AF65-F5344CB8AC3E}">
        <p14:creationId xmlns:p14="http://schemas.microsoft.com/office/powerpoint/2010/main" val="6704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8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3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sp>
        <p:nvSpPr>
          <p:cNvPr id="60424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/>
          </a:p>
        </p:txBody>
      </p:sp>
      <p:sp>
        <p:nvSpPr>
          <p:cNvPr id="60426" name="TextBox 6"/>
          <p:cNvSpPr txBox="1">
            <a:spLocks noChangeArrowheads="1"/>
          </p:cNvSpPr>
          <p:nvPr/>
        </p:nvSpPr>
        <p:spPr bwMode="auto">
          <a:xfrm>
            <a:off x="354416" y="288741"/>
            <a:ext cx="8439617" cy="10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РЕСПУБЛИКАНСКОЙ ОЛИМПИАДЫ ДЛЯ ДОШКОЛЬНИКОВ  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«ЮНЫЙ ЭРУДИТ»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1236">
            <a:off x="401352" y="2905630"/>
            <a:ext cx="3824889" cy="2901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895" y="1707873"/>
            <a:ext cx="4497379" cy="4481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99" y="761521"/>
            <a:ext cx="2462153" cy="18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7" y="645648"/>
            <a:ext cx="1515814" cy="208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54416" y="288741"/>
            <a:ext cx="8439617" cy="10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</a:t>
            </a:r>
            <a:r>
              <a:rPr lang="ru-RU" alt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РЕСПУБЛИКАНСКОГО ЭКОЛОГИЧЕСКОГО КОНКУРСА 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ДОШКОЛЬНИКОВ  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«СВЕТЛЯЧОК», 2021 год</a:t>
            </a:r>
            <a:endParaRPr lang="ru-RU" altLang="ru-RU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F:\!ИТОГИ\Светлячок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83" y="879723"/>
            <a:ext cx="1393005" cy="19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!ИТОГИ\Светлячок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63" y="1009613"/>
            <a:ext cx="1300550" cy="178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!ИТОГИ\Светлячок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13" y="1032933"/>
            <a:ext cx="1334107" cy="18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!ИТОГИ\Светлячок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78" y="879723"/>
            <a:ext cx="1428165" cy="196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!ИТОГИ\Светлячок\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99" y="671337"/>
            <a:ext cx="1441934" cy="198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!ИТОГИ\Светлячок\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7" y="2843742"/>
            <a:ext cx="1359251" cy="186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!ИТОГИ\Светлячок\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99" y="2969974"/>
            <a:ext cx="1273889" cy="1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!ИТОГИ\Светлячок\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54" y="2969974"/>
            <a:ext cx="1300715" cy="178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!ИТОГИ\Светлячок\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48" y="2955610"/>
            <a:ext cx="1236949" cy="17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!ИТОГИ\Светлячок\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89" y="2946482"/>
            <a:ext cx="1242254" cy="17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!ИТОГИ\Светлячок\1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99" y="2843742"/>
            <a:ext cx="1281592" cy="17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!ИТОГИ\Светлячок\1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7" y="4883269"/>
            <a:ext cx="1403507" cy="19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F:\!ИТОГИ\Светлячок\14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17018"/>
            <a:ext cx="1410718" cy="19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:\!ИТОГИ\Светлячок\1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36" y="4803285"/>
            <a:ext cx="1391311" cy="19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F:\!ИТОГИ\Светлячок\1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47" y="4817018"/>
            <a:ext cx="1392575" cy="19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F:\!ИТОГИ\Светлячок\1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22" y="4866410"/>
            <a:ext cx="1345410" cy="18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F:\!ИТОГИ\Светлячок\1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843" y="4780182"/>
            <a:ext cx="1424911" cy="19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11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кроха\Downloads\IMG_6411-11-03-22-02-3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2" b="14167"/>
          <a:stretch/>
        </p:blipFill>
        <p:spPr bwMode="auto">
          <a:xfrm>
            <a:off x="438755" y="3399987"/>
            <a:ext cx="2533931" cy="311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роха\Downloads\IMG_6410-11-03-22-02-37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b="41684"/>
          <a:stretch/>
        </p:blipFill>
        <p:spPr bwMode="auto">
          <a:xfrm>
            <a:off x="3251796" y="1154897"/>
            <a:ext cx="2829849" cy="20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кроха\Downloads\IMG_6409-11-03-22-02-3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b="45488"/>
          <a:stretch/>
        </p:blipFill>
        <p:spPr bwMode="auto">
          <a:xfrm>
            <a:off x="6211753" y="1351686"/>
            <a:ext cx="2776824" cy="178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роха\Downloads\IMG_6408-11-03-22-02-3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b="42115"/>
          <a:stretch/>
        </p:blipFill>
        <p:spPr bwMode="auto">
          <a:xfrm>
            <a:off x="420003" y="1221661"/>
            <a:ext cx="2669896" cy="19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роха\Downloads\IMG_6405-11-03-22-02-38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2" b="19485"/>
          <a:stretch/>
        </p:blipFill>
        <p:spPr bwMode="auto">
          <a:xfrm>
            <a:off x="3347298" y="3352331"/>
            <a:ext cx="2612868" cy="320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роха\Downloads\IMG_6404-11-03-22-02-38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b="19841"/>
          <a:stretch/>
        </p:blipFill>
        <p:spPr bwMode="auto">
          <a:xfrm>
            <a:off x="6280937" y="3336688"/>
            <a:ext cx="2631803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4416" y="288741"/>
            <a:ext cx="8439617" cy="10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</a:t>
            </a:r>
            <a:r>
              <a:rPr lang="ru-RU" alt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РЕСПУБЛИКАНСКОГО ЭКОЛОГИЧЕСКОГО КОНКУРСА 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ДОШКОЛЬНИКОВ  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«СВЕТЛЯЧОК», 2021 год</a:t>
            </a:r>
            <a:endParaRPr lang="ru-RU" altLang="ru-RU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4202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5548"/>
            <a:ext cx="9142628" cy="686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0423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sp>
        <p:nvSpPr>
          <p:cNvPr id="60424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/>
          </a:p>
        </p:txBody>
      </p:sp>
      <p:sp>
        <p:nvSpPr>
          <p:cNvPr id="60426" name="TextBox 6"/>
          <p:cNvSpPr txBox="1">
            <a:spLocks noChangeArrowheads="1"/>
          </p:cNvSpPr>
          <p:nvPr/>
        </p:nvSpPr>
        <p:spPr bwMode="auto">
          <a:xfrm>
            <a:off x="83281" y="203767"/>
            <a:ext cx="8822973" cy="100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 И ПРИЗЕРЫ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РЕСПУБЛИКАНСКОГО ЗАОЧНОГО ЭКОЛОГИЧЕСКОГО КОНКУРСА  </a:t>
            </a:r>
          </a:p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«СВЕТЛЯЧОК»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88504">
            <a:off x="270199" y="1180081"/>
            <a:ext cx="3476873" cy="2637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95010">
            <a:off x="870782" y="3982620"/>
            <a:ext cx="3476873" cy="2637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654" y="2130429"/>
            <a:ext cx="3392548" cy="4575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429" b="92429" l="17000" r="81444">
                        <a14:foregroundMark x1="33333" y1="50857" x2="33333" y2="50857"/>
                        <a14:foregroundMark x1="32556" y1="54000" x2="32556" y2="54000"/>
                        <a14:foregroundMark x1="32222" y1="43571" x2="37889" y2="52429"/>
                        <a14:foregroundMark x1="36333" y1="45714" x2="40111" y2="51571"/>
                        <a14:foregroundMark x1="43667" y1="41857" x2="43889" y2="47429"/>
                        <a14:foregroundMark x1="32444" y1="52286" x2="33889" y2="55143"/>
                        <a14:foregroundMark x1="33222" y1="80143" x2="33222" y2="80143"/>
                        <a14:foregroundMark x1="34444" y1="42571" x2="34444" y2="42571"/>
                        <a14:foregroundMark x1="36111" y1="36143" x2="36111" y2="36143"/>
                        <a14:foregroundMark x1="54333" y1="30429" x2="54333" y2="30429"/>
                        <a14:foregroundMark x1="53000" y1="37571" x2="52222" y2="41714"/>
                        <a14:foregroundMark x1="74333" y1="41000" x2="74333" y2="41000"/>
                        <a14:foregroundMark x1="73444" y1="36571" x2="73444" y2="36571"/>
                        <a14:foregroundMark x1="51111" y1="30143" x2="54889" y2="35000"/>
                        <a14:foregroundMark x1="58111" y1="33286" x2="58111" y2="33286"/>
                        <a14:foregroundMark x1="68778" y1="57286" x2="68778" y2="57286"/>
                        <a14:foregroundMark x1="23444" y1="64286" x2="19889" y2="66143"/>
                        <a14:foregroundMark x1="32444" y1="80429" x2="32444" y2="80429"/>
                        <a14:foregroundMark x1="30778" y1="83571" x2="30778" y2="83571"/>
                        <a14:foregroundMark x1="30889" y1="51286" x2="30889" y2="51286"/>
                        <a14:foregroundMark x1="27333" y1="40286" x2="27333" y2="40286"/>
                        <a14:foregroundMark x1="35000" y1="37571" x2="35000" y2="37571"/>
                        <a14:foregroundMark x1="28667" y1="39714" x2="28667" y2="39714"/>
                        <a14:foregroundMark x1="30889" y1="52286" x2="30889" y2="52286"/>
                        <a14:foregroundMark x1="48889" y1="44571" x2="48889" y2="44571"/>
                      </a14:backgroundRemoval>
                    </a14:imgEffect>
                  </a14:imgLayer>
                </a14:imgProps>
              </a:ext>
            </a:extLst>
          </a:blip>
          <a:srcRect l="17240" t="23000" r="18920" b="7881"/>
          <a:stretch/>
        </p:blipFill>
        <p:spPr>
          <a:xfrm>
            <a:off x="7177432" y="563480"/>
            <a:ext cx="1704862" cy="14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9333" name="TextBox 13"/>
          <p:cNvSpPr txBox="1">
            <a:spLocks noChangeArrowheads="1"/>
          </p:cNvSpPr>
          <p:nvPr/>
        </p:nvSpPr>
        <p:spPr bwMode="auto">
          <a:xfrm>
            <a:off x="-103832" y="3041653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9334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5376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9335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1004095">
              <a:defRPr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9336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25376">
              <a:defRPr/>
            </a:pPr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prstClr val="black"/>
              </a:solidFill>
            </a:endParaRPr>
          </a:p>
        </p:txBody>
      </p:sp>
      <p:sp>
        <p:nvSpPr>
          <p:cNvPr id="99337" name="TextBox 7"/>
          <p:cNvSpPr txBox="1">
            <a:spLocks noChangeArrowheads="1"/>
          </p:cNvSpPr>
          <p:nvPr/>
        </p:nvSpPr>
        <p:spPr bwMode="auto">
          <a:xfrm>
            <a:off x="-430170" y="-1022347"/>
            <a:ext cx="6326995" cy="9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62687" indent="-462687" algn="ctr" defTabSz="925376">
              <a:buFont typeface="Wingdings" pitchFamily="2" charset="2"/>
              <a:buChar char="ü"/>
              <a:defRPr/>
            </a:pPr>
            <a:endParaRPr lang="ru-RU" altLang="ru-RU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62687" indent="-462687" algn="ctr" defTabSz="925376">
              <a:buFont typeface="Wingdings" pitchFamily="2" charset="2"/>
              <a:buChar char="ü"/>
              <a:defRPr/>
            </a:pPr>
            <a:endParaRPr lang="ru-RU" altLang="ru-RU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338" name="TextBox 6"/>
          <p:cNvSpPr txBox="1">
            <a:spLocks noChangeArrowheads="1"/>
          </p:cNvSpPr>
          <p:nvPr/>
        </p:nvSpPr>
        <p:spPr bwMode="auto">
          <a:xfrm>
            <a:off x="5896829" y="4519620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5376"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9339" name="AutoShape 2" descr="C:\Users\Admin\Desktop\i (1).webp"/>
          <p:cNvSpPr>
            <a:spLocks noChangeAspect="1" noChangeArrowheads="1"/>
          </p:cNvSpPr>
          <p:nvPr/>
        </p:nvSpPr>
        <p:spPr bwMode="auto">
          <a:xfrm>
            <a:off x="55272" y="-144460"/>
            <a:ext cx="31172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5376"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99342" name="Прямоугольник 10"/>
          <p:cNvSpPr>
            <a:spLocks noChangeArrowheads="1"/>
          </p:cNvSpPr>
          <p:nvPr/>
        </p:nvSpPr>
        <p:spPr bwMode="auto">
          <a:xfrm>
            <a:off x="4719751" y="1420820"/>
            <a:ext cx="3521491" cy="64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25376">
              <a:defRPr/>
            </a:pPr>
            <a:r>
              <a:rPr lang="ru-RU" altLang="ru-RU">
                <a:solidFill>
                  <a:srgbClr val="000000"/>
                </a:solidFill>
                <a:latin typeface="Arial" charset="0"/>
              </a:rPr>
              <a:t>:</a:t>
            </a:r>
            <a:r>
              <a:rPr lang="ru-RU" altLang="ru-RU">
                <a:solidFill>
                  <a:prstClr val="black"/>
                </a:solidFill>
              </a:rPr>
              <a:t/>
            </a:r>
            <a:br>
              <a:rPr lang="ru-RU" altLang="ru-RU">
                <a:solidFill>
                  <a:prstClr val="black"/>
                </a:solidFill>
              </a:rPr>
            </a:b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9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" y="0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7639" y="230697"/>
            <a:ext cx="9221795" cy="847111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 defTabSz="925376">
              <a:defRPr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ДЕТСКОМ САДУ РАБОТАЕТ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«ЛАБОРАТОРИЯ»</a:t>
            </a:r>
          </a:p>
          <a:p>
            <a:pPr algn="ctr" defTabSz="925376">
              <a:defRPr/>
            </a:pP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ВМЕСТЕ С ВОСПИТАННИКАМИ ПРОВОДЯТ ИССЛЕДОВАНИЯ.</a:t>
            </a:r>
          </a:p>
          <a:p>
            <a:pPr algn="ctr" defTabSz="925376">
              <a:defRPr/>
            </a:pP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«БУМАГА СВОИМИ РУКАМИ»  </a:t>
            </a:r>
            <a:r>
              <a:rPr lang="ru-RU" sz="15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ЭКОЛОГИЧЕСКИ ЧИСТЫЙ ПРОДУКТ</a:t>
            </a:r>
          </a:p>
        </p:txBody>
      </p:sp>
      <p:pic>
        <p:nvPicPr>
          <p:cNvPr id="9934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3" y="1254105"/>
            <a:ext cx="3437854" cy="2858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05" y="1136889"/>
            <a:ext cx="4160583" cy="3051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6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4" y="4398569"/>
            <a:ext cx="2896850" cy="2124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65" y="4654980"/>
            <a:ext cx="2683102" cy="1967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3166" y="4784991"/>
            <a:ext cx="2230574" cy="159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99333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9334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9335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/>
          </a:p>
        </p:txBody>
      </p:sp>
      <p:sp>
        <p:nvSpPr>
          <p:cNvPr id="99336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/>
          </a:p>
        </p:txBody>
      </p:sp>
      <p:sp>
        <p:nvSpPr>
          <p:cNvPr id="99337" name="TextBox 7"/>
          <p:cNvSpPr txBox="1">
            <a:spLocks noChangeArrowheads="1"/>
          </p:cNvSpPr>
          <p:nvPr/>
        </p:nvSpPr>
        <p:spPr bwMode="auto">
          <a:xfrm>
            <a:off x="-430170" y="-1022347"/>
            <a:ext cx="6326995" cy="9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Wingdings" pitchFamily="2" charset="2"/>
              <a:buChar char="ü"/>
            </a:pPr>
            <a:endParaRPr lang="ru-RU" altLang="ru-RU" sz="28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endParaRPr lang="ru-RU" altLang="ru-RU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8" name="TextBox 6"/>
          <p:cNvSpPr txBox="1">
            <a:spLocks noChangeArrowheads="1"/>
          </p:cNvSpPr>
          <p:nvPr/>
        </p:nvSpPr>
        <p:spPr bwMode="auto">
          <a:xfrm>
            <a:off x="5896829" y="4519620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9339" name="AutoShape 2" descr="C:\Users\Admin\Desktop\i (1).webp"/>
          <p:cNvSpPr>
            <a:spLocks noChangeAspect="1" noChangeArrowheads="1"/>
          </p:cNvSpPr>
          <p:nvPr/>
        </p:nvSpPr>
        <p:spPr bwMode="auto">
          <a:xfrm>
            <a:off x="55272" y="-144460"/>
            <a:ext cx="31172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99342" name="Прямоугольник 10"/>
          <p:cNvSpPr>
            <a:spLocks noChangeArrowheads="1"/>
          </p:cNvSpPr>
          <p:nvPr/>
        </p:nvSpPr>
        <p:spPr bwMode="auto">
          <a:xfrm>
            <a:off x="4719751" y="1420820"/>
            <a:ext cx="3521491" cy="64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  <a:latin typeface="Arial" charset="0"/>
              </a:rPr>
              <a:t>:</a:t>
            </a:r>
            <a:r>
              <a:rPr lang="ru-RU" altLang="ru-RU"/>
              <a:t/>
            </a:r>
            <a:br>
              <a:rPr lang="ru-RU" altLang="ru-RU"/>
            </a:br>
            <a:endParaRPr lang="ru-RU" altLang="ru-RU"/>
          </a:p>
        </p:txBody>
      </p:sp>
      <p:sp>
        <p:nvSpPr>
          <p:cNvPr id="13" name="TextBox 12"/>
          <p:cNvSpPr txBox="1"/>
          <p:nvPr/>
        </p:nvSpPr>
        <p:spPr>
          <a:xfrm>
            <a:off x="70941" y="151105"/>
            <a:ext cx="9101653" cy="2218659"/>
          </a:xfrm>
          <a:prstGeom prst="rect">
            <a:avLst/>
          </a:prstGeom>
          <a:noFill/>
        </p:spPr>
        <p:txBody>
          <a:bodyPr wrap="square" lIns="92538" tIns="46268" rIns="92538" bIns="46268">
            <a:spAutoFit/>
          </a:bodyPr>
          <a:lstStyle/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ДАННОЙ ИССЛЕДОВАТЕЛЬСКОЙ РАБОТЫ ДОШКОЛЬНИКИ  НЕ ТОЛЬКО ПОЗНАКОМИЛИСЬ С  ПРОЦЕССОМ ПОЛУЧЕНИЯ БУМАГИ ИЗ МАКУЛАТУРЫ, 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И САМОСТОЯТЕЛЬНО ИЗГОТОВИЛИ  БУМАГУ  ИЗ ВТОРИЧНОГО СЫРЬЯ. 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ПОЛУЧЕННОЙ БУМАГИ ДЕТЬМИ  БЫЛИ СДЕЛАНЫ ПОДЕЛКИ. 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БЫЛО НАГЛЯДНО  ПРОДЕМОНСТРИРОВАНО ПРАКТИЧЕСКОЕ ПРИМЕНЕНИЕ 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ПЕРЕРАБОТАННОЙ БУМАГИ </a:t>
            </a:r>
            <a:r>
              <a:rPr lang="ru-RU" sz="1500" b="1" dirty="0">
                <a:solidFill>
                  <a:srgbClr val="002060"/>
                </a:solidFill>
              </a:rPr>
              <a:t/>
            </a:r>
            <a:br>
              <a:rPr lang="ru-RU" sz="1500" b="1" dirty="0">
                <a:solidFill>
                  <a:srgbClr val="002060"/>
                </a:solidFill>
              </a:rPr>
            </a:br>
            <a:r>
              <a:rPr lang="ru-RU" sz="1500" b="1" dirty="0">
                <a:solidFill>
                  <a:srgbClr val="002060"/>
                </a:solidFill>
              </a:rPr>
              <a:t/>
            </a:r>
            <a:br>
              <a:rPr lang="ru-RU" sz="1500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49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08" y="4382258"/>
            <a:ext cx="3243680" cy="237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0" name="Picture 22" descr="C:\Users\User\Downloads\IMG-20190506-WA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3" y="2116554"/>
            <a:ext cx="3255798" cy="424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89" y="2013906"/>
            <a:ext cx="3005848" cy="23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9423" y="2314707"/>
            <a:ext cx="1796360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12645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7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12649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27" y="4656492"/>
            <a:ext cx="3006267" cy="2204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32" y="1679680"/>
            <a:ext cx="3605754" cy="2601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1" name="Прямоугольник 10"/>
          <p:cNvSpPr>
            <a:spLocks noChangeArrowheads="1"/>
          </p:cNvSpPr>
          <p:nvPr/>
        </p:nvSpPr>
        <p:spPr bwMode="auto">
          <a:xfrm>
            <a:off x="-9673" y="385766"/>
            <a:ext cx="9884206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БОЛЬШОЕ ЗНАЧЕНИЕ НАШ КОЛЛЕКТИВ УДЕЛЯЕТ РАЗВИТИЮ 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СОВЕРШЕНСТВОВАНИЮ ПРЕДМЕТНО-РАЗВИВАЮЩЕЙ СРЕДЫ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УЧАСТКЕ, КАК СИСТЕМЕ УСЛОВИЙ, ОБЕСПЕЧИВАЮЩЕЙ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ВСЮ ПОЛНОТУ РАЗВИТИЯ ДЕТСКОЙ ДЕЯТЕЛЬНОСТИ</a:t>
            </a:r>
          </a:p>
        </p:txBody>
      </p:sp>
      <p:pic>
        <p:nvPicPr>
          <p:cNvPr id="112654" name="Picture 2" descr="C:\Users\User\Desktop\29-04-2019_16-52-09\20180724_1655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" y="1372019"/>
            <a:ext cx="4790480" cy="3513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3" descr="C:\Users\User\Desktop\29-04-2019_16-52-09\20180724_1654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76" y="4085752"/>
            <a:ext cx="3796168" cy="278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2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12645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7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112651" name="Прямоугольник 10"/>
          <p:cNvSpPr>
            <a:spLocks noChangeArrowheads="1"/>
          </p:cNvSpPr>
          <p:nvPr/>
        </p:nvSpPr>
        <p:spPr bwMode="auto">
          <a:xfrm>
            <a:off x="35041" y="568964"/>
            <a:ext cx="9073924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 В ДЕТСКОМ САДУ И ПОСИЛЬНЫЙ ТРУД ДЕТЕЙ 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ЕГО ТЕРРИТОРИИ ОКАЗЫВАЮТ ВЛИЯНИЕ НА ФОРМИРОВАНИЕ ЭЛЕМЕНТАРНЫХ ЭКОЛОГИЧЕСКИХ ПРЕДСТАВЛЕНИЙ У ДОШКОЛЬНИКОВ</a:t>
            </a:r>
            <a:endParaRPr lang="ru-RU" altLang="ru-RU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6" y="1692280"/>
            <a:ext cx="8296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F:\Образцовый\20180724_1654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r="15242"/>
          <a:stretch/>
        </p:blipFill>
        <p:spPr bwMode="auto">
          <a:xfrm>
            <a:off x="90437" y="1414110"/>
            <a:ext cx="2861769" cy="324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Образцовый\20180724_1654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 t="18292" r="15085" b="22754"/>
          <a:stretch/>
        </p:blipFill>
        <p:spPr bwMode="auto">
          <a:xfrm>
            <a:off x="451226" y="4725052"/>
            <a:ext cx="3014208" cy="2044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F:\Образцовый\20180724_16545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5700" r="29759"/>
          <a:stretch/>
        </p:blipFill>
        <p:spPr bwMode="auto">
          <a:xfrm>
            <a:off x="6744610" y="1761436"/>
            <a:ext cx="2423070" cy="2617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5990" y="4378874"/>
            <a:ext cx="3520189" cy="258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4" descr="F:\Образцовый\IMG-20190203-WA00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2962" y="2107620"/>
            <a:ext cx="4444828" cy="2444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75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12645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3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7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1264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112651" name="Прямоугольник 10"/>
          <p:cNvSpPr>
            <a:spLocks noChangeArrowheads="1"/>
          </p:cNvSpPr>
          <p:nvPr/>
        </p:nvSpPr>
        <p:spPr bwMode="auto">
          <a:xfrm>
            <a:off x="-342502" y="547581"/>
            <a:ext cx="9884206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 СПОСОБЕН РАСШИРИТЬ ПРЕДСТАВЛЕНИЯ ДЕТЕЙ О РАСТЕНИЯХ,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ЖИВЫХ ОРГАНИЗМАХ, ОБ УСЛОВИЯХ НЕОБХОДИМЫХ ДЛЯ РОСТА И РАЗВИТИЯ</a:t>
            </a:r>
            <a:endParaRPr lang="ru-RU" altLang="ru-RU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 cstate="print"/>
          <a:srcRect t="25318"/>
          <a:stretch>
            <a:fillRect/>
          </a:stretch>
        </p:blipFill>
        <p:spPr bwMode="auto">
          <a:xfrm>
            <a:off x="1750085" y="4328907"/>
            <a:ext cx="6157136" cy="252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016" y="1262044"/>
            <a:ext cx="5231748" cy="287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9" b="93017" l="9909" r="89939"/>
                    </a14:imgEffect>
                  </a14:imgLayer>
                </a14:imgProps>
              </a:ext>
            </a:extLst>
          </a:blip>
          <a:srcRect b="9877"/>
          <a:stretch/>
        </p:blipFill>
        <p:spPr>
          <a:xfrm>
            <a:off x="4488364" y="1166310"/>
            <a:ext cx="5399160" cy="26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25956" name="Picture 2" descr="C:\Users\User\Desktop\dream-of-grassland-powerpoint-templa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" y="0"/>
            <a:ext cx="91738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5958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5960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16675">
            <a:off x="522766" y="1849635"/>
            <a:ext cx="3164147" cy="2215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5962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66" y="1404126"/>
            <a:ext cx="2411770" cy="261368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98981">
            <a:off x="1396603" y="4157466"/>
            <a:ext cx="3376895" cy="2474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63684" y="4058768"/>
            <a:ext cx="3389707" cy="2672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5966" name="Прямоугольник 6"/>
          <p:cNvSpPr>
            <a:spLocks noChangeArrowheads="1"/>
          </p:cNvSpPr>
          <p:nvPr/>
        </p:nvSpPr>
        <p:spPr bwMode="auto">
          <a:xfrm>
            <a:off x="65089" y="384490"/>
            <a:ext cx="8871107" cy="84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ОРГАНИЗОВАННОЙ ОБРАЗОВАТЕЛЬНОЙ ДЕЯТЕЛЬНОСТИ  СОЗНАНИЕ РЕБЕНКА ОБОГАЩАЕТСЯ ЗАПАСОМ КОНКРЕТНЫХ ПРЕДСТАВЛЕНИЙ О ПРИРОДЕ,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ОТВЕТСТВЕННОСТИ ЧЕЛОВЕКА ЗА ЕЕ СОСТОЯНИЕ 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125967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0" y="907824"/>
            <a:ext cx="112025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3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260648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988835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284808" y="708587"/>
            <a:ext cx="6737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/>
                <a:ea typeface="Calibri"/>
              </a:rPr>
              <a:t/>
            </a:r>
            <a:br>
              <a:rPr lang="ru-RU" sz="1600" b="1" dirty="0" smtClean="0">
                <a:latin typeface="Times New Roman"/>
                <a:ea typeface="Calibri"/>
              </a:rPr>
            </a:br>
            <a:r>
              <a:rPr lang="ru-RU" sz="1600" b="1" dirty="0" smtClean="0">
                <a:latin typeface="Times New Roman"/>
                <a:ea typeface="Calibri"/>
              </a:rPr>
              <a:t>КУКЛЫ В НАЦИОНАЛЬНЫХ КОТЮМАХ  НАРОДОВ ПОВОЛЖЬЯ</a:t>
            </a:r>
            <a:endParaRPr lang="ru-RU" sz="1600" b="1" dirty="0"/>
          </a:p>
        </p:txBody>
      </p:sp>
      <p:pic>
        <p:nvPicPr>
          <p:cNvPr id="15" name="Picture 2" descr="G:\20 сад\лето 2021\IMG_0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5834"/>
            <a:ext cx="2203946" cy="16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0 сад\лето 2021\IMG_06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9" y="1295880"/>
            <a:ext cx="2195005" cy="164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0 сад\лето 2021\IMG_06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0" y="2921940"/>
            <a:ext cx="2336892" cy="175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20 сад\лето 2021\IMG_06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69" y="2954478"/>
            <a:ext cx="2340262" cy="17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20 сад\лето 2021\IMG_06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25" y="2921940"/>
            <a:ext cx="2316859" cy="173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20 сад\лето 2021\IMG_06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5" y="4801914"/>
            <a:ext cx="2129225" cy="15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20 сад\лето 2021\IMG_068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56" y="4801914"/>
            <a:ext cx="2199716" cy="16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20 сад\лето 2021\IMG_069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072" y="4801914"/>
            <a:ext cx="2135963" cy="16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Горизонтальный свиток 23"/>
          <p:cNvSpPr/>
          <p:nvPr/>
        </p:nvSpPr>
        <p:spPr>
          <a:xfrm>
            <a:off x="78023" y="30021"/>
            <a:ext cx="8895609" cy="1018215"/>
          </a:xfrm>
          <a:prstGeom prst="horizontalScroll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МИНИ-МУЗЕИ,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ПОЗНАВАТЕЛЬНОЙ АКТИВНОСТИ ДЕТЕЙ</a:t>
            </a:r>
            <a:endParaRPr lang="ru-RU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3"/>
            </a:endParaRPr>
          </a:p>
        </p:txBody>
      </p:sp>
    </p:spTree>
    <p:extLst>
      <p:ext uri="{BB962C8B-B14F-4D97-AF65-F5344CB8AC3E}">
        <p14:creationId xmlns:p14="http://schemas.microsoft.com/office/powerpoint/2010/main" val="21290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6981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698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6983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4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26985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02" y="4089002"/>
            <a:ext cx="2063538" cy="269557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6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8" y="1412420"/>
            <a:ext cx="3036678" cy="222693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7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06" y="1657176"/>
            <a:ext cx="3725299" cy="237973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8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86" y="4195798"/>
            <a:ext cx="2995527" cy="248198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9" name="Прямоугольник 16"/>
          <p:cNvSpPr>
            <a:spLocks noChangeArrowheads="1"/>
          </p:cNvSpPr>
          <p:nvPr/>
        </p:nvSpPr>
        <p:spPr bwMode="auto">
          <a:xfrm>
            <a:off x="467653" y="175833"/>
            <a:ext cx="8780188" cy="12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– ПУТЕШЕСТВИЯ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ЗАНЯТИЯ-СКАЗКИ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УЧАТ ПОЗНАВАТЬ ОКРУЖАЮЩИЙ МИР, ДУМАТЬ О ПОСЛЕДСТВИЯХ СВОИХ ПОСТУПКАХ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 ОКРУЖАЮЩЕМУ  МИРУ , ОБ ОТВЕТСТВЕННОСТИ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СОХРАНЕНИЕ ЕЕ БОГАТСТВА И КРАСОТЫ</a:t>
            </a:r>
          </a:p>
        </p:txBody>
      </p:sp>
      <p:pic>
        <p:nvPicPr>
          <p:cNvPr id="126991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46" y="4253560"/>
            <a:ext cx="2196116" cy="21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1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8005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800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8007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0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28009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7" y="1025054"/>
            <a:ext cx="3222929" cy="243877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0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78" y="1054458"/>
            <a:ext cx="2909597" cy="206216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11" name="Рисунок 18" descr="20190215_21225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23" y="3717930"/>
            <a:ext cx="2432086" cy="2325687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2" name="TextBox 6"/>
          <p:cNvSpPr txBox="1">
            <a:spLocks noChangeArrowheads="1"/>
          </p:cNvSpPr>
          <p:nvPr/>
        </p:nvSpPr>
        <p:spPr bwMode="auto">
          <a:xfrm>
            <a:off x="211792" y="3659790"/>
            <a:ext cx="2898045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ООД «Зимние деревья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8013" name="TextBox 9"/>
          <p:cNvSpPr txBox="1">
            <a:spLocks noChangeArrowheads="1"/>
          </p:cNvSpPr>
          <p:nvPr/>
        </p:nvSpPr>
        <p:spPr bwMode="auto">
          <a:xfrm>
            <a:off x="5702616" y="3150634"/>
            <a:ext cx="322419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ООД «Веселые </a:t>
            </a:r>
            <a:r>
              <a:rPr lang="ru-RU" alt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осьминожки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8014" name="TextBox 11"/>
          <p:cNvSpPr txBox="1">
            <a:spLocks noChangeArrowheads="1"/>
          </p:cNvSpPr>
          <p:nvPr/>
        </p:nvSpPr>
        <p:spPr bwMode="auto">
          <a:xfrm>
            <a:off x="2581521" y="6133525"/>
            <a:ext cx="3332662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ООД «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Лесные животные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28015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01" y="3649023"/>
            <a:ext cx="2737315" cy="200501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6" name="TextBox 19"/>
          <p:cNvSpPr txBox="1">
            <a:spLocks noChangeArrowheads="1"/>
          </p:cNvSpPr>
          <p:nvPr/>
        </p:nvSpPr>
        <p:spPr bwMode="auto">
          <a:xfrm>
            <a:off x="6125500" y="5654036"/>
            <a:ext cx="2701033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 у нас сегодня гость!»</a:t>
            </a:r>
          </a:p>
        </p:txBody>
      </p:sp>
      <p:pic>
        <p:nvPicPr>
          <p:cNvPr id="128019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7" y="4245501"/>
            <a:ext cx="2114884" cy="208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7404" y="121037"/>
            <a:ext cx="9382656" cy="551245"/>
          </a:xfrm>
          <a:prstGeom prst="rect">
            <a:avLst/>
          </a:prstGeom>
          <a:noFill/>
        </p:spPr>
        <p:txBody>
          <a:bodyPr wrap="square" lIns="92538" tIns="46268" rIns="92538" bIns="46268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ТЕМАТИКИ ЗАНЯТИЙ ПОЗВОЛЯЕТ ВОСПИТАННИКАМ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ГЛУБЖЕ ПОЗНАВАТЬ СЕЗОННЫЕ ИЗМЕНЕНИЯ И ОСОБЕННОСТИ ЖИЗНИ ЖИВЫХ  СУЩЕСТВ</a:t>
            </a:r>
          </a:p>
        </p:txBody>
      </p:sp>
    </p:spTree>
    <p:extLst>
      <p:ext uri="{BB962C8B-B14F-4D97-AF65-F5344CB8AC3E}">
        <p14:creationId xmlns:p14="http://schemas.microsoft.com/office/powerpoint/2010/main" val="14003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9029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903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7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1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29032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290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0" y="1692694"/>
            <a:ext cx="2646396" cy="194109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3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83" y="4065016"/>
            <a:ext cx="3032800" cy="222561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3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56" y="1708902"/>
            <a:ext cx="2949999" cy="193716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9036" name="TextBox 6"/>
          <p:cNvSpPr txBox="1">
            <a:spLocks noChangeArrowheads="1"/>
          </p:cNvSpPr>
          <p:nvPr/>
        </p:nvSpPr>
        <p:spPr bwMode="auto">
          <a:xfrm>
            <a:off x="2514489" y="3633791"/>
            <a:ext cx="4421205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ООД «Такие разные птицы»</a:t>
            </a:r>
          </a:p>
        </p:txBody>
      </p:sp>
      <p:sp>
        <p:nvSpPr>
          <p:cNvPr id="129037" name="TextBox 10"/>
          <p:cNvSpPr txBox="1">
            <a:spLocks noChangeArrowheads="1"/>
          </p:cNvSpPr>
          <p:nvPr/>
        </p:nvSpPr>
        <p:spPr bwMode="auto">
          <a:xfrm>
            <a:off x="902928" y="6342226"/>
            <a:ext cx="318353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«Зимний пейзаж»</a:t>
            </a:r>
          </a:p>
        </p:txBody>
      </p:sp>
      <p:pic>
        <p:nvPicPr>
          <p:cNvPr id="129038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50" y="4036822"/>
            <a:ext cx="2341167" cy="225425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9" name="TextBox 12"/>
          <p:cNvSpPr txBox="1">
            <a:spLocks noChangeArrowheads="1"/>
          </p:cNvSpPr>
          <p:nvPr/>
        </p:nvSpPr>
        <p:spPr bwMode="auto">
          <a:xfrm>
            <a:off x="5542282" y="6342226"/>
            <a:ext cx="2169414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«Признаки весны»</a:t>
            </a:r>
          </a:p>
        </p:txBody>
      </p:sp>
      <p:sp>
        <p:nvSpPr>
          <p:cNvPr id="129041" name="Прямоугольник 7"/>
          <p:cNvSpPr>
            <a:spLocks noChangeArrowheads="1"/>
          </p:cNvSpPr>
          <p:nvPr/>
        </p:nvSpPr>
        <p:spPr bwMode="auto">
          <a:xfrm>
            <a:off x="238364" y="453205"/>
            <a:ext cx="8794800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НА ЭТАПЕ ДОШКОЛЬНОГО ДЕТСТВА РЕБЕНОК ПОЛУЧАЕТ ЭМОЦИОНАЛЬНЫЕ ВПЕЧАТЛЕНИЯ О ПРИРОДЕ, НАКАПЛИВАЕТ ПРЕДСТАВЛЕНИЯ О РАЗНЫХ ФОРМАХ ЖИЗНИ,  У НЕГО ФОРМИРУЮТСЯ ПЕРВООСНОВЫ МЫШЛЕНИЯ, СОЗНАНИЯ, ЗАКЛАДЫВАЮТСЯ НАЧАЛЬНЫЕ ЭЛЕМЕНТЫ ЭКОЛОГИЧЕСКОЙ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2763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0053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4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0055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0056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3005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41" y="3863981"/>
            <a:ext cx="3162687" cy="2495551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/>
          <a:stretch>
            <a:fillRect/>
          </a:stretch>
        </p:blipFill>
        <p:spPr bwMode="auto">
          <a:xfrm>
            <a:off x="2195736" y="4234416"/>
            <a:ext cx="2890539" cy="257387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9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6999" r="21251" b="4802"/>
          <a:stretch>
            <a:fillRect/>
          </a:stretch>
        </p:blipFill>
        <p:spPr bwMode="auto">
          <a:xfrm>
            <a:off x="5201492" y="1285091"/>
            <a:ext cx="2943505" cy="223996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60" name="Прямоугольник 6"/>
          <p:cNvSpPr>
            <a:spLocks noChangeArrowheads="1"/>
          </p:cNvSpPr>
          <p:nvPr/>
        </p:nvSpPr>
        <p:spPr bwMode="auto">
          <a:xfrm>
            <a:off x="4221316" y="496892"/>
            <a:ext cx="4675840" cy="41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>
                <a:solidFill>
                  <a:srgbClr val="002060"/>
                </a:solidFill>
              </a:rPr>
              <a:t> </a:t>
            </a:r>
            <a:endParaRPr lang="ru-RU" alt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061" name="Прямоугольник 8"/>
          <p:cNvSpPr>
            <a:spLocks noChangeArrowheads="1"/>
          </p:cNvSpPr>
          <p:nvPr/>
        </p:nvSpPr>
        <p:spPr bwMode="auto">
          <a:xfrm>
            <a:off x="527216" y="171243"/>
            <a:ext cx="8283379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5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ПРАВИЛА ПОВЕДЕНИЯ В ЛЕСУ», «О ЧЕМ РАССКАЖЕТ ГЛОБУС», </a:t>
            </a:r>
          </a:p>
          <a:p>
            <a:pPr algn="ctr"/>
            <a:r>
              <a:rPr lang="ru-RU" altLang="ru-RU" sz="15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«ОВОЩИ И ФРУКТЫ», «ЖИВОТНЫЕ НАШЕГО КРАЯ», «ДЕРЕВЬЯ В ЛЕСУ», </a:t>
            </a:r>
          </a:p>
          <a:p>
            <a:pPr algn="ctr"/>
            <a:r>
              <a:rPr lang="ru-RU" altLang="ru-RU" sz="15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«ПТИЦЫ – НАШИ ДРУЗЬЯ» - ТАКОВА ТЕМАТИКА ЗАНЯТИЙ С ДЕТЬМИ</a:t>
            </a:r>
          </a:p>
        </p:txBody>
      </p:sp>
      <p:pic>
        <p:nvPicPr>
          <p:cNvPr id="130062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" y="1146636"/>
            <a:ext cx="2599050" cy="294231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4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93" y="1631121"/>
            <a:ext cx="1823646" cy="180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17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7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1078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1079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1081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31082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64" y="4209039"/>
            <a:ext cx="3280346" cy="212103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3" name="Picture 4" descr="https://pp.userapi.com/c846320/v846320942/1d92cd/EGfT7TaxUH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3"/>
          <a:stretch>
            <a:fillRect/>
          </a:stretch>
        </p:blipFill>
        <p:spPr bwMode="auto">
          <a:xfrm>
            <a:off x="6225110" y="1980193"/>
            <a:ext cx="2708090" cy="253523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4" name="TextBox 6"/>
          <p:cNvSpPr txBox="1">
            <a:spLocks noChangeArrowheads="1"/>
          </p:cNvSpPr>
          <p:nvPr/>
        </p:nvSpPr>
        <p:spPr bwMode="auto">
          <a:xfrm>
            <a:off x="197641" y="253574"/>
            <a:ext cx="9402011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РЕБЕНОК, ПО ПРИРОДЕ СВОЕЙ –ИССЛЕДОВАТЕЛЬ.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ОТКРЫТЬ, ИЗУЧИТЬ, ИССЛЕДОВАТЬ –ЭТО ПЕРВЫЕ ШАГИ В НЕИЗВЕДАННОЕ,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БЛАГОДАРЯ ТАКОЙ ДЕЯТЕЛЬНОСТИ ДЕТИ УЧАТСЯ ДУМАТЬ,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ГОВОРИТЬ, ПРОБОВАТЬ, ИСКАТЬ, ЭКСПЕРИМЕНТИРОВАТЬ</a:t>
            </a:r>
          </a:p>
        </p:txBody>
      </p:sp>
      <p:sp>
        <p:nvSpPr>
          <p:cNvPr id="131085" name="TextBox 8"/>
          <p:cNvSpPr txBox="1">
            <a:spLocks noChangeArrowheads="1"/>
          </p:cNvSpPr>
          <p:nvPr/>
        </p:nvSpPr>
        <p:spPr bwMode="auto">
          <a:xfrm>
            <a:off x="3028000" y="6337867"/>
            <a:ext cx="2649642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«Мел своими руками»</a:t>
            </a:r>
          </a:p>
        </p:txBody>
      </p:sp>
      <p:sp>
        <p:nvSpPr>
          <p:cNvPr id="131086" name="TextBox 10"/>
          <p:cNvSpPr txBox="1">
            <a:spLocks noChangeArrowheads="1"/>
          </p:cNvSpPr>
          <p:nvPr/>
        </p:nvSpPr>
        <p:spPr bwMode="auto">
          <a:xfrm>
            <a:off x="-297963" y="3678757"/>
            <a:ext cx="4975080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«Красота природных камней»</a:t>
            </a:r>
          </a:p>
        </p:txBody>
      </p:sp>
      <p:pic>
        <p:nvPicPr>
          <p:cNvPr id="131087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7" y="1584025"/>
            <a:ext cx="3123721" cy="201453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9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338" y="1846405"/>
            <a:ext cx="2042615" cy="201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2101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2103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6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5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4612" y="201617"/>
            <a:ext cx="6406550" cy="370439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/>
          <a:p>
            <a:pPr algn="ctr"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108" name="TextBox 7"/>
          <p:cNvSpPr txBox="1">
            <a:spLocks noChangeArrowheads="1"/>
          </p:cNvSpPr>
          <p:nvPr/>
        </p:nvSpPr>
        <p:spPr bwMode="auto">
          <a:xfrm>
            <a:off x="5896829" y="3594104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32109" name="Picture 2" descr="C:\Users\User\Desktop\эковесна 2019\ПОХОД\IMG_20190411_090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1" y="4489583"/>
            <a:ext cx="2727743" cy="200074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0" name="Picture 3" descr="C:\Users\User\Desktop\эковесна 2019\ПОХОД\IMG_20190411_09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50" y="2183600"/>
            <a:ext cx="4895727" cy="359025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1" name="Picture 5" descr="C:\Users\User\Desktop\эковесна 2019\ПОХОД\IMG_20190411_092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" y="1366729"/>
            <a:ext cx="3712117" cy="272187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12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" y="53175"/>
            <a:ext cx="1117006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3" name="TextBox 9"/>
          <p:cNvSpPr txBox="1">
            <a:spLocks noChangeArrowheads="1"/>
          </p:cNvSpPr>
          <p:nvPr/>
        </p:nvSpPr>
        <p:spPr bwMode="auto">
          <a:xfrm>
            <a:off x="1130300" y="324407"/>
            <a:ext cx="7658311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ЧЕЛОВЕЧЕСТВА НЕ МОЖЕТ БЫТЬ  БУДУЩЕГО БЕЗ ЖИВОЙ ПРИРОДЫ, А ЗНАЧИТ БЕЗ ПРОДУМАННОЙ И ОРГАНИЗОВАННОЙ  СИСТЕМЫ ЕЕ СОХРАНЕНИЯ. ИССЛЕДОВАТЕЛЬСКАЯ ДЕЯТЕЛЬНОСТЬ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«СОХРАНИМ ПЛАНЕТУ»</a:t>
            </a:r>
          </a:p>
        </p:txBody>
      </p:sp>
    </p:spTree>
    <p:extLst>
      <p:ext uri="{BB962C8B-B14F-4D97-AF65-F5344CB8AC3E}">
        <p14:creationId xmlns:p14="http://schemas.microsoft.com/office/powerpoint/2010/main" val="5897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3125" name="TextBox 13"/>
          <p:cNvSpPr txBox="1">
            <a:spLocks noChangeArrowheads="1"/>
          </p:cNvSpPr>
          <p:nvPr/>
        </p:nvSpPr>
        <p:spPr bwMode="auto">
          <a:xfrm>
            <a:off x="-154164" y="3041654"/>
            <a:ext cx="238663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312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3127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8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pic>
        <p:nvPicPr>
          <p:cNvPr id="133129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44" y="1617881"/>
            <a:ext cx="2158519" cy="2812859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29" y="3925888"/>
            <a:ext cx="3118850" cy="22860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32" name="Прямоугольник 8"/>
          <p:cNvSpPr>
            <a:spLocks noChangeArrowheads="1"/>
          </p:cNvSpPr>
          <p:nvPr/>
        </p:nvSpPr>
        <p:spPr bwMode="auto">
          <a:xfrm>
            <a:off x="57357" y="4511895"/>
            <a:ext cx="3375371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Чудеса мыльных пузырей</a:t>
            </a:r>
          </a:p>
        </p:txBody>
      </p:sp>
      <p:pic>
        <p:nvPicPr>
          <p:cNvPr id="13313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4" y="1930954"/>
            <a:ext cx="2889929" cy="2303462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4" name="TextBox 6"/>
          <p:cNvSpPr txBox="1">
            <a:spLocks noChangeArrowheads="1"/>
          </p:cNvSpPr>
          <p:nvPr/>
        </p:nvSpPr>
        <p:spPr bwMode="auto">
          <a:xfrm>
            <a:off x="1037527" y="658971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33135" name="TextBox 7"/>
          <p:cNvSpPr txBox="1">
            <a:spLocks noChangeArrowheads="1"/>
          </p:cNvSpPr>
          <p:nvPr/>
        </p:nvSpPr>
        <p:spPr bwMode="auto">
          <a:xfrm>
            <a:off x="2850767" y="6214086"/>
            <a:ext cx="4228821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Знакомимся со свойствами песка</a:t>
            </a:r>
          </a:p>
        </p:txBody>
      </p:sp>
      <p:sp>
        <p:nvSpPr>
          <p:cNvPr id="133136" name="TextBox 10"/>
          <p:cNvSpPr txBox="1">
            <a:spLocks noChangeArrowheads="1"/>
          </p:cNvSpPr>
          <p:nvPr/>
        </p:nvSpPr>
        <p:spPr bwMode="auto">
          <a:xfrm>
            <a:off x="6505128" y="4516650"/>
            <a:ext cx="2523005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Юные исследователи</a:t>
            </a:r>
          </a:p>
        </p:txBody>
      </p:sp>
      <p:sp>
        <p:nvSpPr>
          <p:cNvPr id="133138" name="Прямоугольник 17"/>
          <p:cNvSpPr>
            <a:spLocks noChangeArrowheads="1"/>
          </p:cNvSpPr>
          <p:nvPr/>
        </p:nvSpPr>
        <p:spPr bwMode="auto">
          <a:xfrm>
            <a:off x="255784" y="436385"/>
            <a:ext cx="8658421" cy="101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ИССЛЕДОВАТЕЛЬСКАЯ ДЕЯТЕЛЬНОСТЬ 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ОСОБЫЙ ВИД ИНТЕЛЛЕКТУАЛЬНО-ТВОРЧЕСКОЙ ДЕЯТЕЛЬНОСТИ НА ОСНОВЕ ПОИСКОВОЙ АКТИВНОСТИ. В КАЧЕСТВЕ ПРЕДМЕТА ИССЛЕДОВАНИЯ ВЫСТУПАЮТ  -ЖИВЫЕ И НЕЖИВЫЕ ОБЪЕКТЫ ПРИРОДЫ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3495" y="1383744"/>
            <a:ext cx="2439966" cy="24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4149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415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4151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9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2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134153" name="TextBox 7"/>
          <p:cNvSpPr txBox="1">
            <a:spLocks noChangeArrowheads="1"/>
          </p:cNvSpPr>
          <p:nvPr/>
        </p:nvSpPr>
        <p:spPr bwMode="auto">
          <a:xfrm>
            <a:off x="88416" y="325303"/>
            <a:ext cx="9041580" cy="61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АКТИВНОСТЬ РЕБЕНКА, НАПРАВЛЕННАЯ НА ПОСТИЖЕНИЕ УСТРОЙСТВА ВЕЩЕЙ, СВЯЗЕЙ МЕЖДУ ЯВЛЕНИЯМИ ОКРУЖАЮЩЕГО МИРА – ТРЕБОВАНИЕ ВРЕМЕНИ</a:t>
            </a:r>
          </a:p>
        </p:txBody>
      </p:sp>
      <p:pic>
        <p:nvPicPr>
          <p:cNvPr id="13415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59" y="1057559"/>
            <a:ext cx="2899669" cy="204787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5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17" y="1062389"/>
            <a:ext cx="2849340" cy="2095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07" y="3895014"/>
            <a:ext cx="2809974" cy="226047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5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440"/>
            <a:ext cx="2933054" cy="2563625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8" name="TextBox 6"/>
          <p:cNvSpPr txBox="1">
            <a:spLocks noChangeArrowheads="1"/>
          </p:cNvSpPr>
          <p:nvPr/>
        </p:nvSpPr>
        <p:spPr bwMode="auto">
          <a:xfrm>
            <a:off x="527651" y="6380008"/>
            <a:ext cx="2191406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«Песочные чудеса»</a:t>
            </a:r>
          </a:p>
        </p:txBody>
      </p:sp>
      <p:sp>
        <p:nvSpPr>
          <p:cNvPr id="134160" name="TextBox 9"/>
          <p:cNvSpPr txBox="1">
            <a:spLocks noChangeArrowheads="1"/>
          </p:cNvSpPr>
          <p:nvPr/>
        </p:nvSpPr>
        <p:spPr bwMode="auto">
          <a:xfrm>
            <a:off x="5343977" y="3193905"/>
            <a:ext cx="3893287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FF0000"/>
                </a:solidFill>
              </a:rPr>
              <a:t>«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там видно в микроскоп?»</a:t>
            </a:r>
          </a:p>
        </p:txBody>
      </p:sp>
      <p:sp>
        <p:nvSpPr>
          <p:cNvPr id="134161" name="TextBox 10"/>
          <p:cNvSpPr txBox="1">
            <a:spLocks noChangeArrowheads="1"/>
          </p:cNvSpPr>
          <p:nvPr/>
        </p:nvSpPr>
        <p:spPr bwMode="auto">
          <a:xfrm>
            <a:off x="1337472" y="3176113"/>
            <a:ext cx="2030043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«ЧУДО-вода»</a:t>
            </a:r>
          </a:p>
        </p:txBody>
      </p:sp>
      <p:sp>
        <p:nvSpPr>
          <p:cNvPr id="134162" name="TextBox 18"/>
          <p:cNvSpPr txBox="1">
            <a:spLocks noChangeArrowheads="1"/>
          </p:cNvSpPr>
          <p:nvPr/>
        </p:nvSpPr>
        <p:spPr bwMode="auto">
          <a:xfrm>
            <a:off x="6081866" y="6307065"/>
            <a:ext cx="3207492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dirty="0">
                <a:solidFill>
                  <a:srgbClr val="FF0000"/>
                </a:solidFill>
              </a:rPr>
              <a:t>«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Цветные льдинки»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25" r="100000">
                        <a14:foregroundMark x1="81125" y1="16858" x2="81125" y2="16858"/>
                        <a14:foregroundMark x1="91250" y1="41170" x2="91250" y2="41170"/>
                        <a14:foregroundMark x1="85000" y1="35780" x2="85000" y2="35780"/>
                        <a14:foregroundMark x1="90250" y1="58372" x2="90250" y2="58372"/>
                        <a14:foregroundMark x1="86000" y1="91170" x2="86000" y2="91170"/>
                        <a14:foregroundMark x1="33375" y1="66628" x2="33375" y2="66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74" y="3511099"/>
            <a:ext cx="2592745" cy="285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3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5174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5175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5176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4638" y="249244"/>
            <a:ext cx="7658311" cy="471017"/>
          </a:xfrm>
          <a:prstGeom prst="rect">
            <a:avLst/>
          </a:prstGeom>
          <a:noFill/>
        </p:spPr>
        <p:txBody>
          <a:bodyPr lIns="92538" tIns="46268" rIns="92538" bIns="4626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4">
              <a:buFont typeface="Wingdings" pitchFamily="2" charset="2"/>
              <a:buChar char="ü"/>
            </a:pPr>
            <a:endParaRPr lang="ru-RU" altLang="ru-RU" sz="2400" b="1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t="4445" r="5539" b="6114"/>
          <a:stretch/>
        </p:blipFill>
        <p:spPr>
          <a:xfrm>
            <a:off x="4191625" y="3863977"/>
            <a:ext cx="4197992" cy="2744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3793" y="1333703"/>
            <a:ext cx="2785211" cy="2339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721" y="1309248"/>
            <a:ext cx="3847313" cy="2763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5181" name="TextBox 8"/>
          <p:cNvSpPr txBox="1">
            <a:spLocks noChangeArrowheads="1"/>
          </p:cNvSpPr>
          <p:nvPr/>
        </p:nvSpPr>
        <p:spPr bwMode="auto">
          <a:xfrm>
            <a:off x="251721" y="507146"/>
            <a:ext cx="8735084" cy="77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САДУ ФУНКЦИОНИРУЕТ КРУЖОК </a:t>
            </a:r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«ХОЧУ ВСЕ ЗНАТЬ»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РАБОТЫ КОТОРОГО СФОРМИРОВАТЬ СТРЕМЛЕНИЕ К ПОЗНАНИЮ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ОКРУЖАЮЩЕГО МИРА ПРИРОДЫ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0" y="4327830"/>
            <a:ext cx="3191075" cy="181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0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7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6198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6199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36201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136202" name="Прямоугольник 6"/>
          <p:cNvSpPr>
            <a:spLocks noChangeArrowheads="1"/>
          </p:cNvSpPr>
          <p:nvPr/>
        </p:nvSpPr>
        <p:spPr bwMode="auto">
          <a:xfrm>
            <a:off x="295320" y="280347"/>
            <a:ext cx="8172978" cy="9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ВСЕ ВОПРОСЫ ЕСТЬ ОТВЕТЫ,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ПОЧЕМУЧЕК НЕТ СЕКРЕТОВ!» – ТАК СЧИТАЮТ ДЕТИ,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ПОСЕЩАЮЩИЕ КРУЖОК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«АКАДЕМИЯ ПОЧЕМУЧЕК»</a:t>
            </a:r>
          </a:p>
        </p:txBody>
      </p:sp>
      <p:pic>
        <p:nvPicPr>
          <p:cNvPr id="13" name="Picture 3" descr="C:\Users\User\Desktop\фото кружок\IMG_5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33" y="4036823"/>
            <a:ext cx="3579000" cy="2597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4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51" y="1417402"/>
            <a:ext cx="2879787" cy="230846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5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5" y="1389759"/>
            <a:ext cx="4209644" cy="3073428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102104" y="4091072"/>
            <a:ext cx="1759018" cy="13695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38" tIns="46268" rIns="92538" bIns="46268" anchor="ctr"/>
          <a:lstStyle/>
          <a:p>
            <a:pPr algn="ctr">
              <a:defRPr/>
            </a:pPr>
            <a:endParaRPr lang="ru-RU" sz="1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9587" y="4157973"/>
            <a:ext cx="1781541" cy="1237061"/>
          </a:xfrm>
          <a:prstGeom prst="rect">
            <a:avLst/>
          </a:prstGeom>
          <a:noFill/>
        </p:spPr>
        <p:txBody>
          <a:bodyPr wrap="square" lIns="92538" tIns="46268" rIns="92538" bIns="46268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 </a:t>
            </a:r>
          </a:p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природоведческого </a:t>
            </a:r>
          </a:p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 </a:t>
            </a:r>
          </a:p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посещают-62</a:t>
            </a:r>
          </a:p>
          <a:p>
            <a:pPr algn="ctr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</a:t>
            </a:r>
          </a:p>
        </p:txBody>
      </p:sp>
    </p:spTree>
    <p:extLst>
      <p:ext uri="{BB962C8B-B14F-4D97-AF65-F5344CB8AC3E}">
        <p14:creationId xmlns:p14="http://schemas.microsoft.com/office/powerpoint/2010/main" val="18067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" y="-785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00546" y="888797"/>
            <a:ext cx="524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 музей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«МУЗЫКАЛЬНЫХ  НАРОДНЫХ ИНСТРУМЕНТЫ»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325" y="3499378"/>
            <a:ext cx="3569029" cy="3147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6" y="1975098"/>
            <a:ext cx="4004627" cy="477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5890" y="1271117"/>
            <a:ext cx="2572080" cy="214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Горизонтальный свиток 13"/>
          <p:cNvSpPr/>
          <p:nvPr/>
        </p:nvSpPr>
        <p:spPr>
          <a:xfrm>
            <a:off x="78023" y="30021"/>
            <a:ext cx="8895609" cy="1018215"/>
          </a:xfrm>
          <a:prstGeom prst="horizontalScroll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МИНИ-МУЗЕИ,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ПОЗНАВАТЕЛЬНОЙ АКТИВНОСТИ ДЕТЕЙ</a:t>
            </a:r>
            <a:endParaRPr lang="ru-RU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270660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5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5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36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3368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191" y="355603"/>
            <a:ext cx="3441937" cy="847003"/>
          </a:xfrm>
          <a:prstGeom prst="rect">
            <a:avLst/>
          </a:prstGeom>
        </p:spPr>
        <p:txBody>
          <a:bodyPr lIns="92538" tIns="46268" rIns="92538" bIns="46268">
            <a:spAutoFit/>
          </a:bodyPr>
          <a:lstStyle/>
          <a:p>
            <a:pPr marL="347019" indent="-347019" algn="ctr">
              <a:buFont typeface="Wingdings" panose="05000000000000000000" pitchFamily="2" charset="2"/>
              <a:buChar char="ü"/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72" name="Picture 2" descr="https://pp.userapi.com/c847020/v847020959/1f47ab/-oOP2yjcUM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6" y="4272565"/>
            <a:ext cx="3219456" cy="2361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4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" y="243204"/>
            <a:ext cx="1253398" cy="12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774" y="160574"/>
            <a:ext cx="7457345" cy="1237061"/>
          </a:xfrm>
          <a:prstGeom prst="rect">
            <a:avLst/>
          </a:prstGeom>
          <a:noFill/>
        </p:spPr>
        <p:txBody>
          <a:bodyPr wrap="square" lIns="92538" tIns="46268" rIns="92538" bIns="46268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БЫЛ РЕАЛИЗОВАН </a:t>
            </a:r>
          </a:p>
          <a:p>
            <a:pPr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«ЭКО-ЕДА БЕЗ ВРЕДА» </a:t>
            </a:r>
          </a:p>
          <a:p>
            <a:pPr lvl="0"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ФОРМИРОВАНИЯ  ПОТРЕБНОСТИ </a:t>
            </a:r>
          </a:p>
          <a:p>
            <a:pPr lvl="0" algn="ctr"/>
            <a:r>
              <a:rPr lang="ru-RU" sz="15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ЭКОЛОГИЧЕСКОЕ ЗДОРОВЬЕ ЛИЧНОСТИ</a:t>
            </a:r>
          </a:p>
          <a:p>
            <a:pPr algn="ctr"/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https://pp.userapi.com/c849220/v849220002/182796/9rwSFdpmFU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76" y="1498150"/>
            <a:ext cx="3919319" cy="4964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64" y="5459469"/>
            <a:ext cx="660909" cy="634040"/>
          </a:xfrm>
          <a:prstGeom prst="rect">
            <a:avLst/>
          </a:prstGeom>
        </p:spPr>
      </p:pic>
      <p:pic>
        <p:nvPicPr>
          <p:cNvPr id="143371" name="Picture 4" descr="https://pp.userapi.com/c855328/v855328959/306ae/n1ojpZxsKi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73" y="1537005"/>
            <a:ext cx="3157558" cy="2444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8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4389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439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18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1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4392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191" y="355603"/>
            <a:ext cx="3441937" cy="847003"/>
          </a:xfrm>
          <a:prstGeom prst="rect">
            <a:avLst/>
          </a:prstGeom>
        </p:spPr>
        <p:txBody>
          <a:bodyPr lIns="92538" tIns="46268" rIns="92538" bIns="46268">
            <a:spAutoFit/>
          </a:bodyPr>
          <a:lstStyle/>
          <a:p>
            <a:pPr marL="347019" indent="-347019" algn="ctr">
              <a:buFont typeface="Wingdings" panose="05000000000000000000" pitchFamily="2" charset="2"/>
              <a:buChar char="ü"/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4395" name="Picture 10" descr="https://pp.userapi.com/c847219/v847219959/1eefb5/o7gHZ1NsK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3" y="1048836"/>
            <a:ext cx="2965669" cy="3866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6" name="Picture 8" descr="https://pp.userapi.com/c850124/v850124959/12b8b0/zlw2-72to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13" y="4062584"/>
            <a:ext cx="2099257" cy="273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7" name="Picture 2" descr="https://pp.userapi.com/c855320/v855320229/29d17/EOIdQ6pxcq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02" y="4513680"/>
            <a:ext cx="3020583" cy="2215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22" y="306508"/>
            <a:ext cx="9004850" cy="779836"/>
          </a:xfrm>
          <a:prstGeom prst="rect">
            <a:avLst/>
          </a:prstGeom>
          <a:noFill/>
        </p:spPr>
        <p:txBody>
          <a:bodyPr wrap="square" lIns="92538" tIns="46268" rIns="92538" bIns="46268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«ЛАБОРАТОРИИ ПРАВИЛЬНОГО ПИТАНИЯ»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САМОСТОЯТЕЛЬНО ИЗГОТАВЛИВАЛИ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СОКИ ИЗ ОВОЩЕЙ И ФРУКТОВ, ЯБЛОЧНЫЕ ЧИПСЫ, МАРМЕЛАД И ФРУКТОВОЕ КАНАПЕ,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УСВАИВАЯ ПРИ ЭТОМ ОСНОВЫ ЭКОЛОГИЧЕСКИ ЗДОРОВОГО ПИТАНИЯ </a:t>
            </a:r>
          </a:p>
        </p:txBody>
      </p:sp>
      <p:pic>
        <p:nvPicPr>
          <p:cNvPr id="17" name="Picture 6" descr="https://pp.userapi.com/c846221/v846221959/1f4c86/w2gBbGAL4l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/>
          <a:stretch/>
        </p:blipFill>
        <p:spPr bwMode="auto">
          <a:xfrm>
            <a:off x="4225708" y="1181299"/>
            <a:ext cx="4101753" cy="277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01" y="1627293"/>
            <a:ext cx="698319" cy="67671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37370"/>
            <a:ext cx="2044232" cy="202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9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4389" name="TextBox 13"/>
          <p:cNvSpPr txBox="1">
            <a:spLocks noChangeArrowheads="1"/>
          </p:cNvSpPr>
          <p:nvPr/>
        </p:nvSpPr>
        <p:spPr bwMode="auto">
          <a:xfrm>
            <a:off x="-103832" y="3041654"/>
            <a:ext cx="186948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0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54429"/>
            <a:ext cx="9124342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4391" name="Прямоугольник 3"/>
          <p:cNvSpPr>
            <a:spLocks noChangeArrowheads="1"/>
          </p:cNvSpPr>
          <p:nvPr/>
        </p:nvSpPr>
        <p:spPr bwMode="auto">
          <a:xfrm>
            <a:off x="3982657" y="922341"/>
            <a:ext cx="6193863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 defTabSz="9921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2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44392" name="Прямоугольник 4"/>
          <p:cNvSpPr>
            <a:spLocks noChangeArrowheads="1"/>
          </p:cNvSpPr>
          <p:nvPr/>
        </p:nvSpPr>
        <p:spPr bwMode="auto">
          <a:xfrm>
            <a:off x="2904611" y="2617793"/>
            <a:ext cx="4675840" cy="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altLang="ru-RU" sz="1600">
                <a:solidFill>
                  <a:srgbClr val="1038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4191" y="355603"/>
            <a:ext cx="3441937" cy="847003"/>
          </a:xfrm>
          <a:prstGeom prst="rect">
            <a:avLst/>
          </a:prstGeom>
        </p:spPr>
        <p:txBody>
          <a:bodyPr lIns="92538" tIns="46268" rIns="92538" bIns="46268">
            <a:spAutoFit/>
          </a:bodyPr>
          <a:lstStyle/>
          <a:p>
            <a:pPr marL="347019" indent="-347019" algn="ctr">
              <a:buFont typeface="Wingdings" panose="05000000000000000000" pitchFamily="2" charset="2"/>
              <a:buChar char="ü"/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400" b="1" dirty="0">
              <a:solidFill>
                <a:srgbClr val="9BBB5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4180"/>
            <a:ext cx="9144000" cy="1008427"/>
          </a:xfrm>
          <a:prstGeom prst="rect">
            <a:avLst/>
          </a:prstGeom>
          <a:noFill/>
        </p:spPr>
        <p:txBody>
          <a:bodyPr wrap="square" lIns="92538" tIns="46268" rIns="92538" bIns="46268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«ЛАБОРАТОРИИ ПРАВИЛЬНОГО ПИТАНИЯ»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НЕ ТОЛЬКО ГОТОВИЛИ ПОЛЕЗНУЮ ЕДУ, НО И СОЗДАВАЛИ СОБСТВЕННЫЕ РЕЦЕПТЫ, КОТОРЫЕ  ПРЕДСТАВЛЕНЫ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КНИГЕ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«ПОЧЕМУЧКИНЫ РЕЦЕПТЫ «ЗДОРОВОЕ ПИТАНИЕ»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ДЕГУСТАЦИЮ БЛЮД БЫЛИ ПРИГЛАШЕНЫ РОДИТЕЛИ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0" y="1262044"/>
            <a:ext cx="4118632" cy="28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6" descr="https://pp.userapi.com/c851532/v851532889/1022a0/JmvI4hJMR2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0"/>
          <a:stretch/>
        </p:blipFill>
        <p:spPr bwMode="auto">
          <a:xfrm>
            <a:off x="4597040" y="4153124"/>
            <a:ext cx="4373426" cy="2565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4" descr="https://pp.userapi.com/c846220/v846220959/1f332d/EKrJ4h1RFb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09" y="1281032"/>
            <a:ext cx="2110509" cy="2673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4" descr="https://pp.userapi.com/c855520/v855520959/330bf/QLfjjdnH9_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9"/>
          <a:stretch/>
        </p:blipFill>
        <p:spPr bwMode="auto">
          <a:xfrm>
            <a:off x="651185" y="4331307"/>
            <a:ext cx="2744887" cy="2296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26" y="1604521"/>
            <a:ext cx="698319" cy="676715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40" y="1846632"/>
            <a:ext cx="1553369" cy="154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7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25574" y="159042"/>
            <a:ext cx="8938636" cy="15661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МАДОУ «Детский сад №20» соисполнитель всероссийского инновационного проекта</a:t>
            </a:r>
          </a:p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20423" r="27617" b="60299"/>
          <a:stretch/>
        </p:blipFill>
        <p:spPr bwMode="auto">
          <a:xfrm>
            <a:off x="810541" y="1412776"/>
            <a:ext cx="7299418" cy="108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7313" y="2670539"/>
            <a:ext cx="8727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с 15.08.2021 по 31.12.2023.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 отработку управленческих и методических механизмов, обеспечивающих рост качества общего среднего математического образования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- Л.Г.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Петерсон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педагогических наук, профессор, автор дидактической системы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 обучения, автор непрерывного курса математики для дошкольников, начальной и средней школы, Лауреат премии Президента РФ в области образования.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645" y="4500736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разделяет цели и ценности образовательной системы «Учусь учиться»,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использует в своей работе непрерывный курс математики «Учусь учиться» на уровне дошкольного  образования;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открыл на своей базе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центр качества математического образования «Математические шаги к успеху» реализуемый совместно с МБОУ «Гимназией №3» </a:t>
            </a:r>
          </a:p>
        </p:txBody>
      </p:sp>
    </p:spTree>
    <p:extLst>
      <p:ext uri="{BB962C8B-B14F-4D97-AF65-F5344CB8AC3E}">
        <p14:creationId xmlns:p14="http://schemas.microsoft.com/office/powerpoint/2010/main" val="3758787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06987" y="332656"/>
            <a:ext cx="8938636" cy="15661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МАДОУ «Детский сад №20» соисполнитель всероссийского инновационного проекта</a:t>
            </a:r>
          </a:p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 rtl="0">
              <a:buNone/>
            </a:pPr>
            <a:r>
              <a:rPr lang="ru-RU" sz="1400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Инновационная сеть «Учусь учиться» </a:t>
            </a:r>
          </a:p>
          <a:p>
            <a:pPr algn="ctr" rtl="0">
              <a:buNone/>
            </a:pPr>
            <a:endParaRPr lang="ru-RU" sz="1400" kern="10" spc="-7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 Black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2799" r="37789" b="5105"/>
          <a:stretch/>
        </p:blipFill>
        <p:spPr bwMode="auto">
          <a:xfrm>
            <a:off x="395536" y="1702650"/>
            <a:ext cx="3589706" cy="443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:\Аттестация моя\!Петерс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96651"/>
            <a:ext cx="4636777" cy="364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160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19909" r="36192" b="4953"/>
          <a:stretch/>
        </p:blipFill>
        <p:spPr bwMode="auto">
          <a:xfrm>
            <a:off x="579032" y="1364739"/>
            <a:ext cx="3876411" cy="27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18700" r="36228" b="4183"/>
          <a:stretch/>
        </p:blipFill>
        <p:spPr bwMode="auto">
          <a:xfrm>
            <a:off x="5095601" y="1364739"/>
            <a:ext cx="3671499" cy="279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4634" y="2522785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Зиновьева Жанна Евгеньевна МАБДОУ «Детский сад №20», </a:t>
            </a:r>
          </a:p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Чистополь, Республика Татарстан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7280" y="2492008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МАБДОУ «Детский сад №20», </a:t>
            </a: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Чистополь, Республика Татарстан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830" y="142745"/>
            <a:ext cx="8355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Реализация проекта</a:t>
            </a:r>
            <a:endParaRPr lang="ru-RU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  <a:p>
            <a:pPr algn="ctr"/>
            <a:r>
              <a:rPr lang="ru-RU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/>
            <a:r>
              <a:rPr lang="ru-RU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Инновационная сеть «Учусь учиться»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19909" r="22795" b="4486"/>
          <a:stretch/>
        </p:blipFill>
        <p:spPr bwMode="auto">
          <a:xfrm>
            <a:off x="558800" y="4185609"/>
            <a:ext cx="3710441" cy="26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19909" r="22795" b="4486"/>
          <a:stretch/>
        </p:blipFill>
        <p:spPr bwMode="auto">
          <a:xfrm>
            <a:off x="5066741" y="4185071"/>
            <a:ext cx="3711199" cy="26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736562" y="5226251"/>
            <a:ext cx="840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Рясова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Вчеславовна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№20», г. Чистополь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7591" y="5273217"/>
            <a:ext cx="8407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Поздеева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Анатольевна </a:t>
            </a:r>
          </a:p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№20», г. Чистополь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3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830" y="142745"/>
            <a:ext cx="8355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Реализация проекта</a:t>
            </a:r>
            <a:endParaRPr lang="ru-RU" b="1" kern="1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  <a:p>
            <a:pPr algn="ctr"/>
            <a:r>
              <a:rPr lang="ru-RU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«Механизмы лидирующих позиций РФ в области качества математического образования</a:t>
            </a:r>
          </a:p>
          <a:p>
            <a:pPr algn="ctr"/>
            <a:r>
              <a:rPr lang="ru-RU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Инновационная сеть «Учусь учиться»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19965" r="38482" b="12326"/>
          <a:stretch/>
        </p:blipFill>
        <p:spPr bwMode="auto">
          <a:xfrm>
            <a:off x="426531" y="1556792"/>
            <a:ext cx="4842934" cy="330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55761" y="2992348"/>
            <a:ext cx="840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Чугунова Татьяна </a:t>
            </a:r>
            <a:r>
              <a:rPr lang="ru-RU" sz="1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Сегеевна</a:t>
            </a:r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№20», г. Чистополь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дминистратор\Downloads\IMG_6416-11-03-22-03-5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 b="48253"/>
          <a:stretch/>
        </p:blipFill>
        <p:spPr bwMode="auto">
          <a:xfrm>
            <a:off x="1331640" y="5002463"/>
            <a:ext cx="2880320" cy="155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Администратор\Downloads\IMG_6419-11-03-22-03-5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4" b="10803"/>
          <a:stretch/>
        </p:blipFill>
        <p:spPr bwMode="auto">
          <a:xfrm>
            <a:off x="5516685" y="1461064"/>
            <a:ext cx="3274569" cy="322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Администратор\Downloads\IMG_6423-11-03-22-03-5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3" b="34213"/>
          <a:stretch/>
        </p:blipFill>
        <p:spPr bwMode="auto">
          <a:xfrm>
            <a:off x="5312257" y="4959622"/>
            <a:ext cx="3478998" cy="175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59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роха\Desktop\Питерсон 21-22 уч год\Олимпиада Петерсон_2022_Задания и дополнительные материалы_ДОО\Золотая рыбка\Слайд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0" y="535619"/>
            <a:ext cx="3811398" cy="285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кроха\Desktop\Питерсон 21-22 уч год\Олимпиада Петерсон_2022_Задания и дополнительные материалы_ДОО\Золотая рыбка\Слайд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4" y="3645024"/>
            <a:ext cx="3776464" cy="28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Администратор\Downloads\IMG_6427-11-03-22-03-5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b="43132"/>
          <a:stretch/>
        </p:blipFill>
        <p:spPr bwMode="auto">
          <a:xfrm>
            <a:off x="4853556" y="524605"/>
            <a:ext cx="3707649" cy="284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дминистратор\Downloads\IMG_6432-11-03-22-03-55 (1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35512" r="11563" b="32244"/>
          <a:stretch/>
        </p:blipFill>
        <p:spPr bwMode="auto">
          <a:xfrm>
            <a:off x="4804095" y="3679075"/>
            <a:ext cx="3806573" cy="285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42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Администратор\Desktop\1612591238_208-p-fon-bliki-zelenii-24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" y="0"/>
            <a:ext cx="9130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роха\Desktop\Питерсон 21-22 уч год\Олимпиада Петерсон_2022_Задания и дополнительные материалы_ДОО\Золотая рыбка\Слайд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34034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роха\Desktop\Питерсон 21-22 уч год\Олимпиада Петерсон_2022_Задания и дополнительные материалы_ДОО\Золотая рыбка\Слайд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96" y="341692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Администратор\Downloads\IMG_6422-11-03-22-03-5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33776" r="11929" b="35408"/>
          <a:stretch/>
        </p:blipFill>
        <p:spPr bwMode="auto">
          <a:xfrm>
            <a:off x="893276" y="441331"/>
            <a:ext cx="3899539" cy="282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дминистратор\Downloads\IMG_6415-11-03-22-03-55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6" b="47001"/>
          <a:stretch/>
        </p:blipFill>
        <p:spPr bwMode="auto">
          <a:xfrm>
            <a:off x="675196" y="3587930"/>
            <a:ext cx="4335698" cy="241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2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3320" name="Прямоугольник 3"/>
          <p:cNvSpPr>
            <a:spLocks noChangeArrowheads="1"/>
          </p:cNvSpPr>
          <p:nvPr/>
        </p:nvSpPr>
        <p:spPr bwMode="auto">
          <a:xfrm>
            <a:off x="528840" y="424075"/>
            <a:ext cx="7975986" cy="8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ФОРМИРОВАНИЯ ПОЗНАВАТЕЛЬНОГО ИНТЕРЕСА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 МИРУ ПРИРОДЫ, ВОСПИТАНИЯ ПРИРОДООХРАННОГО ПОВЕДЕНИЯ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ДЕТСКОМ САДУ ОБУСТРОЕН </a:t>
            </a:r>
            <a:r>
              <a:rPr lang="ru-RU" altLang="ru-RU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ТУРИСТА</a:t>
            </a:r>
          </a:p>
        </p:txBody>
      </p:sp>
      <p:pic>
        <p:nvPicPr>
          <p:cNvPr id="6" name="Picture 2" descr="C:\Users\User\Desktop\эковесна 2019\ТУРИСТЫ\IMG-20190425-WA00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4" y="1442539"/>
            <a:ext cx="3301917" cy="2421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эковесна 2019\ТУРИСТЫ\IMG-20190425-WA01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3" y="4058771"/>
            <a:ext cx="3335087" cy="2495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User\Desktop\эковесна 2019\ТУРИСТЫ\IMG-20190425-WA007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7"/>
          <a:stretch/>
        </p:blipFill>
        <p:spPr bwMode="auto">
          <a:xfrm flipH="1">
            <a:off x="5691844" y="1410196"/>
            <a:ext cx="3310514" cy="2363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C:\Users\User\Desktop\эковесна 2019\ТУРИСТЫ\IMG-20190425-WA00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01" y="4253559"/>
            <a:ext cx="3241761" cy="2377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C:\Users\1\Downloads\IMG-20190425-WA00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435" y="2942048"/>
            <a:ext cx="2514319" cy="1843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6153" y="1327481"/>
            <a:ext cx="1328241" cy="129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21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4344" name="Прямоугольник 3"/>
          <p:cNvSpPr>
            <a:spLocks noChangeArrowheads="1"/>
          </p:cNvSpPr>
          <p:nvPr/>
        </p:nvSpPr>
        <p:spPr bwMode="auto">
          <a:xfrm>
            <a:off x="1542173" y="388490"/>
            <a:ext cx="6847803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ПОЧУВСТВОВАТЬ СЕБЯ НАСТОЯЩИМ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ТУРИСТОМ-ЭКОЛОГОМ МЕЧТАЕТ КАЖДЫЙ РЕБЕНОК</a:t>
            </a:r>
          </a:p>
        </p:txBody>
      </p:sp>
      <p:pic>
        <p:nvPicPr>
          <p:cNvPr id="1028" name="Picture 4" descr="C:\Users\User\Desktop\эковесна 2019\ТУРИСТЫ\IMG-20190425-WA01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542">
            <a:off x="380728" y="1226839"/>
            <a:ext cx="3348384" cy="265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User\Desktop\эковесна 2019\ТУРИСТЫ\IMG-20190425-WA00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504">
            <a:off x="4877469" y="1093508"/>
            <a:ext cx="3666307" cy="296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эковесна 2019\ТУРИСТЫ\IMG-20190425-WA00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257">
            <a:off x="1203855" y="3919018"/>
            <a:ext cx="3709593" cy="2720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User\Desktop\эковесна 2019\ТУРИСТЫ\IMG-20190425-WA00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36" y="4266315"/>
            <a:ext cx="3423901" cy="2510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61" y="114025"/>
            <a:ext cx="1024292" cy="10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764772" y="4530730"/>
            <a:ext cx="5633737" cy="11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  <a:p>
            <a:endParaRPr lang="ru-RU" altLang="ru-RU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1068787" y="440834"/>
            <a:ext cx="8021987" cy="5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«УГОЛОК НЕТРОНУТОЙ ПРИРОДЫ» </a:t>
            </a:r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ЕЩЕ ОДНО </a:t>
            </a:r>
          </a:p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«ЭКОЛОГИЧЕСКОЕ ПРОСТРАНСТВО», КОТОРОЕ СОЗДАНО У НАС НА УЧАСТКЕ</a:t>
            </a:r>
          </a:p>
        </p:txBody>
      </p:sp>
      <p:pic>
        <p:nvPicPr>
          <p:cNvPr id="15369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5" y="325452"/>
            <a:ext cx="66241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User\Desktop\уГОЛ НЕТР ПР\IMG-20190425-WA0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6" y="1220804"/>
            <a:ext cx="3129656" cy="4080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esktop\НЕТРОНУТ\IMG-20190426-WA0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01" y="1225333"/>
            <a:ext cx="3126181" cy="4075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8696" y="2906673"/>
            <a:ext cx="1644427" cy="708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70" name="Прямоугольник 6"/>
          <p:cNvSpPr>
            <a:spLocks noChangeArrowheads="1"/>
          </p:cNvSpPr>
          <p:nvPr/>
        </p:nvSpPr>
        <p:spPr bwMode="auto">
          <a:xfrm>
            <a:off x="95522" y="5301012"/>
            <a:ext cx="8968725" cy="14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небольшая озелененная территория, которая не подвергается никакому воздействию со стороны человека: на ней не делают построек и посадок, не косят траву и не убирают опавшие листья, не вытаптывают 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слишком частыми прогулками с детьми. </a:t>
            </a:r>
          </a:p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12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597539" y="2130428"/>
            <a:ext cx="7948928" cy="1470025"/>
          </a:xfrm>
        </p:spPr>
        <p:txBody>
          <a:bodyPr/>
          <a:lstStyle/>
          <a:p>
            <a:r>
              <a:rPr lang="ru-RU" altLang="ru-RU" smtClean="0"/>
              <a:t>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" y="-2774"/>
            <a:ext cx="9142628" cy="686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кроха\Desktop\1613705873_28-p-krasivii-odnotonnii-fon-dlya-prezentatsii-33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" y="0"/>
            <a:ext cx="9144000" cy="68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764772" y="4530730"/>
            <a:ext cx="5633737" cy="11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  <a:p>
            <a:endParaRPr lang="ru-RU" altLang="ru-RU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16390" name="TextBox 14"/>
          <p:cNvSpPr txBox="1">
            <a:spLocks noChangeArrowheads="1"/>
          </p:cNvSpPr>
          <p:nvPr/>
        </p:nvSpPr>
        <p:spPr bwMode="auto">
          <a:xfrm>
            <a:off x="-238657" y="3863977"/>
            <a:ext cx="186948" cy="37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1916629" y="343103"/>
            <a:ext cx="6291277" cy="10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8" tIns="46268" rIns="92538" bIns="4626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ТАКОМ УГОЛКЕ УЧАСТКА СКЛАДЫВАЕТСЯ ЕСТЕСТВЕННЫЙ БИОЦЕНОЗ –ПРОИЗРАСТАЮТ ТЕ РАСТЕНИЯ, КОТОРЫЕ САМИ ПОСЕЯЛИСЬ И НАШЛИ БЛАГОПРИЯТНЫЕ УСЛОВИЯ</a:t>
            </a:r>
          </a:p>
        </p:txBody>
      </p:sp>
      <p:pic>
        <p:nvPicPr>
          <p:cNvPr id="16393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9" y="4871710"/>
            <a:ext cx="1347182" cy="181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er\Desktop\НЕТРОНУТ\IMG-20190426-WA01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33" y="1867585"/>
            <a:ext cx="2956998" cy="3992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НЕТРОНУТ\IMG-20190426-WA01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-154" r="7125" b="154"/>
          <a:stretch/>
        </p:blipFill>
        <p:spPr bwMode="auto">
          <a:xfrm>
            <a:off x="6127062" y="2611045"/>
            <a:ext cx="2819820" cy="408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ser\Desktop\НЕТРОНУТ\IMG-20190426-WA01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6" y="1131272"/>
            <a:ext cx="2518741" cy="3399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084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1928</Words>
  <Application>Microsoft Office PowerPoint</Application>
  <PresentationFormat>Экран (4:3)</PresentationFormat>
  <Paragraphs>494</Paragraphs>
  <Slides>58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</vt:lpstr>
      <vt:lpstr>Ти</vt:lpstr>
      <vt:lpstr>Ти</vt:lpstr>
      <vt:lpstr>Презентация PowerPoint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24</cp:revision>
  <dcterms:created xsi:type="dcterms:W3CDTF">2021-01-26T11:25:53Z</dcterms:created>
  <dcterms:modified xsi:type="dcterms:W3CDTF">2022-03-11T19:57:06Z</dcterms:modified>
</cp:coreProperties>
</file>