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8" r:id="rId2"/>
    <p:sldId id="517" r:id="rId3"/>
    <p:sldId id="524" r:id="rId4"/>
    <p:sldId id="518" r:id="rId5"/>
    <p:sldId id="519" r:id="rId6"/>
    <p:sldId id="520" r:id="rId7"/>
    <p:sldId id="521" r:id="rId8"/>
    <p:sldId id="522" r:id="rId9"/>
    <p:sldId id="469" r:id="rId10"/>
    <p:sldId id="523" r:id="rId11"/>
    <p:sldId id="470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8">
          <p15:clr>
            <a:srgbClr val="A4A3A4"/>
          </p15:clr>
        </p15:guide>
        <p15:guide id="2" orient="horz" pos="3968">
          <p15:clr>
            <a:srgbClr val="A4A3A4"/>
          </p15:clr>
        </p15:guide>
        <p15:guide id="3" pos="196">
          <p15:clr>
            <a:srgbClr val="A4A3A4"/>
          </p15:clr>
        </p15:guide>
        <p15:guide id="4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9500" autoAdjust="0"/>
  </p:normalViewPr>
  <p:slideViewPr>
    <p:cSldViewPr snapToGrid="0">
      <p:cViewPr>
        <p:scale>
          <a:sx n="80" d="100"/>
          <a:sy n="80" d="100"/>
        </p:scale>
        <p:origin x="-816" y="-80"/>
      </p:cViewPr>
      <p:guideLst>
        <p:guide orient="horz" pos="938"/>
        <p:guide orient="horz" pos="3968"/>
        <p:guide pos="196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88D9A8-8E0F-4DF9-87C6-56F58A7FC3EF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4C36F30-4061-4507-8E21-A423B0408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28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65" tIns="45732" rIns="91465" bIns="457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65" tIns="45732" rIns="91465" bIns="457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88295D-B1C6-46D3-BF90-5F21420B4BD3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5" tIns="45732" rIns="91465" bIns="4573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65" tIns="45732" rIns="91465" bIns="4573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65" tIns="45732" rIns="91465" bIns="457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65" tIns="45732" rIns="91465" bIns="457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84E4C2-55E0-4DB4-9FBC-26F608AFC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59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63E6-7A11-484D-92B0-57D69A460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23DE-F9B0-4B20-A377-3B3BA2FB1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44-48EA-49D2-829B-5F71F3F80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80C0-B138-42B1-B9A1-455ADF00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8D01-F1ED-4941-975E-081C0C24D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245C-43A3-45E1-9001-09D265F73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20C0-EDAF-40D4-A64A-984B84A69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1ABD-00D3-4B3B-B93B-2FEB9500A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A7211-7C94-42FC-8F6E-624733BEB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0A04-D162-4DD3-9BDE-B604DE6FC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9EFC-ECE1-4711-960F-13695E334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CAB4-E654-4A2C-920C-EF390B08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51D1-69F2-4C9D-981D-561524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7EAB-3702-485A-BEA5-B7BF31E19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1471-2F1E-4A77-823D-1E851A1EB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F48A-8A94-43D0-B556-AC3E594A9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7208-69D7-4771-9384-2329752D7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E3D5-AEB2-402E-80E3-BC81F6B3E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BDFD-F648-4F24-A2B8-CF9F20BE6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B44A-C67B-4149-8D1C-C9435DCFC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2C10-9905-46B0-8FBD-D579271FC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CC2E2-BDB3-4D92-BA0F-EF0858BA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C81A-98D6-4D3D-99B1-868B01FFD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B47C-2F13-4595-B199-438793D4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00A4-2BFB-443A-99AA-E975CFAE0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27CB-805F-4C0D-97AD-B07F675E3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8F92-CB35-4CBC-AF69-C170F30BD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18A6-C769-44D9-B7A5-CD400DD17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CE01-0066-468B-9DFF-3A8E7F6CE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6FB9-6F54-464C-9D37-132695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E7EF-C0C1-485C-8465-B48AC679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5203-6EFB-44A4-9C0E-913D74AB2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774B-233F-4FFA-9F2C-92C1B52B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7849-D456-40ED-9CD5-5CF6DE701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DC49D-385F-4037-A19D-76BE6D5F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1918-BBFB-4752-8305-683A4C8DE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325E-2844-47F5-9C2D-9848B06D8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8FAA-FE4A-44A7-B6D2-AE792FC1C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AD9F-3EA0-457D-8F24-63954243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421A-42EE-45F1-8B4A-6A90F4433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B9A7-64A5-49DD-A439-1D7556FD2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E123-DBFA-4E6A-95F1-6BF0133B8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1529-5A59-4EE4-8E8F-CE40E1199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BF2C-883F-49CA-8AFD-FCBE1CC2E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-349250" y="6492875"/>
            <a:ext cx="349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C261-A5BA-4DA7-8ACA-F282C90BC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</a:t>
            </a:r>
            <a:r>
              <a:rPr lang="en-US" err="1"/>
              <a:t>Тема</a:t>
            </a:r>
            <a:r>
              <a:rPr lang="en-US"/>
              <a:t> </a:t>
            </a:r>
            <a:r>
              <a:rPr lang="en-US" err="1"/>
              <a:t>презентации</a:t>
            </a:r>
            <a:r>
              <a:rPr lang="en-US"/>
              <a:t> | xx/xx/xx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9CD8-A0E2-4219-B36E-8F1B366DD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95E4-E024-4B00-883D-1AC535547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C5C0-A390-4B32-9DA7-2A6FE61E8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B223-946E-4867-A2AD-E7C35097B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5DD9-36A8-461D-A879-E39A934C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09DE-BF7D-4718-9D9C-538F0E151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B550-869B-4492-B302-DED57252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85A0-73FC-4036-AFFC-D190CB705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8663-B995-4EBD-BE9A-02AD6976D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C9D2-898A-4F6C-94AC-BF2417313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A0B2-9170-46AC-A943-3B82656F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F46C-21C6-49E8-AEEF-B946AA85F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E12E-8ABC-4C32-9830-5DD968426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6FCB-CD8A-48FB-91DD-D42AD12C3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7B4E-3D28-463C-AA89-B939F4FA7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DB3F-81EF-4DE5-B11E-C981BD911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2D30-BCF1-4AEB-A9B2-8098C6F16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7431-88D1-4E6C-8CA9-A237EE350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678D-39EC-4B31-86C7-00B835A49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0F96-D03C-408D-B1E1-18922F009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875E-13D3-42BE-A14F-52FCFF184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-349250" y="6492875"/>
            <a:ext cx="349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95E7B-1C45-4E2A-91FB-C774C53E3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545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505200"/>
            <a:ext cx="5562600" cy="838200"/>
          </a:xfrm>
        </p:spPr>
        <p:txBody>
          <a:bodyPr>
            <a:normAutofit/>
          </a:bodyPr>
          <a:lstStyle>
            <a:lvl1pPr algn="l">
              <a:defRPr sz="2200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800599"/>
            <a:ext cx="5562600" cy="685801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0" y="6028267"/>
            <a:ext cx="2657475" cy="508528"/>
          </a:xfrm>
        </p:spPr>
        <p:txBody>
          <a:bodyPr anchor="b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67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09CE-BB33-4DA0-934C-EEA62E988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AF9B-7155-40AF-BF4E-AF552839F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chemeClr val="lt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71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A7260-8BDF-4153-AB1D-640444A06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17" descr="rzd_logo.png"/>
          <p:cNvPicPr>
            <a:picLocks noChangeAspect="1"/>
          </p:cNvPicPr>
          <p:nvPr userDrawn="1"/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4" r:id="rId52"/>
    <p:sldLayoutId id="2147483785" r:id="rId53"/>
    <p:sldLayoutId id="2147483786" r:id="rId54"/>
    <p:sldLayoutId id="2147483787" r:id="rId55"/>
    <p:sldLayoutId id="2147483788" r:id="rId56"/>
    <p:sldLayoutId id="2147483789" r:id="rId57"/>
    <p:sldLayoutId id="2147483790" r:id="rId58"/>
    <p:sldLayoutId id="2147483791" r:id="rId59"/>
    <p:sldLayoutId id="2147483792" r:id="rId60"/>
    <p:sldLayoutId id="2147483793" r:id="rId61"/>
    <p:sldLayoutId id="2147483794" r:id="rId62"/>
    <p:sldLayoutId id="2147483795" r:id="rId63"/>
    <p:sldLayoutId id="2147483796" r:id="rId64"/>
    <p:sldLayoutId id="2147483797" r:id="rId65"/>
    <p:sldLayoutId id="2147483798" r:id="rId66"/>
    <p:sldLayoutId id="2147483799" r:id="rId67"/>
    <p:sldLayoutId id="2147483800" r:id="rId68"/>
    <p:sldLayoutId id="2147483801" r:id="rId69"/>
    <p:sldLayoutId id="2147483817" r:id="rId70"/>
    <p:sldLayoutId id="2147483818" r:id="rId71"/>
    <p:sldLayoutId id="2147483819" r:id="rId72"/>
    <p:sldLayoutId id="2147483846" r:id="rId73"/>
    <p:sldLayoutId id="2147483847" r:id="rId74"/>
    <p:sldLayoutId id="2147483848" r:id="rId75"/>
    <p:sldLayoutId id="2147483849" r:id="rId76"/>
    <p:sldLayoutId id="2147483850" r:id="rId77"/>
    <p:sldLayoutId id="2147483851" r:id="rId78"/>
    <p:sldLayoutId id="2147483852" r:id="rId7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over_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8" b="14098"/>
          <a:stretch/>
        </p:blipFill>
        <p:spPr bwMode="auto">
          <a:xfrm>
            <a:off x="0" y="1543091"/>
            <a:ext cx="9144000" cy="531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0"/>
          <p:cNvSpPr>
            <a:spLocks noGrp="1"/>
          </p:cNvSpPr>
          <p:nvPr>
            <p:ph type="ctrTitle"/>
          </p:nvPr>
        </p:nvSpPr>
        <p:spPr>
          <a:xfrm>
            <a:off x="504967" y="2141101"/>
            <a:ext cx="6339116" cy="100013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Ковролинография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инновационное средство познавательного и речевого развития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младшего дошкольного возраста </a:t>
            </a:r>
            <a:r>
              <a:rPr lang="ru-RU" sz="2800" dirty="0"/>
              <a:t/>
            </a:r>
            <a:br>
              <a:rPr lang="ru-RU" sz="2800" dirty="0"/>
            </a:br>
            <a:endParaRPr lang="en-US" sz="2800" b="1" dirty="0" smtClean="0">
              <a:latin typeface="+mn-lt"/>
              <a:cs typeface="Verdana" charset="0"/>
            </a:endParaRPr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683568" y="4941168"/>
            <a:ext cx="7717482" cy="1100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Verdana" charset="0"/>
            </a:endParaRPr>
          </a:p>
        </p:txBody>
      </p:sp>
      <p:pic>
        <p:nvPicPr>
          <p:cNvPr id="335874" name="Picture 2" descr="C:\Users\User\Desktop\эмблема без надписи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09" y="-63168"/>
            <a:ext cx="1800000" cy="12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1384" y="70629"/>
            <a:ext cx="8471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Частное общеобразовательное учреждение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«Школа-интернат № 30 среднего общего образования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открытого акционерного общества «Российские железные дороги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(дошкольное образование)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79269"/>
            <a:ext cx="3369443" cy="252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3256"/>
          <a:stretch/>
        </p:blipFill>
        <p:spPr>
          <a:xfrm>
            <a:off x="4892782" y="3879269"/>
            <a:ext cx="3314312" cy="252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1" y="25536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Игровое панно «Времена года»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13262" b="2200"/>
          <a:stretch/>
        </p:blipFill>
        <p:spPr>
          <a:xfrm>
            <a:off x="112086" y="1364021"/>
            <a:ext cx="2605580" cy="16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/>
          <a:stretch/>
        </p:blipFill>
        <p:spPr>
          <a:xfrm>
            <a:off x="69702" y="2973891"/>
            <a:ext cx="2606400" cy="175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90" y="1364021"/>
            <a:ext cx="2544000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" y="4647415"/>
            <a:ext cx="2606400" cy="195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/>
          <a:stretch/>
        </p:blipFill>
        <p:spPr>
          <a:xfrm>
            <a:off x="6397090" y="3103762"/>
            <a:ext cx="2545200" cy="184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/>
          <a:stretch/>
        </p:blipFill>
        <p:spPr>
          <a:xfrm>
            <a:off x="6421818" y="4779150"/>
            <a:ext cx="2545200" cy="178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63" y="4486164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657328" y="1418066"/>
            <a:ext cx="3800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Огромную роль играет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ковролинография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ознакомлении с предметным миром и миром природы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Мы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можем моделировать различные игровые ситуации, которые происходят в мире природы, при смене времен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81891" y="475013"/>
            <a:ext cx="80870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сновная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раннего развития — это предотвратить появление несчастных детей. Ребенку дают слушать хорошую музыку. Его учат иностранному языку не для того, чтобы воспитать гениального лингвиста, и даже не для того, чтобы подготовить в «хороший» детский сад и начальную школу. Главное — развить в ребенке его безграничные потенциальные возможности, чтобы больше стало радости в его жизни и в мире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/>
          </a:p>
          <a:p>
            <a:pPr algn="r"/>
            <a:r>
              <a:rPr lang="ru-RU" i="1" dirty="0"/>
              <a:t> </a:t>
            </a:r>
            <a:r>
              <a:rPr lang="ru-RU" i="1" dirty="0" smtClean="0"/>
              <a:t>                                                      </a:t>
            </a:r>
            <a:r>
              <a:rPr lang="ru-RU" i="1" dirty="0" err="1" smtClean="0"/>
              <a:t>Масару</a:t>
            </a:r>
            <a:r>
              <a:rPr lang="ru-RU" i="1" dirty="0" smtClean="0"/>
              <a:t> </a:t>
            </a:r>
            <a:r>
              <a:rPr lang="ru-RU" i="1" dirty="0" err="1" smtClean="0"/>
              <a:t>Ибука</a:t>
            </a:r>
            <a:r>
              <a:rPr lang="ru-RU" i="1" dirty="0" smtClean="0"/>
              <a:t> </a:t>
            </a:r>
          </a:p>
          <a:p>
            <a:pPr algn="r"/>
            <a:r>
              <a:rPr lang="ru-RU" i="1" dirty="0" smtClean="0"/>
              <a:t>Автор книги по раннему развитию детей</a:t>
            </a:r>
          </a:p>
          <a:p>
            <a:pPr algn="r"/>
            <a:r>
              <a:rPr lang="ru-RU" i="1" dirty="0" smtClean="0"/>
              <a:t>«После трех уже поздно»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35036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Ковролинография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380" y="1466881"/>
            <a:ext cx="88552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i="1" u="sng" dirty="0">
                <a:latin typeface="Times New Roman" pitchFamily="18" charset="0"/>
                <a:cs typeface="Times New Roman" pitchFamily="18" charset="0"/>
              </a:rPr>
              <a:t>Для детских игр и занятий </a:t>
            </a:r>
            <a:r>
              <a:rPr lang="ru-RU" sz="2700" b="1" i="1" u="sng" dirty="0" err="1">
                <a:latin typeface="Times New Roman" pitchFamily="18" charset="0"/>
                <a:cs typeface="Times New Roman" pitchFamily="18" charset="0"/>
              </a:rPr>
              <a:t>ковролинограф</a:t>
            </a:r>
            <a:r>
              <a:rPr lang="ru-RU" sz="2700" b="1" i="1" u="sng" dirty="0">
                <a:latin typeface="Times New Roman" pitchFamily="18" charset="0"/>
                <a:cs typeface="Times New Roman" pitchFamily="18" charset="0"/>
              </a:rPr>
              <a:t> удобен по нескольким причинам</a:t>
            </a:r>
            <a: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7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пособия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привлекают внимание детей своей яркостью, мобильностью, простотой в использовании, разнообразием содержания, и позволяют удерживать интерес детей на долгое время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могут самостоятельно действовать с элементами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ковролинографа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активных малышей с пока еще не совершенными движениями очень удобно и важно, чтобы то, что они сделали, не ломалось от нечаянного движения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чень приятны на ощупь, позволяют работать как на горизонтальных, так и на вертикальных поверхностях.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352424" y="1606788"/>
            <a:ext cx="8572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7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161750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Ковролинография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комплекс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развивающих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 на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ковролине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773" y="2293292"/>
            <a:ext cx="87611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интеллектуальных способностей по переносу знаний на конкретные ситуации жизни человека;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постоянное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внимание к речевой культуре через проблемные, проблемно-игровые  ситуации, обобщающие вопросы, ситуации общения и другие задания, ориентированные на самостоятельность суждений и действий;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любознательности, познавательных интересов, творческих способностей, умения сравнивать и обобщать.</a:t>
            </a:r>
          </a:p>
        </p:txBody>
      </p:sp>
    </p:spTree>
    <p:extLst>
      <p:ext uri="{BB962C8B-B14F-4D97-AF65-F5344CB8AC3E}">
        <p14:creationId xmlns:p14="http://schemas.microsoft.com/office/powerpoint/2010/main" val="15656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35036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34" y="1344000"/>
            <a:ext cx="3811979" cy="2858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00" y="1354405"/>
            <a:ext cx="3811200" cy="285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54" y="3043635"/>
            <a:ext cx="3811200" cy="285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7116" y="4088115"/>
            <a:ext cx="22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ковролинограф</a:t>
            </a: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5241" y="5744237"/>
            <a:ext cx="277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Малый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ковролинограф</a:t>
            </a: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1942" y="4212805"/>
            <a:ext cx="2339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</a:p>
          <a:p>
            <a:pPr algn="ctr"/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ковролиновые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планшеты</a:t>
            </a: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394928"/>
            <a:ext cx="9122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1367094"/>
            <a:ext cx="2683823" cy="201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27" y="1367093"/>
            <a:ext cx="2683824" cy="201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7" y="1384905"/>
            <a:ext cx="2683199" cy="201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" y="3956395"/>
            <a:ext cx="2683201" cy="201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336465"/>
            <a:ext cx="309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«Ёлку наряжаем!»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283" y="3316860"/>
            <a:ext cx="2904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«Подбери по цвету»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6080" y="3248509"/>
            <a:ext cx="308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«Подбери одежду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сезону»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51" y="3951081"/>
            <a:ext cx="2683200" cy="201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6" y="3951081"/>
            <a:ext cx="2683200" cy="201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08107" y="5829140"/>
            <a:ext cx="258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«Соблюдай правила ПДД»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9615" y="5843649"/>
            <a:ext cx="2683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«Собери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образцу»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3844" y="5871258"/>
            <a:ext cx="279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«Подбери заплатку»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47" y="1362688"/>
            <a:ext cx="4314701" cy="323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" y="3118588"/>
            <a:ext cx="4315200" cy="323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7705" y="1534151"/>
            <a:ext cx="4600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первую очередь активную деятельность детей, потому что дети в этом возрасте «деятели», а не наблюдатели.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047" y="4419994"/>
            <a:ext cx="4243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Даёт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для проявления познавательной и речевой активности детей, делает деятельность детей интересной, насыщенной,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разнообразной.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0" y="33030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овролинографии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35036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Фетросказки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" y="1397198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26" y="1426146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" y="3924424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41" y="1417406"/>
            <a:ext cx="3264376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31" y="3923973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23" y="3932713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670" y="3594413"/>
            <a:ext cx="2812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Курочка Ряба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168" y="6127234"/>
            <a:ext cx="269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Репка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3231" y="3583763"/>
            <a:ext cx="264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избушка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6531" y="6127234"/>
            <a:ext cx="273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Колобок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759" y="3565511"/>
            <a:ext cx="279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медведя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7493" y="6128392"/>
            <a:ext cx="279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Теремок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06325" y="1593165"/>
            <a:ext cx="8642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800" dirty="0"/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8202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ситуации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Фетросказки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25" y="1412691"/>
            <a:ext cx="8915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«Начни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конца»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формировать умение выстраивать последовательность действий, начиная с конца; 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«Расскажи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сказку»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формировать умение составлять знакомое литературное произведение; 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«Пропавший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герой»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формировать умение определять отсутствующего персонажа; развивать память, внимание,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«Что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сначала, что потом»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формировать умение выстраивать правильную последовательность действий в соответствии с сюжетом сказки; развивать внимательность,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«Сделай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так, как в сказке было»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формировать умение выстраивать правильную последовательность действий; 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«Назови героев сказки»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совершенствовать умение узнавать и называть героев сказок; 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22" y="1485768"/>
            <a:ext cx="3796800" cy="284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81" y="3645275"/>
            <a:ext cx="3795677" cy="284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275"/>
            <a:ext cx="3796801" cy="284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485768"/>
            <a:ext cx="54270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не просто рассказывают и пересказывают сказки, но и сочиняют свои небольшие истории, дополняют новыми элементами и в этом нам тоже помогает метод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ковролинографии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0" y="25014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Сочиняем сказку…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РЖД">
      <a:dk1>
        <a:srgbClr val="000000"/>
      </a:dk1>
      <a:lt1>
        <a:sysClr val="window" lastClr="FFFFFF"/>
      </a:lt1>
      <a:dk2>
        <a:srgbClr val="7F7F7F"/>
      </a:dk2>
      <a:lt2>
        <a:srgbClr val="D8D8D8"/>
      </a:lt2>
      <a:accent1>
        <a:srgbClr val="CD202C"/>
      </a:accent1>
      <a:accent2>
        <a:srgbClr val="FFFFFF"/>
      </a:accent2>
      <a:accent3>
        <a:srgbClr val="000000"/>
      </a:accent3>
      <a:accent4>
        <a:srgbClr val="CECCA0"/>
      </a:accent4>
      <a:accent5>
        <a:srgbClr val="0066A1"/>
      </a:accent5>
      <a:accent6>
        <a:srgbClr val="A3A86B"/>
      </a:accent6>
      <a:hlink>
        <a:srgbClr val="002060"/>
      </a:hlink>
      <a:folHlink>
        <a:srgbClr val="548DD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14300</TotalTime>
  <Words>571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</vt:lpstr>
      <vt:lpstr> Ковролинография как инновационное средство познавательного и речевого развития детей младшего дошкольного возраста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User</cp:lastModifiedBy>
  <cp:revision>353</cp:revision>
  <dcterms:created xsi:type="dcterms:W3CDTF">2010-04-12T15:19:34Z</dcterms:created>
  <dcterms:modified xsi:type="dcterms:W3CDTF">2022-02-24T00:50:06Z</dcterms:modified>
</cp:coreProperties>
</file>