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533" r:id="rId2"/>
    <p:sldId id="517" r:id="rId3"/>
    <p:sldId id="534" r:id="rId4"/>
    <p:sldId id="536" r:id="rId5"/>
    <p:sldId id="541" r:id="rId6"/>
    <p:sldId id="518" r:id="rId7"/>
    <p:sldId id="519" r:id="rId8"/>
    <p:sldId id="525" r:id="rId9"/>
    <p:sldId id="520" r:id="rId10"/>
    <p:sldId id="526" r:id="rId11"/>
    <p:sldId id="527" r:id="rId12"/>
    <p:sldId id="529" r:id="rId13"/>
    <p:sldId id="531" r:id="rId14"/>
    <p:sldId id="532" r:id="rId15"/>
    <p:sldId id="539" r:id="rId16"/>
    <p:sldId id="538" r:id="rId17"/>
    <p:sldId id="537" r:id="rId18"/>
    <p:sldId id="535" r:id="rId19"/>
    <p:sldId id="504" r:id="rId20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938">
          <p15:clr>
            <a:srgbClr val="A4A3A4"/>
          </p15:clr>
        </p15:guide>
        <p15:guide id="2" orient="horz" pos="3968">
          <p15:clr>
            <a:srgbClr val="A4A3A4"/>
          </p15:clr>
        </p15:guide>
        <p15:guide id="3" pos="196">
          <p15:clr>
            <a:srgbClr val="A4A3A4"/>
          </p15:clr>
        </p15:guide>
        <p15:guide id="4" pos="5556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AD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68" autoAdjust="0"/>
    <p:restoredTop sz="99500" autoAdjust="0"/>
  </p:normalViewPr>
  <p:slideViewPr>
    <p:cSldViewPr snapToGrid="0">
      <p:cViewPr varScale="1">
        <p:scale>
          <a:sx n="69" d="100"/>
          <a:sy n="69" d="100"/>
        </p:scale>
        <p:origin x="-1136" y="-64"/>
      </p:cViewPr>
      <p:guideLst>
        <p:guide orient="horz" pos="938"/>
        <p:guide orient="horz" pos="3968"/>
        <p:guide pos="196"/>
        <p:guide pos="55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-2838" y="-84"/>
      </p:cViewPr>
      <p:guideLst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77" tIns="45738" rIns="91477" bIns="45738" rtlCol="0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77" tIns="45738" rIns="91477" bIns="45738" rtlCol="0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BB88D9A8-8E0F-4DF9-87C6-56F58A7FC3EF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77" tIns="45738" rIns="91477" bIns="45738" rtlCol="0" anchor="b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77" tIns="45738" rIns="91477" bIns="45738" rtlCol="0" anchor="b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24C36F30-4061-4507-8E21-A423B04085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628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65" tIns="45732" rIns="91465" bIns="4573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65" tIns="45732" rIns="91465" bIns="4573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A88295D-B1C6-46D3-BF90-5F21420B4BD3}" type="datetimeFigureOut">
              <a:rPr lang="ru-RU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65" tIns="45732" rIns="91465" bIns="45732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65" tIns="45732" rIns="91465" bIns="45732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65" tIns="45732" rIns="91465" bIns="4573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65" tIns="45732" rIns="91465" bIns="4573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084E4C2-55E0-4DB4-9FBC-26F608AFCD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8597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663E6-7A11-484D-92B0-57D69A4600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623DE-F9B0-4B20-A377-3B3BA2FB1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5A744-48EA-49D2-829B-5F71F3F80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980C0-B138-42B1-B9A1-455ADF00C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38D01-F1ED-4941-975E-081C0C24DF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7245C-43A3-45E1-9001-09D265F73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520C0-EDAF-40D4-A64A-984B84A69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B1ABD-00D3-4B3B-B93B-2FEB9500AD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A7211-7C94-42FC-8F6E-624733BEBA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B0A04-D162-4DD3-9BDE-B604DE6FC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49EFC-ECE1-4711-960F-13695E334D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DCAB4-E654-4A2C-920C-EF390B08B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E51D1-69F2-4C9D-981D-5615240BA7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17EAB-3702-485A-BEA5-B7BF31E19C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31471-2F1E-4A77-823D-1E851A1EB6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0F48A-8A94-43D0-B556-AC3E594A99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27208-69D7-4771-9384-2329752D7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0E3D5-AEB2-402E-80E3-BC81F6B3E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BBDFD-F648-4F24-A2B8-CF9F20BE66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CB44A-C67B-4149-8D1C-C9435DCFC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B2C10-9905-46B0-8FBD-D579271FCC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CC2E2-BDB3-4D92-BA0F-EF0858BAC7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DC81A-98D6-4D3D-99B1-868B01FFD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1B47C-2F13-4595-B199-438793D431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500A4-2BFB-443A-99AA-E975CFAE0D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627CB-805F-4C0D-97AD-B07F675E3C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38F92-CB35-4CBC-AF69-C170F30BD7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218A6-C769-44D9-B7A5-CD400DD179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9CE01-0066-468B-9DFF-3A8E7F6CE7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06FB9-6F54-464C-9D37-132695348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3E7EF-C0C1-485C-8465-B48AC6791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C5203-6EFB-44A4-9C0E-913D74AB22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4774B-233F-4FFA-9F2C-92C1B52B27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67849-D456-40ED-9CD5-5CF6DE701C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DC49D-385F-4037-A19D-76BE6D5FE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21918-BBFB-4752-8305-683A4C8DEC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3325E-2844-47F5-9C2D-9848B06D8E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78FAA-FE4A-44A7-B6D2-AE792FC1C1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1AD9F-3EA0-457D-8F24-639542433A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A421A-42EE-45F1-8B4A-6A90F4433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9B9A7-64A5-49DD-A439-1D7556FD2A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DE123-DBFA-4E6A-95F1-6BF0133B8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F1529-5A59-4EE4-8E8F-CE40E1199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2BF2C-883F-49CA-8AFD-FCBE1CC2E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-349250" y="6492875"/>
            <a:ext cx="3492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5C261-A5BA-4DA7-8ACA-F282C90BCF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547688" y="64960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</a:t>
            </a:r>
            <a:r>
              <a:rPr lang="en-US" err="1"/>
              <a:t>Тема</a:t>
            </a:r>
            <a:r>
              <a:rPr lang="en-US"/>
              <a:t> </a:t>
            </a:r>
            <a:r>
              <a:rPr lang="en-US" err="1"/>
              <a:t>презентации</a:t>
            </a:r>
            <a:r>
              <a:rPr lang="en-US"/>
              <a:t> | xx/xx/xx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B9CD8-A0E2-4219-B36E-8F1B366DD4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195E4-E024-4B00-883D-1AC5355479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2C5C0-A390-4B32-9DA7-2A6FE61E84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FB223-946E-4867-A2AD-E7C35097B6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25DD9-36A8-461D-A879-E39A934C19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9409DE-BF7D-4718-9D9C-538F0E1518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9B550-869B-4492-B302-DED5725222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485A0-73FC-4036-AFFC-D190CB7058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A8663-B995-4EBD-BE9A-02AD6976D2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4C9D2-898A-4F6C-94AC-BF2417313B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4A0B2-9170-46AC-A943-3B82656FD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FF46C-21C6-49E8-AEEF-B946AA85F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FE12E-8ABC-4C32-9830-5DD9684261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26FCB-CD8A-48FB-91DD-D42AD12C3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27B4E-3D28-463C-AA89-B939F4FA7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7DB3F-81EF-4DE5-B11E-C981BD9114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F2D30-BCF1-4AEB-A9B2-8098C6F16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A7431-88D1-4E6C-8CA9-A237EE350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C678D-39EC-4B31-86C7-00B835A496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60F96-D03C-408D-B1E1-18922F0098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C875E-13D3-42BE-A14F-52FCFF1845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-349250" y="6492875"/>
            <a:ext cx="3492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95E7B-1C45-4E2A-91FB-C774C53E3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547688" y="64960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435451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3505200"/>
            <a:ext cx="5562600" cy="838200"/>
          </a:xfrm>
        </p:spPr>
        <p:txBody>
          <a:bodyPr>
            <a:normAutofit/>
          </a:bodyPr>
          <a:lstStyle>
            <a:lvl1pPr algn="l">
              <a:defRPr sz="2200" spc="0" baseline="0">
                <a:solidFill>
                  <a:schemeClr val="bg1"/>
                </a:solidFill>
                <a:latin typeface="Verdan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4800599"/>
            <a:ext cx="5562600" cy="685801"/>
          </a:xfrm>
        </p:spPr>
        <p:txBody>
          <a:bodyPr>
            <a:normAutofit/>
          </a:bodyPr>
          <a:lstStyle>
            <a:lvl1pPr marL="0" indent="0" algn="l">
              <a:buNone/>
              <a:defRPr sz="1600" baseline="0">
                <a:solidFill>
                  <a:schemeClr val="tx1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90600" y="6028267"/>
            <a:ext cx="2657475" cy="508528"/>
          </a:xfrm>
        </p:spPr>
        <p:txBody>
          <a:bodyPr anchor="b">
            <a:normAutofit/>
          </a:bodyPr>
          <a:lstStyle>
            <a:lvl1pPr>
              <a:defRPr sz="10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2676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ＭＳ Ｐゴシック" charset="-128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F5C32-FCA0-429C-8F1B-383F61508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509CE-BB33-4DA0-934C-EEA62E9884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-374650" y="-17463"/>
            <a:ext cx="366712" cy="366713"/>
          </a:xfrm>
          <a:prstGeom prst="rect">
            <a:avLst/>
          </a:prstGeom>
          <a:solidFill>
            <a:srgbClr val="CD202C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-374650" y="349250"/>
            <a:ext cx="366712" cy="366713"/>
          </a:xfrm>
          <a:prstGeom prst="rect">
            <a:avLst/>
          </a:prstGeom>
          <a:solidFill>
            <a:srgbClr val="455D7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2" name="Rectangle 8"/>
          <p:cNvSpPr>
            <a:spLocks noChangeArrowheads="1"/>
          </p:cNvSpPr>
          <p:nvPr userDrawn="1"/>
        </p:nvSpPr>
        <p:spPr bwMode="auto">
          <a:xfrm>
            <a:off x="-374650" y="715963"/>
            <a:ext cx="366712" cy="366712"/>
          </a:xfrm>
          <a:prstGeom prst="rect">
            <a:avLst/>
          </a:prstGeom>
          <a:solidFill>
            <a:srgbClr val="68798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3" name="Rectangle 9"/>
          <p:cNvSpPr>
            <a:spLocks noChangeArrowheads="1"/>
          </p:cNvSpPr>
          <p:nvPr userDrawn="1"/>
        </p:nvSpPr>
        <p:spPr bwMode="auto">
          <a:xfrm>
            <a:off x="-374650" y="1081088"/>
            <a:ext cx="366712" cy="366712"/>
          </a:xfrm>
          <a:prstGeom prst="rect">
            <a:avLst/>
          </a:prstGeom>
          <a:solidFill>
            <a:srgbClr val="909CAA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-374650" y="1447800"/>
            <a:ext cx="366712" cy="366713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 userDrawn="1"/>
        </p:nvSpPr>
        <p:spPr bwMode="auto">
          <a:xfrm>
            <a:off x="-374650" y="1814513"/>
            <a:ext cx="366712" cy="366712"/>
          </a:xfrm>
          <a:prstGeom prst="rect">
            <a:avLst/>
          </a:prstGeom>
          <a:solidFill>
            <a:srgbClr val="A3A86B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Rectangle 11"/>
          <p:cNvSpPr>
            <a:spLocks noChangeArrowheads="1"/>
          </p:cNvSpPr>
          <p:nvPr userDrawn="1"/>
        </p:nvSpPr>
        <p:spPr bwMode="auto">
          <a:xfrm>
            <a:off x="-374650" y="2181225"/>
            <a:ext cx="366712" cy="366713"/>
          </a:xfrm>
          <a:prstGeom prst="rect">
            <a:avLst/>
          </a:prstGeom>
          <a:solidFill>
            <a:srgbClr val="D3D7BD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7" name="Rectangle 12"/>
          <p:cNvSpPr>
            <a:spLocks noChangeArrowheads="1"/>
          </p:cNvSpPr>
          <p:nvPr userDrawn="1"/>
        </p:nvSpPr>
        <p:spPr bwMode="auto">
          <a:xfrm>
            <a:off x="-374650" y="2546350"/>
            <a:ext cx="366712" cy="366713"/>
          </a:xfrm>
          <a:prstGeom prst="rect">
            <a:avLst/>
          </a:prstGeom>
          <a:solidFill>
            <a:srgbClr val="0066A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9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20" name="Picture 17" descr="rzd_log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315914" y="1930399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Content Placeholder 2"/>
          <p:cNvSpPr>
            <a:spLocks noGrp="1"/>
          </p:cNvSpPr>
          <p:nvPr>
            <p:ph idx="12"/>
          </p:nvPr>
        </p:nvSpPr>
        <p:spPr>
          <a:xfrm>
            <a:off x="315913" y="5663670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0424" y="392033"/>
            <a:ext cx="8458241" cy="102133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629151" y="1930398"/>
            <a:ext cx="4140199" cy="3543302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4629150" y="5663669"/>
            <a:ext cx="4140200" cy="487894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aseline="0">
                <a:solidFill>
                  <a:srgbClr val="0066A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7AF9B-7155-40AF-BF4E-AF552839F6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714375" y="6492875"/>
            <a:ext cx="6643688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| Тема презентации | xx/xx/xx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/>
          <p:cNvSpPr>
            <a:spLocks noChangeArrowheads="1"/>
          </p:cNvSpPr>
          <p:nvPr userDrawn="1"/>
        </p:nvSpPr>
        <p:spPr bwMode="auto">
          <a:xfrm>
            <a:off x="0" y="0"/>
            <a:ext cx="9144000" cy="1374775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dirty="0">
              <a:solidFill>
                <a:schemeClr val="lt1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" name="Rectangle 17"/>
          <p:cNvSpPr>
            <a:spLocks noChangeArrowheads="1"/>
          </p:cNvSpPr>
          <p:nvPr userDrawn="1"/>
        </p:nvSpPr>
        <p:spPr bwMode="auto">
          <a:xfrm>
            <a:off x="0" y="6507163"/>
            <a:ext cx="9144000" cy="350837"/>
          </a:xfrm>
          <a:prstGeom prst="rect">
            <a:avLst/>
          </a:prstGeom>
          <a:solidFill>
            <a:srgbClr val="BFC5CE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02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714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FA7260-8BDF-4153-AB1D-640444A065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1031" name="Picture 17" descr="rzd_logo.png"/>
          <p:cNvPicPr>
            <a:picLocks noChangeAspect="1"/>
          </p:cNvPicPr>
          <p:nvPr userDrawn="1"/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8280400" y="6510338"/>
            <a:ext cx="57308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  <p:sldLayoutId id="2147483754" r:id="rId22"/>
    <p:sldLayoutId id="2147483755" r:id="rId23"/>
    <p:sldLayoutId id="2147483756" r:id="rId24"/>
    <p:sldLayoutId id="2147483757" r:id="rId25"/>
    <p:sldLayoutId id="2147483758" r:id="rId26"/>
    <p:sldLayoutId id="2147483759" r:id="rId27"/>
    <p:sldLayoutId id="2147483760" r:id="rId28"/>
    <p:sldLayoutId id="2147483761" r:id="rId29"/>
    <p:sldLayoutId id="2147483762" r:id="rId30"/>
    <p:sldLayoutId id="2147483763" r:id="rId31"/>
    <p:sldLayoutId id="2147483764" r:id="rId32"/>
    <p:sldLayoutId id="2147483765" r:id="rId33"/>
    <p:sldLayoutId id="2147483766" r:id="rId34"/>
    <p:sldLayoutId id="2147483767" r:id="rId35"/>
    <p:sldLayoutId id="2147483768" r:id="rId36"/>
    <p:sldLayoutId id="2147483769" r:id="rId37"/>
    <p:sldLayoutId id="2147483770" r:id="rId38"/>
    <p:sldLayoutId id="2147483771" r:id="rId39"/>
    <p:sldLayoutId id="2147483772" r:id="rId40"/>
    <p:sldLayoutId id="2147483773" r:id="rId41"/>
    <p:sldLayoutId id="2147483774" r:id="rId42"/>
    <p:sldLayoutId id="2147483775" r:id="rId43"/>
    <p:sldLayoutId id="2147483776" r:id="rId44"/>
    <p:sldLayoutId id="2147483777" r:id="rId45"/>
    <p:sldLayoutId id="2147483778" r:id="rId46"/>
    <p:sldLayoutId id="2147483779" r:id="rId47"/>
    <p:sldLayoutId id="2147483780" r:id="rId48"/>
    <p:sldLayoutId id="2147483781" r:id="rId49"/>
    <p:sldLayoutId id="2147483782" r:id="rId50"/>
    <p:sldLayoutId id="2147483783" r:id="rId51"/>
    <p:sldLayoutId id="2147483784" r:id="rId52"/>
    <p:sldLayoutId id="2147483785" r:id="rId53"/>
    <p:sldLayoutId id="2147483786" r:id="rId54"/>
    <p:sldLayoutId id="2147483787" r:id="rId55"/>
    <p:sldLayoutId id="2147483788" r:id="rId56"/>
    <p:sldLayoutId id="2147483789" r:id="rId57"/>
    <p:sldLayoutId id="2147483790" r:id="rId58"/>
    <p:sldLayoutId id="2147483791" r:id="rId59"/>
    <p:sldLayoutId id="2147483792" r:id="rId60"/>
    <p:sldLayoutId id="2147483793" r:id="rId61"/>
    <p:sldLayoutId id="2147483794" r:id="rId62"/>
    <p:sldLayoutId id="2147483795" r:id="rId63"/>
    <p:sldLayoutId id="2147483796" r:id="rId64"/>
    <p:sldLayoutId id="2147483797" r:id="rId65"/>
    <p:sldLayoutId id="2147483798" r:id="rId66"/>
    <p:sldLayoutId id="2147483799" r:id="rId67"/>
    <p:sldLayoutId id="2147483800" r:id="rId68"/>
    <p:sldLayoutId id="2147483801" r:id="rId69"/>
    <p:sldLayoutId id="2147483817" r:id="rId70"/>
    <p:sldLayoutId id="2147483846" r:id="rId71"/>
    <p:sldLayoutId id="2147483847" r:id="rId72"/>
    <p:sldLayoutId id="2147483848" r:id="rId73"/>
    <p:sldLayoutId id="2147483849" r:id="rId7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00" b="1" kern="1200">
          <a:solidFill>
            <a:schemeClr val="tx1"/>
          </a:solidFill>
          <a:latin typeface="Verdana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7.jpe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9.jp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4" descr="cover_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8" b="14098"/>
          <a:stretch/>
        </p:blipFill>
        <p:spPr bwMode="auto">
          <a:xfrm>
            <a:off x="0" y="1592642"/>
            <a:ext cx="9144000" cy="4296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0"/>
          <p:cNvSpPr txBox="1">
            <a:spLocks/>
          </p:cNvSpPr>
          <p:nvPr/>
        </p:nvSpPr>
        <p:spPr>
          <a:xfrm>
            <a:off x="2931683" y="1249252"/>
            <a:ext cx="6057772" cy="19670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Segoe Print" pitchFamily="2" charset="0"/>
              <a:ea typeface="+mj-ea"/>
              <a:cs typeface="Verdana" charset="0"/>
            </a:endParaRPr>
          </a:p>
        </p:txBody>
      </p:sp>
      <p:pic>
        <p:nvPicPr>
          <p:cNvPr id="335874" name="Picture 2" descr="C:\Users\User\Desktop\эмблема без надписи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1" y="-61003"/>
            <a:ext cx="1671432" cy="117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31384" y="70629"/>
            <a:ext cx="84712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Частное общеобразовательное учреждение</a:t>
            </a:r>
          </a:p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«Школа-интернат № 30 среднего общего образования</a:t>
            </a:r>
          </a:p>
          <a:p>
            <a:pPr algn="ctr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открытого акционерного общества «Российские железные дороги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(дошкольное образование)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41832" y="1670227"/>
            <a:ext cx="59161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Наши дети-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это будущее железных дорог России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993" r="-1760" b="11099"/>
          <a:stretch/>
        </p:blipFill>
        <p:spPr>
          <a:xfrm>
            <a:off x="201168" y="3815011"/>
            <a:ext cx="4138736" cy="23111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9" t="18258" r="5778" b="5360"/>
          <a:stretch/>
        </p:blipFill>
        <p:spPr>
          <a:xfrm>
            <a:off x="4572000" y="3551718"/>
            <a:ext cx="4201112" cy="31508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6591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" y="34652"/>
            <a:ext cx="821131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900" b="1" dirty="0">
                <a:solidFill>
                  <a:srgbClr val="C00000"/>
                </a:solidFill>
              </a:rPr>
              <a:t>Современные эффективные формы социализации детей</a:t>
            </a:r>
          </a:p>
        </p:txBody>
      </p:sp>
      <p:sp>
        <p:nvSpPr>
          <p:cNvPr id="10" name="Прямоугольник 12"/>
          <p:cNvSpPr>
            <a:spLocks noChangeArrowheads="1"/>
          </p:cNvSpPr>
          <p:nvPr/>
        </p:nvSpPr>
        <p:spPr bwMode="auto">
          <a:xfrm>
            <a:off x="238125" y="3707131"/>
            <a:ext cx="85725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/>
              <a:t> </a:t>
            </a:r>
            <a:br>
              <a:rPr lang="ru-RU" sz="1400" dirty="0"/>
            </a:br>
            <a:endParaRPr lang="ru-RU" sz="1400" dirty="0" smtClean="0"/>
          </a:p>
          <a:p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404213"/>
            <a:ext cx="8944151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 fontAlgn="auto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воспитанники  осваивают нормы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общения и поведения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взрослыми и друг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другом, учатся навыкам безопасного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 в потенциально опасных для ребенка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ситуациях, получают умение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коллективно трудиться и получать от этого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удовольствие, осваивают социальные роли:</a:t>
            </a:r>
          </a:p>
          <a:p>
            <a:pPr lvl="0" algn="just" defTabSz="457200" fontAlgn="auto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член коллектива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 algn="just" defTabSz="457200" fontAlgn="auto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член семьи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 algn="just" defTabSz="457200" fontAlgn="auto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мальчик или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девочка,</a:t>
            </a:r>
          </a:p>
          <a:p>
            <a:pPr lvl="0" algn="just" defTabSz="457200" fontAlgn="auto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житель России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 algn="just" defTabSz="457200" fontAlgn="auto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житель Земли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 algn="just" defTabSz="457200" fontAlgn="auto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часть Мироздания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defTabSz="457200" fontAlgn="auto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Разнообразные формы социализации развивают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 к принятию собственных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решений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уверенности в себе, осознанности нравственного выбора и приобретенного социального опыта,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сформированных навыков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поведения.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918" y="0"/>
            <a:ext cx="2064790" cy="145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11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93887"/>
            <a:ext cx="910906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900" b="1" dirty="0">
                <a:solidFill>
                  <a:srgbClr val="C00000"/>
                </a:solidFill>
              </a:rPr>
              <a:t>Современные эффективные формы социализации детей</a:t>
            </a:r>
          </a:p>
        </p:txBody>
      </p:sp>
      <p:sp>
        <p:nvSpPr>
          <p:cNvPr id="10" name="Прямоугольник 12"/>
          <p:cNvSpPr>
            <a:spLocks noChangeArrowheads="1"/>
          </p:cNvSpPr>
          <p:nvPr/>
        </p:nvSpPr>
        <p:spPr bwMode="auto">
          <a:xfrm>
            <a:off x="238125" y="3707131"/>
            <a:ext cx="85725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</a:rPr>
              <a:t> </a:t>
            </a:r>
            <a:br>
              <a:rPr lang="ru-RU" sz="1400" dirty="0">
                <a:solidFill>
                  <a:srgbClr val="000000"/>
                </a:solidFill>
              </a:rPr>
            </a:br>
            <a:endParaRPr lang="ru-RU" sz="1400" dirty="0" smtClean="0">
              <a:solidFill>
                <a:srgbClr val="000000"/>
              </a:solidFill>
            </a:endParaRPr>
          </a:p>
          <a:p>
            <a:endParaRPr lang="ru-RU" sz="1400" dirty="0">
              <a:solidFill>
                <a:srgbClr val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610" y="2279276"/>
            <a:ext cx="3166451" cy="242680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5942611" y="1485449"/>
            <a:ext cx="3166451" cy="79382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«Рефлексивный круг»</a:t>
            </a:r>
            <a:endParaRPr lang="ru-RU" sz="20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10152" y="1485449"/>
            <a:ext cx="2702206" cy="8651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Социально-экологические акции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52" y="2359344"/>
            <a:ext cx="2961621" cy="22200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769" y="4116875"/>
            <a:ext cx="3353295" cy="2376000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2715951" y="3193736"/>
            <a:ext cx="3353295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Волонтерское движение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8913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Прямоугольник 11"/>
          <p:cNvSpPr>
            <a:spLocks noChangeArrowheads="1"/>
          </p:cNvSpPr>
          <p:nvPr/>
        </p:nvSpPr>
        <p:spPr bwMode="auto">
          <a:xfrm>
            <a:off x="0" y="145202"/>
            <a:ext cx="9144000" cy="1431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900" b="1" dirty="0">
                <a:solidFill>
                  <a:srgbClr val="C00000"/>
                </a:solidFill>
              </a:rPr>
              <a:t>Инновационные формы, методы, средства и инновационные технологии</a:t>
            </a:r>
          </a:p>
          <a:p>
            <a:pPr algn="ctr"/>
            <a:r>
              <a:rPr lang="ru-RU" sz="2900" b="1" dirty="0">
                <a:solidFill>
                  <a:srgbClr val="C00000"/>
                </a:solidFill>
              </a:rPr>
              <a:t> 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6577" y="1408736"/>
            <a:ext cx="2843784" cy="3438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Занятия по </a:t>
            </a:r>
            <a:r>
              <a:rPr lang="ru-RU" sz="2000" dirty="0" err="1" smtClean="0"/>
              <a:t>валеологии</a:t>
            </a:r>
            <a:endParaRPr lang="ru-RU" sz="20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916168" y="1410350"/>
            <a:ext cx="3188704" cy="34222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Плавание</a:t>
            </a:r>
            <a:endParaRPr lang="ru-RU" sz="20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952591" y="1408736"/>
            <a:ext cx="2724912" cy="33525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Скалолазание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8747" y="4068848"/>
            <a:ext cx="90403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технологии,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мы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 в своей работе обеспечивают высокий уровень поддержания и сохранения здоровья воспитанников. В ходе проводимой работы мы формируем у детей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валеологическую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культуру, знания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здоровье, развиваем умение оберегать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поддерживать и сохранять его,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 решать задачи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здорового образа жизни и безопасного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поведения.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439" y="1831335"/>
            <a:ext cx="3177288" cy="209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4" t="3238"/>
          <a:stretch/>
        </p:blipFill>
        <p:spPr>
          <a:xfrm>
            <a:off x="2952591" y="1843721"/>
            <a:ext cx="2798985" cy="2096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" t="-6205" r="14346" b="14343"/>
          <a:stretch/>
        </p:blipFill>
        <p:spPr>
          <a:xfrm>
            <a:off x="68746" y="1831336"/>
            <a:ext cx="2721982" cy="2096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354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Прямоугольник 11"/>
          <p:cNvSpPr>
            <a:spLocks noChangeArrowheads="1"/>
          </p:cNvSpPr>
          <p:nvPr/>
        </p:nvSpPr>
        <p:spPr bwMode="auto">
          <a:xfrm>
            <a:off x="0" y="0"/>
            <a:ext cx="9144000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900" b="1" dirty="0" err="1" smtClean="0">
                <a:solidFill>
                  <a:srgbClr val="C00000"/>
                </a:solidFill>
              </a:rPr>
              <a:t>Профориентационная</a:t>
            </a:r>
            <a:r>
              <a:rPr lang="ru-RU" sz="2900" b="1" dirty="0" smtClean="0">
                <a:solidFill>
                  <a:srgbClr val="C00000"/>
                </a:solidFill>
              </a:rPr>
              <a:t> работа. </a:t>
            </a:r>
          </a:p>
          <a:p>
            <a:pPr algn="ctr"/>
            <a:r>
              <a:rPr lang="ru-RU" sz="2900" b="1" dirty="0" smtClean="0">
                <a:solidFill>
                  <a:srgbClr val="C00000"/>
                </a:solidFill>
              </a:rPr>
              <a:t>Наши дети-это будущее</a:t>
            </a:r>
          </a:p>
          <a:p>
            <a:pPr algn="ctr"/>
            <a:r>
              <a:rPr lang="ru-RU" sz="2900" b="1" dirty="0" smtClean="0">
                <a:solidFill>
                  <a:srgbClr val="C00000"/>
                </a:solidFill>
              </a:rPr>
              <a:t>железных дорог России!</a:t>
            </a:r>
          </a:p>
          <a:p>
            <a:pPr algn="ctr"/>
            <a:endParaRPr lang="ru-RU" sz="2900" dirty="0">
              <a:solidFill>
                <a:srgbClr val="C00000"/>
              </a:solidFill>
            </a:endParaRPr>
          </a:p>
          <a:p>
            <a:pPr algn="ctr"/>
            <a:r>
              <a:rPr lang="ru-RU" sz="2900" b="1" dirty="0" smtClean="0">
                <a:solidFill>
                  <a:srgbClr val="C00000"/>
                </a:solidFill>
              </a:rPr>
              <a:t>  </a:t>
            </a:r>
            <a:endParaRPr lang="ru-RU" sz="29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57200" y="1408736"/>
            <a:ext cx="8449056" cy="4019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День </a:t>
            </a:r>
            <a:r>
              <a:rPr lang="ru-RU" sz="2000" dirty="0"/>
              <a:t>Ж</a:t>
            </a:r>
            <a:r>
              <a:rPr lang="ru-RU" sz="2000" dirty="0" smtClean="0"/>
              <a:t>елезнодорожника - это наш праздник!</a:t>
            </a:r>
            <a:endParaRPr lang="ru-RU" sz="2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669" b="8054"/>
          <a:stretch/>
        </p:blipFill>
        <p:spPr>
          <a:xfrm>
            <a:off x="164592" y="1909568"/>
            <a:ext cx="3281442" cy="23682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" t="32255" r="11421" b="25067"/>
          <a:stretch/>
        </p:blipFill>
        <p:spPr>
          <a:xfrm>
            <a:off x="164592" y="4370833"/>
            <a:ext cx="3281442" cy="21220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819" y="1903657"/>
            <a:ext cx="3685437" cy="23742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514" y="4370832"/>
            <a:ext cx="3968934" cy="212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8"/>
          <a:stretch/>
        </p:blipFill>
        <p:spPr>
          <a:xfrm>
            <a:off x="2633472" y="3177836"/>
            <a:ext cx="2688336" cy="22540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414449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0" y="0"/>
            <a:ext cx="9144000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900" b="1" dirty="0" err="1" smtClean="0">
                <a:solidFill>
                  <a:srgbClr val="C00000"/>
                </a:solidFill>
              </a:rPr>
              <a:t>Профориентационная</a:t>
            </a:r>
            <a:r>
              <a:rPr lang="ru-RU" sz="2900" b="1" dirty="0" smtClean="0">
                <a:solidFill>
                  <a:srgbClr val="C00000"/>
                </a:solidFill>
              </a:rPr>
              <a:t> работа. </a:t>
            </a:r>
          </a:p>
          <a:p>
            <a:pPr algn="ctr"/>
            <a:r>
              <a:rPr lang="ru-RU" sz="2900" b="1" dirty="0" smtClean="0">
                <a:solidFill>
                  <a:srgbClr val="C00000"/>
                </a:solidFill>
              </a:rPr>
              <a:t>Наши дети-это будущее</a:t>
            </a:r>
          </a:p>
          <a:p>
            <a:pPr algn="ctr"/>
            <a:r>
              <a:rPr lang="ru-RU" sz="2900" b="1" dirty="0" smtClean="0">
                <a:solidFill>
                  <a:srgbClr val="C00000"/>
                </a:solidFill>
              </a:rPr>
              <a:t>железных дорог России!</a:t>
            </a:r>
          </a:p>
          <a:p>
            <a:pPr algn="ctr"/>
            <a:endParaRPr lang="ru-RU" sz="2900" dirty="0">
              <a:solidFill>
                <a:srgbClr val="C00000"/>
              </a:solidFill>
            </a:endParaRPr>
          </a:p>
          <a:p>
            <a:pPr algn="ctr"/>
            <a:r>
              <a:rPr lang="ru-RU" sz="2900" b="1" dirty="0" smtClean="0">
                <a:solidFill>
                  <a:srgbClr val="C00000"/>
                </a:solidFill>
              </a:rPr>
              <a:t>  </a:t>
            </a:r>
            <a:endParaRPr lang="ru-RU" sz="2900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74" b="14014"/>
          <a:stretch/>
        </p:blipFill>
        <p:spPr>
          <a:xfrm>
            <a:off x="714375" y="4146893"/>
            <a:ext cx="4791456" cy="23506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</p:spPr>
      </p:pic>
      <p:sp>
        <p:nvSpPr>
          <p:cNvPr id="15" name="Скругленный прямоугольник 14"/>
          <p:cNvSpPr/>
          <p:nvPr/>
        </p:nvSpPr>
        <p:spPr>
          <a:xfrm>
            <a:off x="457200" y="1408736"/>
            <a:ext cx="8449056" cy="4019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Ежегодное посещение Передвижного </a:t>
            </a:r>
            <a:r>
              <a:rPr lang="ru-RU" sz="2000" dirty="0" err="1" smtClean="0"/>
              <a:t>выставочно</a:t>
            </a:r>
            <a:r>
              <a:rPr lang="ru-RU" sz="2000" dirty="0" smtClean="0"/>
              <a:t>-лекционного комплекса</a:t>
            </a:r>
            <a:endParaRPr lang="ru-RU" sz="20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028" y="1902132"/>
            <a:ext cx="2893637" cy="44895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51" y="1956960"/>
            <a:ext cx="2456186" cy="2084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662" y="1956709"/>
            <a:ext cx="2779535" cy="20846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04756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0" y="0"/>
            <a:ext cx="9144000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900" b="1" dirty="0" err="1" smtClean="0">
                <a:solidFill>
                  <a:srgbClr val="C00000"/>
                </a:solidFill>
              </a:rPr>
              <a:t>Профориентационная</a:t>
            </a:r>
            <a:r>
              <a:rPr lang="ru-RU" sz="2900" b="1" dirty="0" smtClean="0">
                <a:solidFill>
                  <a:srgbClr val="C00000"/>
                </a:solidFill>
              </a:rPr>
              <a:t> работа. </a:t>
            </a:r>
          </a:p>
          <a:p>
            <a:pPr algn="ctr"/>
            <a:r>
              <a:rPr lang="ru-RU" sz="2900" b="1" dirty="0" smtClean="0">
                <a:solidFill>
                  <a:srgbClr val="C00000"/>
                </a:solidFill>
              </a:rPr>
              <a:t>Наши дети-это будущее</a:t>
            </a:r>
          </a:p>
          <a:p>
            <a:pPr algn="ctr"/>
            <a:r>
              <a:rPr lang="ru-RU" sz="2900" b="1" dirty="0" smtClean="0">
                <a:solidFill>
                  <a:srgbClr val="C00000"/>
                </a:solidFill>
              </a:rPr>
              <a:t>железных дорог России!</a:t>
            </a:r>
          </a:p>
          <a:p>
            <a:pPr algn="ctr"/>
            <a:endParaRPr lang="ru-RU" sz="2900" dirty="0">
              <a:solidFill>
                <a:srgbClr val="C00000"/>
              </a:solidFill>
            </a:endParaRPr>
          </a:p>
          <a:p>
            <a:pPr algn="ctr"/>
            <a:r>
              <a:rPr lang="ru-RU" sz="2900" b="1" dirty="0" smtClean="0">
                <a:solidFill>
                  <a:srgbClr val="C00000"/>
                </a:solidFill>
              </a:rPr>
              <a:t>  </a:t>
            </a:r>
            <a:endParaRPr lang="ru-RU" sz="2900" dirty="0">
              <a:solidFill>
                <a:srgbClr val="C000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r="18482"/>
          <a:stretch/>
        </p:blipFill>
        <p:spPr>
          <a:xfrm>
            <a:off x="1" y="2149857"/>
            <a:ext cx="2532888" cy="19783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994" y="2123047"/>
            <a:ext cx="2847884" cy="2005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</p:spPr>
      </p:pic>
      <p:sp>
        <p:nvSpPr>
          <p:cNvPr id="15" name="Скругленный прямоугольник 14"/>
          <p:cNvSpPr/>
          <p:nvPr/>
        </p:nvSpPr>
        <p:spPr>
          <a:xfrm>
            <a:off x="82296" y="1408736"/>
            <a:ext cx="8997696" cy="5938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Ежегодные обзорные экскурсии</a:t>
            </a:r>
          </a:p>
          <a:p>
            <a:pPr algn="ctr"/>
            <a:r>
              <a:rPr lang="ru-RU" sz="2000" dirty="0" smtClean="0"/>
              <a:t>на железнодорожный вокзал ст.</a:t>
            </a:r>
            <a:r>
              <a:rPr lang="en-US" sz="2000" dirty="0" smtClean="0"/>
              <a:t> </a:t>
            </a:r>
            <a:r>
              <a:rPr lang="ru-RU" sz="2000" dirty="0" smtClean="0"/>
              <a:t>Комсомольск-на-Амуре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8" y="4272658"/>
            <a:ext cx="3852800" cy="2167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6428" y="4274444"/>
            <a:ext cx="3849624" cy="21654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939" y="2123047"/>
            <a:ext cx="3520000" cy="198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166277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0" y="0"/>
            <a:ext cx="9144000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900" b="1" dirty="0" err="1" smtClean="0">
                <a:solidFill>
                  <a:srgbClr val="C00000"/>
                </a:solidFill>
              </a:rPr>
              <a:t>Профориентационная</a:t>
            </a:r>
            <a:r>
              <a:rPr lang="ru-RU" sz="2900" b="1" dirty="0" smtClean="0">
                <a:solidFill>
                  <a:srgbClr val="C00000"/>
                </a:solidFill>
              </a:rPr>
              <a:t> работа. </a:t>
            </a:r>
          </a:p>
          <a:p>
            <a:pPr algn="ctr"/>
            <a:r>
              <a:rPr lang="ru-RU" sz="2900" b="1" dirty="0" smtClean="0">
                <a:solidFill>
                  <a:srgbClr val="C00000"/>
                </a:solidFill>
              </a:rPr>
              <a:t>Наши дети-это будущее</a:t>
            </a:r>
          </a:p>
          <a:p>
            <a:pPr algn="ctr"/>
            <a:r>
              <a:rPr lang="ru-RU" sz="2900" b="1" dirty="0" smtClean="0">
                <a:solidFill>
                  <a:srgbClr val="C00000"/>
                </a:solidFill>
              </a:rPr>
              <a:t>железных дорог России!</a:t>
            </a:r>
          </a:p>
          <a:p>
            <a:pPr algn="ctr"/>
            <a:endParaRPr lang="ru-RU" sz="2900" dirty="0">
              <a:solidFill>
                <a:srgbClr val="C00000"/>
              </a:solidFill>
            </a:endParaRPr>
          </a:p>
          <a:p>
            <a:pPr algn="ctr"/>
            <a:r>
              <a:rPr lang="ru-RU" sz="2900" b="1" dirty="0" smtClean="0">
                <a:solidFill>
                  <a:srgbClr val="C00000"/>
                </a:solidFill>
              </a:rPr>
              <a:t>  </a:t>
            </a:r>
            <a:endParaRPr lang="ru-RU" sz="29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958" y="1448763"/>
            <a:ext cx="3082434" cy="2221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566" y="1448763"/>
            <a:ext cx="3337559" cy="22227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406" y="3772477"/>
            <a:ext cx="4335267" cy="26277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715" y="3772476"/>
            <a:ext cx="4079973" cy="25971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53134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7886" y="1408736"/>
            <a:ext cx="8118057" cy="45664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 каждой группе оборудован  «Уголок железнодорожника»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339" y="1959042"/>
            <a:ext cx="3240000" cy="44927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 t="12207" r="5990" b="418"/>
          <a:stretch/>
        </p:blipFill>
        <p:spPr>
          <a:xfrm>
            <a:off x="2529787" y="1959042"/>
            <a:ext cx="3080879" cy="21324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787" y="4193880"/>
            <a:ext cx="3080879" cy="22989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</p:spPr>
      </p:pic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0" y="0"/>
            <a:ext cx="9144000" cy="232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900" b="1" dirty="0" err="1" smtClean="0">
                <a:solidFill>
                  <a:srgbClr val="C00000"/>
                </a:solidFill>
              </a:rPr>
              <a:t>Профориентационная</a:t>
            </a:r>
            <a:r>
              <a:rPr lang="ru-RU" sz="2900" b="1" dirty="0" smtClean="0">
                <a:solidFill>
                  <a:srgbClr val="C00000"/>
                </a:solidFill>
              </a:rPr>
              <a:t> работа. </a:t>
            </a:r>
          </a:p>
          <a:p>
            <a:pPr algn="ctr"/>
            <a:r>
              <a:rPr lang="ru-RU" sz="2900" b="1" dirty="0" smtClean="0">
                <a:solidFill>
                  <a:srgbClr val="C00000"/>
                </a:solidFill>
              </a:rPr>
              <a:t>Наши дети-это будущее</a:t>
            </a:r>
          </a:p>
          <a:p>
            <a:pPr algn="ctr"/>
            <a:r>
              <a:rPr lang="ru-RU" sz="2900" b="1" dirty="0" smtClean="0">
                <a:solidFill>
                  <a:srgbClr val="C00000"/>
                </a:solidFill>
              </a:rPr>
              <a:t>железных дорог России!</a:t>
            </a:r>
          </a:p>
          <a:p>
            <a:pPr algn="ctr"/>
            <a:endParaRPr lang="ru-RU" sz="2900" dirty="0">
              <a:solidFill>
                <a:srgbClr val="C00000"/>
              </a:solidFill>
            </a:endParaRPr>
          </a:p>
          <a:p>
            <a:pPr algn="ctr"/>
            <a:r>
              <a:rPr lang="ru-RU" sz="2900" b="1" dirty="0" smtClean="0">
                <a:solidFill>
                  <a:srgbClr val="C00000"/>
                </a:solidFill>
              </a:rPr>
              <a:t>  </a:t>
            </a:r>
            <a:endParaRPr lang="ru-RU" sz="2900" dirty="0"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0" t="4000" r="22500"/>
          <a:stretch/>
        </p:blipFill>
        <p:spPr>
          <a:xfrm>
            <a:off x="116136" y="2193692"/>
            <a:ext cx="2297516" cy="30775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03461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Прямоугольник 11"/>
          <p:cNvSpPr>
            <a:spLocks noChangeArrowheads="1"/>
          </p:cNvSpPr>
          <p:nvPr/>
        </p:nvSpPr>
        <p:spPr bwMode="auto">
          <a:xfrm>
            <a:off x="0" y="344068"/>
            <a:ext cx="91440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300" b="1" dirty="0" smtClean="0">
                <a:solidFill>
                  <a:srgbClr val="C00000"/>
                </a:solidFill>
              </a:rPr>
              <a:t>Нам очень весело в детском саду!</a:t>
            </a:r>
            <a:endParaRPr lang="ru-RU" sz="3300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20" r="702"/>
          <a:stretch/>
        </p:blipFill>
        <p:spPr>
          <a:xfrm>
            <a:off x="18910" y="1426464"/>
            <a:ext cx="3121633" cy="24045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576" y="3612875"/>
            <a:ext cx="2160000" cy="2880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2" t="606" r="6207" b="13352"/>
          <a:stretch/>
        </p:blipFill>
        <p:spPr>
          <a:xfrm>
            <a:off x="18910" y="4014851"/>
            <a:ext cx="3659634" cy="24780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7" r="10435" b="9830"/>
          <a:stretch/>
        </p:blipFill>
        <p:spPr>
          <a:xfrm>
            <a:off x="3822192" y="3895979"/>
            <a:ext cx="3108960" cy="25968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0" t="20800" r="7800"/>
          <a:stretch/>
        </p:blipFill>
        <p:spPr>
          <a:xfrm>
            <a:off x="5703200" y="1426464"/>
            <a:ext cx="3440800" cy="24045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6" b="11135"/>
          <a:stretch/>
        </p:blipFill>
        <p:spPr>
          <a:xfrm>
            <a:off x="3359500" y="1455527"/>
            <a:ext cx="2108612" cy="23754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7175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" y="-32453"/>
            <a:ext cx="8101584" cy="4279392"/>
          </a:xfrm>
          <a:prstGeom prst="rect">
            <a:avLst/>
          </a:prstGeom>
        </p:spPr>
      </p:pic>
      <p:grpSp>
        <p:nvGrpSpPr>
          <p:cNvPr id="2" name="Группа 14"/>
          <p:cNvGrpSpPr/>
          <p:nvPr/>
        </p:nvGrpSpPr>
        <p:grpSpPr>
          <a:xfrm>
            <a:off x="146304" y="3338540"/>
            <a:ext cx="8997664" cy="3519460"/>
            <a:chOff x="-1925366" y="5327688"/>
            <a:chExt cx="8997664" cy="4000528"/>
          </a:xfrm>
        </p:grpSpPr>
        <p:pic>
          <p:nvPicPr>
            <p:cNvPr id="26627" name="Picture 4" descr="cover_2.pn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0" t="48518" r="2300"/>
            <a:stretch/>
          </p:blipFill>
          <p:spPr bwMode="auto">
            <a:xfrm>
              <a:off x="-1925366" y="5327688"/>
              <a:ext cx="8787384" cy="353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 descr="cover_2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813" t="80810"/>
            <a:stretch>
              <a:fillRect/>
            </a:stretch>
          </p:blipFill>
          <p:spPr bwMode="auto">
            <a:xfrm>
              <a:off x="5500694" y="8012194"/>
              <a:ext cx="1571604" cy="1316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Slide Number Placeholder 2"/>
          <p:cNvSpPr txBox="1">
            <a:spLocks/>
          </p:cNvSpPr>
          <p:nvPr/>
        </p:nvSpPr>
        <p:spPr bwMode="auto">
          <a:xfrm>
            <a:off x="8715404" y="6286520"/>
            <a:ext cx="285720" cy="57148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58D8E8-7FD7-4550-B2E3-5B312CFFECEE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-142844" y="4540083"/>
            <a:ext cx="9143968" cy="18158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marL="177800" algn="ctr"/>
            <a:r>
              <a:rPr lang="ru-RU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«НАША ЦЕЛЬ – быть инновационным учреждением!</a:t>
            </a:r>
          </a:p>
          <a:p>
            <a:pPr marL="177800" algn="ctr"/>
            <a:r>
              <a:rPr lang="ru-RU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Наш девиз – не стоять на месте,  двигаться только вперед!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12936" y="3542078"/>
            <a:ext cx="55721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177800" algn="ctr"/>
            <a:r>
              <a:rPr lang="ru-RU" sz="2800" b="1" dirty="0" smtClean="0">
                <a:ln w="11430"/>
                <a:gradFill>
                  <a:gsLst>
                    <a:gs pos="0">
                      <a:schemeClr val="bg1"/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Verdana"/>
              </a:rPr>
              <a:t>СПАСИБО ЗА ВНИМАНИЕ!</a:t>
            </a:r>
            <a:endParaRPr lang="ru-RU" sz="2800" b="1" dirty="0">
              <a:ln w="11430"/>
              <a:gradFill>
                <a:gsLst>
                  <a:gs pos="0">
                    <a:schemeClr val="bg1"/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5350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/>
      <p:bldP spid="2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1" name="Прямоугольник 11"/>
          <p:cNvSpPr>
            <a:spLocks noChangeArrowheads="1"/>
          </p:cNvSpPr>
          <p:nvPr/>
        </p:nvSpPr>
        <p:spPr bwMode="auto">
          <a:xfrm>
            <a:off x="0" y="194917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Цель современного образования - формирование </a:t>
            </a:r>
            <a:r>
              <a:rPr lang="ru-RU" b="1" dirty="0">
                <a:solidFill>
                  <a:srgbClr val="C00000"/>
                </a:solidFill>
              </a:rPr>
              <a:t>личности через собственную деятельность, развитие познавательной активности, творчества детей через различные виды деятельности.</a:t>
            </a:r>
          </a:p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1663311"/>
            <a:ext cx="914400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900" b="1" dirty="0" smtClean="0">
                <a:solidFill>
                  <a:srgbClr val="FF0000"/>
                </a:solidFill>
              </a:rPr>
              <a:t>Образование для будущего – это воспитание и инновационный подход в обучении</a:t>
            </a:r>
            <a:endParaRPr lang="ru-RU" sz="29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37" y="2724238"/>
            <a:ext cx="7063831" cy="3365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253539"/>
            <a:ext cx="9143999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300" b="1" dirty="0">
                <a:solidFill>
                  <a:srgbClr val="C00000"/>
                </a:solidFill>
              </a:rPr>
              <a:t>Робототехника</a:t>
            </a:r>
          </a:p>
        </p:txBody>
      </p:sp>
      <p:sp>
        <p:nvSpPr>
          <p:cNvPr id="11" name="Прямоугольник 11"/>
          <p:cNvSpPr>
            <a:spLocks noChangeArrowheads="1"/>
          </p:cNvSpPr>
          <p:nvPr/>
        </p:nvSpPr>
        <p:spPr bwMode="auto">
          <a:xfrm>
            <a:off x="0" y="58502"/>
            <a:ext cx="9144000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900" b="1" dirty="0" smtClean="0">
                <a:solidFill>
                  <a:srgbClr val="C00000"/>
                </a:solidFill>
              </a:rPr>
              <a:t>  </a:t>
            </a:r>
            <a:endParaRPr lang="ru-RU" sz="29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6616" y="3775657"/>
            <a:ext cx="8375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3419179"/>
            <a:ext cx="895329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деятельность по робототехнике реализуется с использованием моторизированных моделей конструктора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 Education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WeDo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2.0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подходов простого программирования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с детьми проходят с использованием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STEM-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метода в сочетании с современными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ИКТ-технологиями, направленного на самостоятельный поиск решения рассматриваемых проблем и задач. </a:t>
            </a:r>
          </a:p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образовательной деятельности по робототехнике, воспитанники не только изучают основы механики, роботостроения и начального программирования, но и создают действующие модели для решения поставленных задач.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326" y="1399432"/>
            <a:ext cx="2750969" cy="206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745" y="1401079"/>
            <a:ext cx="2748507" cy="2061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1" y="1401080"/>
            <a:ext cx="2747610" cy="2061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684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253539"/>
            <a:ext cx="9143999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300" b="1" dirty="0" err="1" smtClean="0">
                <a:solidFill>
                  <a:srgbClr val="C00000"/>
                </a:solidFill>
              </a:rPr>
              <a:t>Иинформатика</a:t>
            </a:r>
            <a:endParaRPr lang="ru-RU" sz="33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1"/>
          <p:cNvSpPr>
            <a:spLocks noChangeArrowheads="1"/>
          </p:cNvSpPr>
          <p:nvPr/>
        </p:nvSpPr>
        <p:spPr bwMode="auto">
          <a:xfrm>
            <a:off x="0" y="58502"/>
            <a:ext cx="9144000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900" b="1" dirty="0" smtClean="0">
                <a:solidFill>
                  <a:srgbClr val="C00000"/>
                </a:solidFill>
              </a:rPr>
              <a:t>  </a:t>
            </a:r>
            <a:endParaRPr lang="ru-RU" sz="29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6616" y="3775657"/>
            <a:ext cx="8375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3938166"/>
            <a:ext cx="89532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средств информационных технологий (ИТ) в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дошкольном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образовательном учреждении способствует расширению традиционных методов воспитания и обучения детей. Использование ИТ в детском саду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направлено на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детей основам информатики и вычислительной техники,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познания окружающего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мира. 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компьютерно-игрового комплекса (КИК) является одним из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современных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 работы, в которой взаимоотношения взрослого и ребенка выстраиваются посредством технических видов коммуникации.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" y="1431645"/>
            <a:ext cx="3763210" cy="2506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39" t="13202"/>
          <a:stretch/>
        </p:blipFill>
        <p:spPr>
          <a:xfrm rot="5400000">
            <a:off x="6983074" y="1777078"/>
            <a:ext cx="2506358" cy="1815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3094" y="1431645"/>
            <a:ext cx="3785412" cy="2506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459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" y="33817"/>
            <a:ext cx="9143999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300" b="1" dirty="0" smtClean="0">
                <a:solidFill>
                  <a:srgbClr val="C00000"/>
                </a:solidFill>
              </a:rPr>
              <a:t>Формирование предпосылок</a:t>
            </a:r>
          </a:p>
          <a:p>
            <a:pPr algn="ctr"/>
            <a:r>
              <a:rPr lang="ru-RU" sz="3300" b="1" dirty="0" smtClean="0">
                <a:solidFill>
                  <a:srgbClr val="C00000"/>
                </a:solidFill>
              </a:rPr>
              <a:t>ФИНАНСОВОЙ ГРАМОТНОСТИ</a:t>
            </a:r>
            <a:endParaRPr lang="ru-RU" sz="3300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1"/>
          <p:cNvSpPr>
            <a:spLocks noChangeArrowheads="1"/>
          </p:cNvSpPr>
          <p:nvPr/>
        </p:nvSpPr>
        <p:spPr bwMode="auto">
          <a:xfrm>
            <a:off x="0" y="58502"/>
            <a:ext cx="9144000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900" b="1" dirty="0" smtClean="0">
                <a:solidFill>
                  <a:srgbClr val="C00000"/>
                </a:solidFill>
              </a:rPr>
              <a:t>  </a:t>
            </a:r>
            <a:endParaRPr lang="ru-RU" sz="29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6616" y="3775657"/>
            <a:ext cx="8375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</a:pP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506972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деятельность по экономическому воспитанию дошкольников направлена на формирование первоначальных представлений о денежных отношениях, доходах и расходах, денежных знаках России и других стран. Дети осваивают взаимосвязь понятий «труд – продукт – деньги», зависимость стоимости продукта от его качества. 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" t="17836" r="50217" b="5647"/>
          <a:stretch/>
        </p:blipFill>
        <p:spPr>
          <a:xfrm>
            <a:off x="2715835" y="2541303"/>
            <a:ext cx="2005627" cy="2560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8" t="15333" r="4196" b="28024"/>
          <a:stretch/>
        </p:blipFill>
        <p:spPr>
          <a:xfrm>
            <a:off x="4491942" y="1497713"/>
            <a:ext cx="4690874" cy="2312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2" t="10641" r="950" b="9183"/>
          <a:stretch/>
        </p:blipFill>
        <p:spPr>
          <a:xfrm>
            <a:off x="37851" y="1551890"/>
            <a:ext cx="3104201" cy="220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179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13716" y="403467"/>
            <a:ext cx="91440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300" b="1" dirty="0" smtClean="0">
                <a:solidFill>
                  <a:srgbClr val="C00000"/>
                </a:solidFill>
              </a:rPr>
              <a:t>Проектная деятельность</a:t>
            </a:r>
            <a:endParaRPr lang="ru-RU" sz="3300" b="1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8" y="1865376"/>
            <a:ext cx="3136386" cy="29096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321" y="1865376"/>
            <a:ext cx="2954951" cy="28456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82296" y="4910695"/>
            <a:ext cx="89519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проектной деятельности  наши дети учатся самостоятельно получать информацию, у них развиваются исследовательские навыки, расширяется социальный опыт. Проекты помогают активизировать самостоятельную познавательную деятельность детей,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способствуют привлечению родителей в активную образовательную деятельность.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560" y="1643634"/>
            <a:ext cx="2390625" cy="31313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18771" y="373579"/>
            <a:ext cx="91440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300" b="1" dirty="0">
                <a:solidFill>
                  <a:srgbClr val="C00000"/>
                </a:solidFill>
              </a:rPr>
              <a:t>Палочки </a:t>
            </a:r>
            <a:r>
              <a:rPr lang="ru-RU" sz="3300" b="1" dirty="0" smtClean="0">
                <a:solidFill>
                  <a:srgbClr val="C00000"/>
                </a:solidFill>
              </a:rPr>
              <a:t>«</a:t>
            </a:r>
            <a:r>
              <a:rPr lang="ru-RU" sz="3300" b="1" dirty="0" err="1" smtClean="0">
                <a:solidFill>
                  <a:srgbClr val="C00000"/>
                </a:solidFill>
              </a:rPr>
              <a:t>Кюйзенера</a:t>
            </a:r>
            <a:r>
              <a:rPr lang="ru-RU" sz="3300" b="1" dirty="0" smtClean="0">
                <a:solidFill>
                  <a:srgbClr val="C00000"/>
                </a:solidFill>
              </a:rPr>
              <a:t>» </a:t>
            </a:r>
            <a:endParaRPr lang="ru-RU" sz="33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12"/>
          <p:cNvSpPr>
            <a:spLocks noChangeArrowheads="1"/>
          </p:cNvSpPr>
          <p:nvPr/>
        </p:nvSpPr>
        <p:spPr bwMode="auto">
          <a:xfrm>
            <a:off x="3748557" y="1494008"/>
            <a:ext cx="520293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 помощью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палочек «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Кюйзенера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форме можно довести до детей глубинное понимание основных математических понятий, развить умение сравнивать величины, дать детям представление о соразмерностях и даже о некоторых арифметических действиях.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методики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Кюйзенера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– использование принципа наглядности.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С его помощью сложные абстрактные понятия из области элементарной математики (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количественные величины, соотношения между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ними) доводятся до понимания ребенка в игровой форме.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845" y="61686"/>
            <a:ext cx="1780032" cy="13350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85" y="1698952"/>
            <a:ext cx="3240000" cy="40687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0" y="233465"/>
            <a:ext cx="91440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300" b="1" dirty="0">
                <a:solidFill>
                  <a:srgbClr val="C00000"/>
                </a:solidFill>
              </a:rPr>
              <a:t>Блоки </a:t>
            </a:r>
            <a:r>
              <a:rPr lang="ru-RU" sz="3300" b="1" dirty="0" smtClean="0">
                <a:solidFill>
                  <a:srgbClr val="C00000"/>
                </a:solidFill>
              </a:rPr>
              <a:t>«</a:t>
            </a:r>
            <a:r>
              <a:rPr lang="ru-RU" sz="3300" b="1" dirty="0" err="1" smtClean="0">
                <a:solidFill>
                  <a:srgbClr val="C00000"/>
                </a:solidFill>
              </a:rPr>
              <a:t>Дьенеша</a:t>
            </a:r>
            <a:r>
              <a:rPr lang="ru-RU" sz="3300" b="1" dirty="0" smtClean="0">
                <a:solidFill>
                  <a:srgbClr val="C00000"/>
                </a:solidFill>
              </a:rPr>
              <a:t>» </a:t>
            </a:r>
            <a:endParaRPr lang="ru-RU" sz="33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12"/>
          <p:cNvSpPr>
            <a:spLocks noChangeArrowheads="1"/>
          </p:cNvSpPr>
          <p:nvPr/>
        </p:nvSpPr>
        <p:spPr bwMode="auto">
          <a:xfrm>
            <a:off x="4209319" y="1756168"/>
            <a:ext cx="468946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Логические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блоки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Дьенеша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улучшают память, внимание и концентрацию, способствуют формированию аналитического и логического ума, совершенствуют фантазийную грань сознания. 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Данное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пособие дает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дошкольнику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проявить самостоятельность и учит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добиваться поставленной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цели. </a:t>
            </a: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быстрому и правильному развитию речевых навыков.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051" y="44033"/>
            <a:ext cx="1904149" cy="129430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03" y="1756168"/>
            <a:ext cx="3538823" cy="406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5914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DBF5C32-FCA0-429C-8F1B-383F61508A0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29409" y="413827"/>
            <a:ext cx="9143999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300" b="1" dirty="0" smtClean="0">
                <a:solidFill>
                  <a:srgbClr val="C00000"/>
                </a:solidFill>
              </a:rPr>
              <a:t>«ЛЭПБУК»</a:t>
            </a:r>
            <a:endParaRPr lang="ru-RU" sz="33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12"/>
          <p:cNvSpPr>
            <a:spLocks noChangeArrowheads="1"/>
          </p:cNvSpPr>
          <p:nvPr/>
        </p:nvSpPr>
        <p:spPr bwMode="auto">
          <a:xfrm>
            <a:off x="96596" y="3707131"/>
            <a:ext cx="8891991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ещё одна инновационная форма работы 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детьми, представляющая собой самодельную интерактивную папку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кармашками, вкладышами, окошками, которые дети могут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самостоятельно передвигать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открывать, складывать, изучать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дополнять.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эпбук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собирается материал по определённой теме и дети в игровой форме получают незаметно для себя новые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знания, его можно применять в ходе разных направлений образовательной деятельности.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901" y="1500108"/>
            <a:ext cx="3447689" cy="19542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610" y="1496192"/>
            <a:ext cx="2556378" cy="19582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6194"/>
            <a:ext cx="2807123" cy="19663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theme/theme1.xml><?xml version="1.0" encoding="utf-8"?>
<a:theme xmlns:a="http://schemas.openxmlformats.org/drawingml/2006/main" name="Презентация">
  <a:themeElements>
    <a:clrScheme name="РЖД">
      <a:dk1>
        <a:srgbClr val="000000"/>
      </a:dk1>
      <a:lt1>
        <a:sysClr val="window" lastClr="FFFFFF"/>
      </a:lt1>
      <a:dk2>
        <a:srgbClr val="7F7F7F"/>
      </a:dk2>
      <a:lt2>
        <a:srgbClr val="D8D8D8"/>
      </a:lt2>
      <a:accent1>
        <a:srgbClr val="CD202C"/>
      </a:accent1>
      <a:accent2>
        <a:srgbClr val="FFFFFF"/>
      </a:accent2>
      <a:accent3>
        <a:srgbClr val="000000"/>
      </a:accent3>
      <a:accent4>
        <a:srgbClr val="CECCA0"/>
      </a:accent4>
      <a:accent5>
        <a:srgbClr val="0066A1"/>
      </a:accent5>
      <a:accent6>
        <a:srgbClr val="A3A86B"/>
      </a:accent6>
      <a:hlink>
        <a:srgbClr val="002060"/>
      </a:hlink>
      <a:folHlink>
        <a:srgbClr val="548DD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</Template>
  <TotalTime>14865</TotalTime>
  <Words>634</Words>
  <Application>Microsoft Office PowerPoint</Application>
  <PresentationFormat>Экран (4:3)</PresentationFormat>
  <Paragraphs>111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-</dc:creator>
  <cp:lastModifiedBy>User</cp:lastModifiedBy>
  <cp:revision>415</cp:revision>
  <dcterms:created xsi:type="dcterms:W3CDTF">2010-04-12T15:19:34Z</dcterms:created>
  <dcterms:modified xsi:type="dcterms:W3CDTF">2022-02-24T00:44:40Z</dcterms:modified>
</cp:coreProperties>
</file>