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5" r:id="rId2"/>
    <p:sldId id="279" r:id="rId3"/>
    <p:sldId id="266" r:id="rId4"/>
    <p:sldId id="296" r:id="rId5"/>
    <p:sldId id="283" r:id="rId6"/>
    <p:sldId id="268" r:id="rId7"/>
    <p:sldId id="282" r:id="rId8"/>
    <p:sldId id="284" r:id="rId9"/>
    <p:sldId id="290" r:id="rId10"/>
    <p:sldId id="305" r:id="rId11"/>
    <p:sldId id="289" r:id="rId12"/>
    <p:sldId id="286" r:id="rId13"/>
    <p:sldId id="303" r:id="rId14"/>
    <p:sldId id="301" r:id="rId15"/>
    <p:sldId id="300" r:id="rId16"/>
    <p:sldId id="309" r:id="rId17"/>
    <p:sldId id="311" r:id="rId18"/>
    <p:sldId id="312" r:id="rId19"/>
    <p:sldId id="294" r:id="rId20"/>
    <p:sldId id="263" r:id="rId21"/>
    <p:sldId id="313"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60"/>
  </p:normalViewPr>
  <p:slideViewPr>
    <p:cSldViewPr snapToGrid="0">
      <p:cViewPr varScale="1">
        <p:scale>
          <a:sx n="95" d="100"/>
          <a:sy n="95" d="100"/>
        </p:scale>
        <p:origin x="1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FFFF00"/>
                </a:solidFill>
              </a:defRPr>
            </a:pPr>
            <a:r>
              <a:rPr lang="ru-RU" dirty="0">
                <a:solidFill>
                  <a:srgbClr val="FF0000"/>
                </a:solidFill>
              </a:rPr>
              <a:t>уровень развития навыков безопасного поведения</a:t>
            </a:r>
          </a:p>
          <a:p>
            <a:pPr>
              <a:defRPr>
                <a:solidFill>
                  <a:srgbClr val="FFFF00"/>
                </a:solidFill>
              </a:defRPr>
            </a:pPr>
            <a:r>
              <a:rPr lang="ru-RU" dirty="0" smtClean="0">
                <a:solidFill>
                  <a:srgbClr val="FF0000"/>
                </a:solidFill>
              </a:rPr>
              <a:t>2018 </a:t>
            </a:r>
            <a:endParaRPr lang="ru-RU" dirty="0">
              <a:solidFill>
                <a:srgbClr val="FF0000"/>
              </a:solidFill>
            </a:endParaRPr>
          </a:p>
        </c:rich>
      </c:tx>
      <c:layout/>
      <c:overlay val="0"/>
    </c:title>
    <c:autoTitleDeleted val="0"/>
    <c:view3D>
      <c:rotX val="15"/>
      <c:rotY val="0"/>
      <c:rAngAx val="0"/>
      <c:perspective val="0"/>
    </c:view3D>
    <c:floor>
      <c:thickness val="0"/>
    </c:floor>
    <c:sideWall>
      <c:thickness val="0"/>
    </c:sideWall>
    <c:backWall>
      <c:thickness val="0"/>
    </c:backWall>
    <c:plotArea>
      <c:layout/>
      <c:pie3DChart>
        <c:varyColors val="1"/>
        <c:ser>
          <c:idx val="0"/>
          <c:order val="0"/>
          <c:tx>
            <c:strRef>
              <c:f>Лист1!$B$1</c:f>
              <c:strCache>
                <c:ptCount val="1"/>
                <c:pt idx="0">
                  <c:v>Значения Y</c:v>
                </c:pt>
              </c:strCache>
            </c:strRef>
          </c:tx>
          <c:dLbls>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высокий</c:v>
                </c:pt>
                <c:pt idx="1">
                  <c:v>средний</c:v>
                </c:pt>
                <c:pt idx="2">
                  <c:v>низкий</c:v>
                </c:pt>
              </c:strCache>
            </c:strRef>
          </c:cat>
          <c:val>
            <c:numRef>
              <c:f>Лист1!$B$2:$B$4</c:f>
              <c:numCache>
                <c:formatCode>General</c:formatCode>
                <c:ptCount val="3"/>
                <c:pt idx="0">
                  <c:v>12</c:v>
                </c:pt>
                <c:pt idx="1">
                  <c:v>47</c:v>
                </c:pt>
                <c:pt idx="2">
                  <c:v>41</c:v>
                </c:pt>
              </c:numCache>
            </c:numRef>
          </c:val>
          <c:extLst xmlns:c16r2="http://schemas.microsoft.com/office/drawing/2015/06/chart">
            <c:ext xmlns:c16="http://schemas.microsoft.com/office/drawing/2014/chart" uri="{C3380CC4-5D6E-409C-BE32-E72D297353CC}">
              <c16:uniqueId val="{00000000-1220-4091-9EC0-FB7967439AED}"/>
            </c:ext>
          </c:extLst>
        </c:ser>
        <c:dLbls>
          <c:showLegendKey val="0"/>
          <c:showVal val="0"/>
          <c:showCatName val="0"/>
          <c:showSerName val="0"/>
          <c:showPercent val="0"/>
          <c:showBubbleSize val="0"/>
          <c:showLeaderLines val="1"/>
        </c:dLbls>
      </c:pie3DChart>
    </c:plotArea>
    <c:legend>
      <c:legendPos val="r"/>
      <c:layout/>
      <c:overlay val="0"/>
      <c:txPr>
        <a:bodyPr/>
        <a:lstStyle/>
        <a:p>
          <a:pPr>
            <a:defRPr>
              <a:solidFill>
                <a:srgbClr val="FFFF00"/>
              </a:solidFill>
            </a:defRPr>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B050"/>
                </a:solidFill>
              </a:defRPr>
            </a:pPr>
            <a:r>
              <a:rPr lang="ru-RU" dirty="0">
                <a:solidFill>
                  <a:srgbClr val="FF0000"/>
                </a:solidFill>
              </a:rPr>
              <a:t>уровень развития навыков безопасного поведения</a:t>
            </a:r>
          </a:p>
          <a:p>
            <a:pPr>
              <a:defRPr>
                <a:solidFill>
                  <a:srgbClr val="00B050"/>
                </a:solidFill>
              </a:defRPr>
            </a:pPr>
            <a:r>
              <a:rPr lang="ru-RU" dirty="0" smtClean="0">
                <a:solidFill>
                  <a:srgbClr val="FF0000"/>
                </a:solidFill>
              </a:rPr>
              <a:t>2020 </a:t>
            </a:r>
            <a:endParaRPr lang="ru-RU" dirty="0">
              <a:solidFill>
                <a:srgbClr val="FF0000"/>
              </a:solidFill>
            </a:endParaRPr>
          </a:p>
          <a:p>
            <a:pPr>
              <a:defRPr>
                <a:solidFill>
                  <a:srgbClr val="00B050"/>
                </a:solidFill>
              </a:defRPr>
            </a:pPr>
            <a:r>
              <a:rPr lang="ru-RU" dirty="0">
                <a:solidFill>
                  <a:srgbClr val="FF0000"/>
                </a:solidFill>
              </a:rPr>
              <a:t>итоговая</a:t>
            </a:r>
            <a:endParaRPr lang="en-US" dirty="0">
              <a:solidFill>
                <a:srgbClr val="FF0000"/>
              </a:solidFill>
            </a:endParaRPr>
          </a:p>
        </c:rich>
      </c:tx>
      <c:layout/>
      <c:overlay val="0"/>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8.5972079577009392E-2"/>
          <c:y val="0.60784787443738209"/>
          <c:w val="0.82358071183131099"/>
          <c:h val="0.39215212556261791"/>
        </c:manualLayout>
      </c:layout>
      <c:pie3DChart>
        <c:varyColors val="1"/>
        <c:ser>
          <c:idx val="0"/>
          <c:order val="0"/>
          <c:tx>
            <c:strRef>
              <c:f>Лист1!$B$1</c:f>
              <c:strCache>
                <c:ptCount val="1"/>
                <c:pt idx="0">
                  <c:v>Значения Y</c:v>
                </c:pt>
              </c:strCache>
            </c:strRef>
          </c:tx>
          <c:dLbls>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высокий</c:v>
                </c:pt>
                <c:pt idx="1">
                  <c:v>средний</c:v>
                </c:pt>
                <c:pt idx="2">
                  <c:v>низкий</c:v>
                </c:pt>
              </c:strCache>
            </c:strRef>
          </c:cat>
          <c:val>
            <c:numRef>
              <c:f>Лист1!$B$2:$B$4</c:f>
              <c:numCache>
                <c:formatCode>General</c:formatCode>
                <c:ptCount val="3"/>
                <c:pt idx="0">
                  <c:v>78</c:v>
                </c:pt>
                <c:pt idx="1">
                  <c:v>22</c:v>
                </c:pt>
                <c:pt idx="2">
                  <c:v>0</c:v>
                </c:pt>
              </c:numCache>
            </c:numRef>
          </c:val>
          <c:extLst xmlns:c16r2="http://schemas.microsoft.com/office/drawing/2015/06/chart">
            <c:ext xmlns:c16="http://schemas.microsoft.com/office/drawing/2014/chart" uri="{C3380CC4-5D6E-409C-BE32-E72D297353CC}">
              <c16:uniqueId val="{00000000-CE65-452A-913C-77425D07FEA4}"/>
            </c:ext>
          </c:extLst>
        </c:ser>
        <c:dLbls>
          <c:showLegendKey val="0"/>
          <c:showVal val="0"/>
          <c:showCatName val="0"/>
          <c:showSerName val="0"/>
          <c:showPercent val="0"/>
          <c:showBubbleSize val="0"/>
          <c:showLeaderLines val="1"/>
        </c:dLbls>
      </c:pie3DChart>
    </c:plotArea>
    <c:legend>
      <c:legendPos val="r"/>
      <c:layout/>
      <c:overlay val="0"/>
      <c:txPr>
        <a:bodyPr/>
        <a:lstStyle/>
        <a:p>
          <a:pPr>
            <a:defRPr>
              <a:solidFill>
                <a:srgbClr val="00B050"/>
              </a:solidFill>
            </a:defRPr>
          </a:pPr>
          <a:endParaRPr lang="ru-RU"/>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0BF94-E7B1-4FFC-B95F-A05B15F7D596}" type="doc">
      <dgm:prSet loTypeId="urn:microsoft.com/office/officeart/2005/8/layout/radial5" loCatId="cycle" qsTypeId="urn:microsoft.com/office/officeart/2005/8/quickstyle/3d2" qsCatId="3D" csTypeId="urn:microsoft.com/office/officeart/2005/8/colors/accent1_2" csCatId="accent1" phldr="1"/>
      <dgm:spPr/>
      <dgm:t>
        <a:bodyPr/>
        <a:lstStyle/>
        <a:p>
          <a:endParaRPr lang="ru-RU"/>
        </a:p>
      </dgm:t>
    </dgm:pt>
    <dgm:pt modelId="{B237D089-D678-4F48-BD6B-C8A6A05397A0}">
      <dgm:prSet phldrT="[Текст]" custT="1"/>
      <dgm:spPr/>
      <dgm:t>
        <a:bodyPr/>
        <a:lstStyle/>
        <a:p>
          <a:r>
            <a:rPr lang="ru-RU" sz="2800" b="1" dirty="0" smtClean="0">
              <a:solidFill>
                <a:srgbClr val="7030A0"/>
              </a:solidFill>
              <a:latin typeface="Times New Roman" panose="02020603050405020304" pitchFamily="18" charset="0"/>
              <a:cs typeface="Times New Roman" panose="02020603050405020304" pitchFamily="18" charset="0"/>
            </a:rPr>
            <a:t>ОО «Безопасное детство»</a:t>
          </a:r>
          <a:endParaRPr lang="ru-RU" sz="2800" b="1" dirty="0">
            <a:solidFill>
              <a:srgbClr val="7030A0"/>
            </a:solidFill>
            <a:latin typeface="Times New Roman" panose="02020603050405020304" pitchFamily="18" charset="0"/>
            <a:cs typeface="Times New Roman" panose="02020603050405020304" pitchFamily="18" charset="0"/>
          </a:endParaRPr>
        </a:p>
      </dgm:t>
    </dgm:pt>
    <dgm:pt modelId="{6077D06A-454E-4FE0-8412-C01EA5A5ED9A}" type="parTrans" cxnId="{22A70354-B5C6-4650-B296-1CE492EC0289}">
      <dgm:prSet/>
      <dgm:spPr/>
      <dgm:t>
        <a:bodyPr/>
        <a:lstStyle/>
        <a:p>
          <a:endParaRPr lang="ru-RU"/>
        </a:p>
      </dgm:t>
    </dgm:pt>
    <dgm:pt modelId="{397EE905-345B-401E-A6D3-BBDABEDB9EA0}" type="sibTrans" cxnId="{22A70354-B5C6-4650-B296-1CE492EC0289}">
      <dgm:prSet/>
      <dgm:spPr/>
      <dgm:t>
        <a:bodyPr/>
        <a:lstStyle/>
        <a:p>
          <a:endParaRPr lang="ru-RU"/>
        </a:p>
      </dgm:t>
    </dgm:pt>
    <dgm:pt modelId="{30F8C831-FEE6-4DAC-85EA-5347B4BACC61}">
      <dgm:prSet custT="1"/>
      <dgm:spPr/>
      <dgm:t>
        <a:bodyPr/>
        <a:lstStyle/>
        <a:p>
          <a:r>
            <a:rPr lang="ru-RU" sz="2400" b="1" u="none" dirty="0" smtClean="0"/>
            <a:t>Отдел нормативно-организационный</a:t>
          </a:r>
          <a:endParaRPr lang="ru-RU" sz="2400" b="1" u="none" dirty="0">
            <a:latin typeface="Times New Roman" panose="02020603050405020304" pitchFamily="18" charset="0"/>
            <a:cs typeface="Times New Roman" panose="02020603050405020304" pitchFamily="18" charset="0"/>
          </a:endParaRPr>
        </a:p>
      </dgm:t>
    </dgm:pt>
    <dgm:pt modelId="{D2D42777-6C61-4F98-80E9-A4626D83B546}" type="parTrans" cxnId="{9D15BB50-75A5-4B3C-9C04-83531A6F8715}">
      <dgm:prSet/>
      <dgm:spPr/>
      <dgm:t>
        <a:bodyPr/>
        <a:lstStyle/>
        <a:p>
          <a:endParaRPr lang="ru-RU"/>
        </a:p>
      </dgm:t>
    </dgm:pt>
    <dgm:pt modelId="{F72B850E-3106-4E81-8550-E32D88EEAF57}" type="sibTrans" cxnId="{9D15BB50-75A5-4B3C-9C04-83531A6F8715}">
      <dgm:prSet/>
      <dgm:spPr/>
      <dgm:t>
        <a:bodyPr/>
        <a:lstStyle/>
        <a:p>
          <a:endParaRPr lang="ru-RU"/>
        </a:p>
      </dgm:t>
    </dgm:pt>
    <dgm:pt modelId="{3F30AA78-E92E-4EC6-9C8B-2684BD983AC6}">
      <dgm:prSet custT="1"/>
      <dgm:spPr/>
      <dgm:t>
        <a:bodyPr/>
        <a:lstStyle/>
        <a:p>
          <a:r>
            <a:rPr lang="ru-RU" sz="2000" b="1" dirty="0" smtClean="0">
              <a:latin typeface="Times New Roman" panose="02020603050405020304" pitchFamily="18" charset="0"/>
              <a:cs typeface="Times New Roman" panose="02020603050405020304" pitchFamily="18" charset="0"/>
            </a:rPr>
            <a:t>Отдел взаимодействия с родителями- Родительский актив и социумом</a:t>
          </a:r>
          <a:endParaRPr lang="ru-RU" sz="2000" b="1" dirty="0">
            <a:latin typeface="Times New Roman" panose="02020603050405020304" pitchFamily="18" charset="0"/>
            <a:cs typeface="Times New Roman" panose="02020603050405020304" pitchFamily="18" charset="0"/>
          </a:endParaRPr>
        </a:p>
      </dgm:t>
    </dgm:pt>
    <dgm:pt modelId="{AD3851BA-A937-4FFB-9414-48F710A43AF8}" type="parTrans" cxnId="{BFB4673E-E364-4CAB-93AB-375AEAED8E52}">
      <dgm:prSet/>
      <dgm:spPr/>
      <dgm:t>
        <a:bodyPr/>
        <a:lstStyle/>
        <a:p>
          <a:endParaRPr lang="ru-RU"/>
        </a:p>
      </dgm:t>
    </dgm:pt>
    <dgm:pt modelId="{A59D25C3-C017-44D4-8A74-052BFB00D85A}" type="sibTrans" cxnId="{BFB4673E-E364-4CAB-93AB-375AEAED8E52}">
      <dgm:prSet/>
      <dgm:spPr/>
      <dgm:t>
        <a:bodyPr/>
        <a:lstStyle/>
        <a:p>
          <a:endParaRPr lang="ru-RU"/>
        </a:p>
      </dgm:t>
    </dgm:pt>
    <dgm:pt modelId="{BB43B55D-67DB-4872-B7F8-826515A55047}">
      <dgm:prSet custT="1"/>
      <dgm:spPr/>
      <dgm:t>
        <a:bodyPr/>
        <a:lstStyle/>
        <a:p>
          <a:r>
            <a:rPr lang="ru-RU" sz="2400" b="1" u="none" dirty="0" smtClean="0"/>
            <a:t>Отдел пропаганды</a:t>
          </a:r>
          <a:endParaRPr lang="ru-RU" sz="2400" b="1" u="none" dirty="0">
            <a:latin typeface="Times New Roman" panose="02020603050405020304" pitchFamily="18" charset="0"/>
            <a:cs typeface="Times New Roman" panose="02020603050405020304" pitchFamily="18" charset="0"/>
          </a:endParaRPr>
        </a:p>
      </dgm:t>
    </dgm:pt>
    <dgm:pt modelId="{8B95C6FF-6094-4E10-92E8-CC47549A0E3C}" type="parTrans" cxnId="{B1CFD963-5ADB-48E1-8D8B-9CB79DB2E9C5}">
      <dgm:prSet/>
      <dgm:spPr/>
      <dgm:t>
        <a:bodyPr/>
        <a:lstStyle/>
        <a:p>
          <a:endParaRPr lang="ru-RU"/>
        </a:p>
      </dgm:t>
    </dgm:pt>
    <dgm:pt modelId="{974A81C5-6184-45A7-9E3E-3FB8995A3577}" type="sibTrans" cxnId="{B1CFD963-5ADB-48E1-8D8B-9CB79DB2E9C5}">
      <dgm:prSet/>
      <dgm:spPr/>
      <dgm:t>
        <a:bodyPr/>
        <a:lstStyle/>
        <a:p>
          <a:endParaRPr lang="ru-RU"/>
        </a:p>
      </dgm:t>
    </dgm:pt>
    <dgm:pt modelId="{18A8E98B-89D6-4277-8AFD-F67AAB38EE77}">
      <dgm:prSet custT="1"/>
      <dgm:spPr/>
      <dgm:t>
        <a:bodyPr/>
        <a:lstStyle/>
        <a:p>
          <a:r>
            <a:rPr lang="ru-RU" sz="2400" b="1" u="none" dirty="0" smtClean="0"/>
            <a:t>Отдел инновационных технологий </a:t>
          </a:r>
          <a:endParaRPr lang="ru-RU" sz="2400" b="1" u="none" dirty="0"/>
        </a:p>
      </dgm:t>
    </dgm:pt>
    <dgm:pt modelId="{9C45435A-B269-4028-896C-355FF1924960}" type="parTrans" cxnId="{FCC6295F-CC7C-44A3-9174-1B003CEF08B4}">
      <dgm:prSet/>
      <dgm:spPr/>
      <dgm:t>
        <a:bodyPr/>
        <a:lstStyle/>
        <a:p>
          <a:endParaRPr lang="ru-RU"/>
        </a:p>
      </dgm:t>
    </dgm:pt>
    <dgm:pt modelId="{E056294B-521D-4209-90C7-0D6559D8854B}" type="sibTrans" cxnId="{FCC6295F-CC7C-44A3-9174-1B003CEF08B4}">
      <dgm:prSet/>
      <dgm:spPr/>
      <dgm:t>
        <a:bodyPr/>
        <a:lstStyle/>
        <a:p>
          <a:endParaRPr lang="ru-RU"/>
        </a:p>
      </dgm:t>
    </dgm:pt>
    <dgm:pt modelId="{0F41E092-8642-4CC8-AB94-4D3EB1F773C7}">
      <dgm:prSet custT="1"/>
      <dgm:spPr/>
      <dgm:t>
        <a:bodyPr/>
        <a:lstStyle/>
        <a:p>
          <a:r>
            <a:rPr lang="ru-RU" sz="2400" b="1" u="none" dirty="0" smtClean="0"/>
            <a:t>Проектный отдел </a:t>
          </a:r>
          <a:endParaRPr lang="ru-RU" sz="2400" b="1" u="none" dirty="0"/>
        </a:p>
      </dgm:t>
    </dgm:pt>
    <dgm:pt modelId="{71E5C3D2-6CFE-4B0D-AC39-E56EF86DA8C2}" type="parTrans" cxnId="{F25860C7-1226-4FA1-ABDE-5F51F0FB37E8}">
      <dgm:prSet/>
      <dgm:spPr/>
      <dgm:t>
        <a:bodyPr/>
        <a:lstStyle/>
        <a:p>
          <a:endParaRPr lang="ru-RU"/>
        </a:p>
      </dgm:t>
    </dgm:pt>
    <dgm:pt modelId="{516C4EBE-67CE-43F8-8261-94F1930EAB18}" type="sibTrans" cxnId="{F25860C7-1226-4FA1-ABDE-5F51F0FB37E8}">
      <dgm:prSet/>
      <dgm:spPr/>
      <dgm:t>
        <a:bodyPr/>
        <a:lstStyle/>
        <a:p>
          <a:endParaRPr lang="ru-RU"/>
        </a:p>
      </dgm:t>
    </dgm:pt>
    <dgm:pt modelId="{5BF36809-CE6E-4B89-B17A-F52BDCF03C29}" type="pres">
      <dgm:prSet presAssocID="{8C00BF94-E7B1-4FFC-B95F-A05B15F7D596}" presName="Name0" presStyleCnt="0">
        <dgm:presLayoutVars>
          <dgm:chMax val="1"/>
          <dgm:dir/>
          <dgm:animLvl val="ctr"/>
          <dgm:resizeHandles val="exact"/>
        </dgm:presLayoutVars>
      </dgm:prSet>
      <dgm:spPr/>
      <dgm:t>
        <a:bodyPr/>
        <a:lstStyle/>
        <a:p>
          <a:endParaRPr lang="ru-RU"/>
        </a:p>
      </dgm:t>
    </dgm:pt>
    <dgm:pt modelId="{8D4FA2F5-0CA7-40B0-B659-5C059A6BC1C6}" type="pres">
      <dgm:prSet presAssocID="{B237D089-D678-4F48-BD6B-C8A6A05397A0}" presName="centerShape" presStyleLbl="node0" presStyleIdx="0" presStyleCnt="1" custScaleX="225304" custScaleY="127480"/>
      <dgm:spPr/>
      <dgm:t>
        <a:bodyPr/>
        <a:lstStyle/>
        <a:p>
          <a:endParaRPr lang="ru-RU"/>
        </a:p>
      </dgm:t>
    </dgm:pt>
    <dgm:pt modelId="{05C8D039-B408-424A-BD73-1909ADD3E226}" type="pres">
      <dgm:prSet presAssocID="{D2D42777-6C61-4F98-80E9-A4626D83B546}" presName="parTrans" presStyleLbl="sibTrans2D1" presStyleIdx="0" presStyleCnt="5"/>
      <dgm:spPr/>
      <dgm:t>
        <a:bodyPr/>
        <a:lstStyle/>
        <a:p>
          <a:endParaRPr lang="ru-RU"/>
        </a:p>
      </dgm:t>
    </dgm:pt>
    <dgm:pt modelId="{845B7243-10E2-4D32-8602-F649DFE3627E}" type="pres">
      <dgm:prSet presAssocID="{D2D42777-6C61-4F98-80E9-A4626D83B546}" presName="connectorText" presStyleLbl="sibTrans2D1" presStyleIdx="0" presStyleCnt="5"/>
      <dgm:spPr/>
      <dgm:t>
        <a:bodyPr/>
        <a:lstStyle/>
        <a:p>
          <a:endParaRPr lang="ru-RU"/>
        </a:p>
      </dgm:t>
    </dgm:pt>
    <dgm:pt modelId="{2731B8ED-7F52-4703-812C-FF4B82A7E7A9}" type="pres">
      <dgm:prSet presAssocID="{30F8C831-FEE6-4DAC-85EA-5347B4BACC61}" presName="node" presStyleLbl="node1" presStyleIdx="0" presStyleCnt="5" custScaleX="270147" custScaleY="122718" custRadScaleRad="100671" custRadScaleInc="-7191">
        <dgm:presLayoutVars>
          <dgm:bulletEnabled val="1"/>
        </dgm:presLayoutVars>
      </dgm:prSet>
      <dgm:spPr/>
      <dgm:t>
        <a:bodyPr/>
        <a:lstStyle/>
        <a:p>
          <a:endParaRPr lang="ru-RU"/>
        </a:p>
      </dgm:t>
    </dgm:pt>
    <dgm:pt modelId="{E30C41E8-D51F-4FFE-92AF-BFF5DD6A8BF3}" type="pres">
      <dgm:prSet presAssocID="{71E5C3D2-6CFE-4B0D-AC39-E56EF86DA8C2}" presName="parTrans" presStyleLbl="sibTrans2D1" presStyleIdx="1" presStyleCnt="5"/>
      <dgm:spPr/>
      <dgm:t>
        <a:bodyPr/>
        <a:lstStyle/>
        <a:p>
          <a:endParaRPr lang="ru-RU"/>
        </a:p>
      </dgm:t>
    </dgm:pt>
    <dgm:pt modelId="{784674E2-2B27-44C9-AF45-1A2387DD8874}" type="pres">
      <dgm:prSet presAssocID="{71E5C3D2-6CFE-4B0D-AC39-E56EF86DA8C2}" presName="connectorText" presStyleLbl="sibTrans2D1" presStyleIdx="1" presStyleCnt="5"/>
      <dgm:spPr/>
      <dgm:t>
        <a:bodyPr/>
        <a:lstStyle/>
        <a:p>
          <a:endParaRPr lang="ru-RU"/>
        </a:p>
      </dgm:t>
    </dgm:pt>
    <dgm:pt modelId="{B84F61A5-9746-4718-8A17-3468572110ED}" type="pres">
      <dgm:prSet presAssocID="{0F41E092-8642-4CC8-AB94-4D3EB1F773C7}" presName="node" presStyleLbl="node1" presStyleIdx="1" presStyleCnt="5" custScaleX="247654" custScaleY="113582" custRadScaleRad="176291" custRadScaleInc="22748">
        <dgm:presLayoutVars>
          <dgm:bulletEnabled val="1"/>
        </dgm:presLayoutVars>
      </dgm:prSet>
      <dgm:spPr/>
      <dgm:t>
        <a:bodyPr/>
        <a:lstStyle/>
        <a:p>
          <a:endParaRPr lang="ru-RU"/>
        </a:p>
      </dgm:t>
    </dgm:pt>
    <dgm:pt modelId="{97CA605C-580E-40EC-BFAF-38DD4EC6689F}" type="pres">
      <dgm:prSet presAssocID="{9C45435A-B269-4028-896C-355FF1924960}" presName="parTrans" presStyleLbl="sibTrans2D1" presStyleIdx="2" presStyleCnt="5"/>
      <dgm:spPr/>
      <dgm:t>
        <a:bodyPr/>
        <a:lstStyle/>
        <a:p>
          <a:endParaRPr lang="ru-RU"/>
        </a:p>
      </dgm:t>
    </dgm:pt>
    <dgm:pt modelId="{D6D8A4D5-1473-42D3-B07A-AB813E4091A5}" type="pres">
      <dgm:prSet presAssocID="{9C45435A-B269-4028-896C-355FF1924960}" presName="connectorText" presStyleLbl="sibTrans2D1" presStyleIdx="2" presStyleCnt="5"/>
      <dgm:spPr/>
      <dgm:t>
        <a:bodyPr/>
        <a:lstStyle/>
        <a:p>
          <a:endParaRPr lang="ru-RU"/>
        </a:p>
      </dgm:t>
    </dgm:pt>
    <dgm:pt modelId="{5FE168D9-F2DA-4442-8C92-64BA81B4503B}" type="pres">
      <dgm:prSet presAssocID="{18A8E98B-89D6-4277-8AFD-F67AAB38EE77}" presName="node" presStyleLbl="node1" presStyleIdx="2" presStyleCnt="5" custScaleX="283358" custScaleY="119135" custRadScaleRad="176342" custRadScaleInc="-78831">
        <dgm:presLayoutVars>
          <dgm:bulletEnabled val="1"/>
        </dgm:presLayoutVars>
      </dgm:prSet>
      <dgm:spPr/>
      <dgm:t>
        <a:bodyPr/>
        <a:lstStyle/>
        <a:p>
          <a:endParaRPr lang="ru-RU"/>
        </a:p>
      </dgm:t>
    </dgm:pt>
    <dgm:pt modelId="{D5ED894E-D6E7-4C15-AD54-5DBD16D8528A}" type="pres">
      <dgm:prSet presAssocID="{8B95C6FF-6094-4E10-92E8-CC47549A0E3C}" presName="parTrans" presStyleLbl="sibTrans2D1" presStyleIdx="3" presStyleCnt="5"/>
      <dgm:spPr/>
      <dgm:t>
        <a:bodyPr/>
        <a:lstStyle/>
        <a:p>
          <a:endParaRPr lang="ru-RU"/>
        </a:p>
      </dgm:t>
    </dgm:pt>
    <dgm:pt modelId="{0509DAD7-95F6-427E-9B86-45B9FAED6662}" type="pres">
      <dgm:prSet presAssocID="{8B95C6FF-6094-4E10-92E8-CC47549A0E3C}" presName="connectorText" presStyleLbl="sibTrans2D1" presStyleIdx="3" presStyleCnt="5"/>
      <dgm:spPr/>
      <dgm:t>
        <a:bodyPr/>
        <a:lstStyle/>
        <a:p>
          <a:endParaRPr lang="ru-RU"/>
        </a:p>
      </dgm:t>
    </dgm:pt>
    <dgm:pt modelId="{99EBD651-1F96-475D-91BD-65F3660CEC65}" type="pres">
      <dgm:prSet presAssocID="{BB43B55D-67DB-4872-B7F8-826515A55047}" presName="node" presStyleLbl="node1" presStyleIdx="3" presStyleCnt="5" custScaleX="230115" custScaleY="116190" custRadScaleRad="177646" custRadScaleInc="178721">
        <dgm:presLayoutVars>
          <dgm:bulletEnabled val="1"/>
        </dgm:presLayoutVars>
      </dgm:prSet>
      <dgm:spPr/>
      <dgm:t>
        <a:bodyPr/>
        <a:lstStyle/>
        <a:p>
          <a:endParaRPr lang="ru-RU"/>
        </a:p>
      </dgm:t>
    </dgm:pt>
    <dgm:pt modelId="{CBC5DE9F-5AC5-459A-8B01-2F4FDF663E32}" type="pres">
      <dgm:prSet presAssocID="{AD3851BA-A937-4FFB-9414-48F710A43AF8}" presName="parTrans" presStyleLbl="sibTrans2D1" presStyleIdx="4" presStyleCnt="5"/>
      <dgm:spPr/>
      <dgm:t>
        <a:bodyPr/>
        <a:lstStyle/>
        <a:p>
          <a:endParaRPr lang="ru-RU"/>
        </a:p>
      </dgm:t>
    </dgm:pt>
    <dgm:pt modelId="{F2E9F006-42FC-43E5-8E2A-1D2AEFC56D70}" type="pres">
      <dgm:prSet presAssocID="{AD3851BA-A937-4FFB-9414-48F710A43AF8}" presName="connectorText" presStyleLbl="sibTrans2D1" presStyleIdx="4" presStyleCnt="5"/>
      <dgm:spPr/>
      <dgm:t>
        <a:bodyPr/>
        <a:lstStyle/>
        <a:p>
          <a:endParaRPr lang="ru-RU"/>
        </a:p>
      </dgm:t>
    </dgm:pt>
    <dgm:pt modelId="{544DE39C-86E0-4BF7-8625-42C1771CABAA}" type="pres">
      <dgm:prSet presAssocID="{3F30AA78-E92E-4EC6-9C8B-2684BD983AC6}" presName="node" presStyleLbl="node1" presStyleIdx="4" presStyleCnt="5" custScaleX="289315" custScaleY="120860" custRadScaleRad="172812" custRadScaleInc="-166350">
        <dgm:presLayoutVars>
          <dgm:bulletEnabled val="1"/>
        </dgm:presLayoutVars>
      </dgm:prSet>
      <dgm:spPr/>
      <dgm:t>
        <a:bodyPr/>
        <a:lstStyle/>
        <a:p>
          <a:endParaRPr lang="ru-RU"/>
        </a:p>
      </dgm:t>
    </dgm:pt>
  </dgm:ptLst>
  <dgm:cxnLst>
    <dgm:cxn modelId="{0C0428F6-39BC-4CF8-9E3B-66B620E42469}" type="presOf" srcId="{AD3851BA-A937-4FFB-9414-48F710A43AF8}" destId="{CBC5DE9F-5AC5-459A-8B01-2F4FDF663E32}" srcOrd="0" destOrd="0" presId="urn:microsoft.com/office/officeart/2005/8/layout/radial5"/>
    <dgm:cxn modelId="{F9057BC5-B3C3-48A3-8CB8-9D784A901FED}" type="presOf" srcId="{9C45435A-B269-4028-896C-355FF1924960}" destId="{D6D8A4D5-1473-42D3-B07A-AB813E4091A5}" srcOrd="1" destOrd="0" presId="urn:microsoft.com/office/officeart/2005/8/layout/radial5"/>
    <dgm:cxn modelId="{22A70354-B5C6-4650-B296-1CE492EC0289}" srcId="{8C00BF94-E7B1-4FFC-B95F-A05B15F7D596}" destId="{B237D089-D678-4F48-BD6B-C8A6A05397A0}" srcOrd="0" destOrd="0" parTransId="{6077D06A-454E-4FE0-8412-C01EA5A5ED9A}" sibTransId="{397EE905-345B-401E-A6D3-BBDABEDB9EA0}"/>
    <dgm:cxn modelId="{1F068BA0-E971-435A-B391-B1A65B2A783B}" type="presOf" srcId="{B237D089-D678-4F48-BD6B-C8A6A05397A0}" destId="{8D4FA2F5-0CA7-40B0-B659-5C059A6BC1C6}" srcOrd="0" destOrd="0" presId="urn:microsoft.com/office/officeart/2005/8/layout/radial5"/>
    <dgm:cxn modelId="{5309AA44-7912-45C8-BEF3-D69194A64A82}" type="presOf" srcId="{71E5C3D2-6CFE-4B0D-AC39-E56EF86DA8C2}" destId="{E30C41E8-D51F-4FFE-92AF-BFF5DD6A8BF3}" srcOrd="0" destOrd="0" presId="urn:microsoft.com/office/officeart/2005/8/layout/radial5"/>
    <dgm:cxn modelId="{1776ED3E-1732-4DF6-BD50-B1C94D47B780}" type="presOf" srcId="{8B95C6FF-6094-4E10-92E8-CC47549A0E3C}" destId="{D5ED894E-D6E7-4C15-AD54-5DBD16D8528A}" srcOrd="0" destOrd="0" presId="urn:microsoft.com/office/officeart/2005/8/layout/radial5"/>
    <dgm:cxn modelId="{8533D559-FF51-4017-8BC4-F8554AF46D06}" type="presOf" srcId="{9C45435A-B269-4028-896C-355FF1924960}" destId="{97CA605C-580E-40EC-BFAF-38DD4EC6689F}" srcOrd="0" destOrd="0" presId="urn:microsoft.com/office/officeart/2005/8/layout/radial5"/>
    <dgm:cxn modelId="{98E8C482-EEED-4CB1-848F-181C035397BB}" type="presOf" srcId="{71E5C3D2-6CFE-4B0D-AC39-E56EF86DA8C2}" destId="{784674E2-2B27-44C9-AF45-1A2387DD8874}" srcOrd="1" destOrd="0" presId="urn:microsoft.com/office/officeart/2005/8/layout/radial5"/>
    <dgm:cxn modelId="{F25860C7-1226-4FA1-ABDE-5F51F0FB37E8}" srcId="{B237D089-D678-4F48-BD6B-C8A6A05397A0}" destId="{0F41E092-8642-4CC8-AB94-4D3EB1F773C7}" srcOrd="1" destOrd="0" parTransId="{71E5C3D2-6CFE-4B0D-AC39-E56EF86DA8C2}" sibTransId="{516C4EBE-67CE-43F8-8261-94F1930EAB18}"/>
    <dgm:cxn modelId="{E877B6D3-BFDB-4229-9697-5D632B315F55}" type="presOf" srcId="{AD3851BA-A937-4FFB-9414-48F710A43AF8}" destId="{F2E9F006-42FC-43E5-8E2A-1D2AEFC56D70}" srcOrd="1" destOrd="0" presId="urn:microsoft.com/office/officeart/2005/8/layout/radial5"/>
    <dgm:cxn modelId="{3D1CAF63-64FE-4881-B554-B3FAD00B856E}" type="presOf" srcId="{8B95C6FF-6094-4E10-92E8-CC47549A0E3C}" destId="{0509DAD7-95F6-427E-9B86-45B9FAED6662}" srcOrd="1" destOrd="0" presId="urn:microsoft.com/office/officeart/2005/8/layout/radial5"/>
    <dgm:cxn modelId="{C3779977-EEBC-4FA3-A1FF-CEB214AA3EF2}" type="presOf" srcId="{BB43B55D-67DB-4872-B7F8-826515A55047}" destId="{99EBD651-1F96-475D-91BD-65F3660CEC65}" srcOrd="0" destOrd="0" presId="urn:microsoft.com/office/officeart/2005/8/layout/radial5"/>
    <dgm:cxn modelId="{B1CFD963-5ADB-48E1-8D8B-9CB79DB2E9C5}" srcId="{B237D089-D678-4F48-BD6B-C8A6A05397A0}" destId="{BB43B55D-67DB-4872-B7F8-826515A55047}" srcOrd="3" destOrd="0" parTransId="{8B95C6FF-6094-4E10-92E8-CC47549A0E3C}" sibTransId="{974A81C5-6184-45A7-9E3E-3FB8995A3577}"/>
    <dgm:cxn modelId="{8E239572-B6F4-45A2-9B43-99CF0A955AA5}" type="presOf" srcId="{D2D42777-6C61-4F98-80E9-A4626D83B546}" destId="{845B7243-10E2-4D32-8602-F649DFE3627E}" srcOrd="1" destOrd="0" presId="urn:microsoft.com/office/officeart/2005/8/layout/radial5"/>
    <dgm:cxn modelId="{D9395DAA-121D-4D66-AC17-5CE429866E73}" type="presOf" srcId="{8C00BF94-E7B1-4FFC-B95F-A05B15F7D596}" destId="{5BF36809-CE6E-4B89-B17A-F52BDCF03C29}" srcOrd="0" destOrd="0" presId="urn:microsoft.com/office/officeart/2005/8/layout/radial5"/>
    <dgm:cxn modelId="{42C94816-FFA0-4CF1-8A48-1D76A7D09DA8}" type="presOf" srcId="{30F8C831-FEE6-4DAC-85EA-5347B4BACC61}" destId="{2731B8ED-7F52-4703-812C-FF4B82A7E7A9}" srcOrd="0" destOrd="0" presId="urn:microsoft.com/office/officeart/2005/8/layout/radial5"/>
    <dgm:cxn modelId="{9F6E27A4-88F6-45E9-B44A-7C5DC393CBD8}" type="presOf" srcId="{18A8E98B-89D6-4277-8AFD-F67AAB38EE77}" destId="{5FE168D9-F2DA-4442-8C92-64BA81B4503B}" srcOrd="0" destOrd="0" presId="urn:microsoft.com/office/officeart/2005/8/layout/radial5"/>
    <dgm:cxn modelId="{78CF929B-940D-4754-9CD4-1F2AF73402C5}" type="presOf" srcId="{0F41E092-8642-4CC8-AB94-4D3EB1F773C7}" destId="{B84F61A5-9746-4718-8A17-3468572110ED}" srcOrd="0" destOrd="0" presId="urn:microsoft.com/office/officeart/2005/8/layout/radial5"/>
    <dgm:cxn modelId="{FCC6295F-CC7C-44A3-9174-1B003CEF08B4}" srcId="{B237D089-D678-4F48-BD6B-C8A6A05397A0}" destId="{18A8E98B-89D6-4277-8AFD-F67AAB38EE77}" srcOrd="2" destOrd="0" parTransId="{9C45435A-B269-4028-896C-355FF1924960}" sibTransId="{E056294B-521D-4209-90C7-0D6559D8854B}"/>
    <dgm:cxn modelId="{BFB4673E-E364-4CAB-93AB-375AEAED8E52}" srcId="{B237D089-D678-4F48-BD6B-C8A6A05397A0}" destId="{3F30AA78-E92E-4EC6-9C8B-2684BD983AC6}" srcOrd="4" destOrd="0" parTransId="{AD3851BA-A937-4FFB-9414-48F710A43AF8}" sibTransId="{A59D25C3-C017-44D4-8A74-052BFB00D85A}"/>
    <dgm:cxn modelId="{AEB96AD5-BCB3-4A96-956E-F9910CB885D8}" type="presOf" srcId="{3F30AA78-E92E-4EC6-9C8B-2684BD983AC6}" destId="{544DE39C-86E0-4BF7-8625-42C1771CABAA}" srcOrd="0" destOrd="0" presId="urn:microsoft.com/office/officeart/2005/8/layout/radial5"/>
    <dgm:cxn modelId="{9D15BB50-75A5-4B3C-9C04-83531A6F8715}" srcId="{B237D089-D678-4F48-BD6B-C8A6A05397A0}" destId="{30F8C831-FEE6-4DAC-85EA-5347B4BACC61}" srcOrd="0" destOrd="0" parTransId="{D2D42777-6C61-4F98-80E9-A4626D83B546}" sibTransId="{F72B850E-3106-4E81-8550-E32D88EEAF57}"/>
    <dgm:cxn modelId="{D8F3FB35-4C1D-42A3-A364-F192F1764390}" type="presOf" srcId="{D2D42777-6C61-4F98-80E9-A4626D83B546}" destId="{05C8D039-B408-424A-BD73-1909ADD3E226}" srcOrd="0" destOrd="0" presId="urn:microsoft.com/office/officeart/2005/8/layout/radial5"/>
    <dgm:cxn modelId="{A5944C99-E1AC-4482-A95A-C0077F320287}" type="presParOf" srcId="{5BF36809-CE6E-4B89-B17A-F52BDCF03C29}" destId="{8D4FA2F5-0CA7-40B0-B659-5C059A6BC1C6}" srcOrd="0" destOrd="0" presId="urn:microsoft.com/office/officeart/2005/8/layout/radial5"/>
    <dgm:cxn modelId="{A463594A-0111-409B-B54A-6CC0FD2C11CB}" type="presParOf" srcId="{5BF36809-CE6E-4B89-B17A-F52BDCF03C29}" destId="{05C8D039-B408-424A-BD73-1909ADD3E226}" srcOrd="1" destOrd="0" presId="urn:microsoft.com/office/officeart/2005/8/layout/radial5"/>
    <dgm:cxn modelId="{845BB42A-6B6E-4BD2-AD2B-58C4A27BE393}" type="presParOf" srcId="{05C8D039-B408-424A-BD73-1909ADD3E226}" destId="{845B7243-10E2-4D32-8602-F649DFE3627E}" srcOrd="0" destOrd="0" presId="urn:microsoft.com/office/officeart/2005/8/layout/radial5"/>
    <dgm:cxn modelId="{5904F423-98CF-4C40-A888-A75F96B73F8F}" type="presParOf" srcId="{5BF36809-CE6E-4B89-B17A-F52BDCF03C29}" destId="{2731B8ED-7F52-4703-812C-FF4B82A7E7A9}" srcOrd="2" destOrd="0" presId="urn:microsoft.com/office/officeart/2005/8/layout/radial5"/>
    <dgm:cxn modelId="{2E6DDB8D-7003-46B1-A4EB-6CCB69C3E0FD}" type="presParOf" srcId="{5BF36809-CE6E-4B89-B17A-F52BDCF03C29}" destId="{E30C41E8-D51F-4FFE-92AF-BFF5DD6A8BF3}" srcOrd="3" destOrd="0" presId="urn:microsoft.com/office/officeart/2005/8/layout/radial5"/>
    <dgm:cxn modelId="{90F5D60E-17A1-4932-82A9-0E140C1C4415}" type="presParOf" srcId="{E30C41E8-D51F-4FFE-92AF-BFF5DD6A8BF3}" destId="{784674E2-2B27-44C9-AF45-1A2387DD8874}" srcOrd="0" destOrd="0" presId="urn:microsoft.com/office/officeart/2005/8/layout/radial5"/>
    <dgm:cxn modelId="{CB96EC15-A79C-4334-8F22-9EBB529300EE}" type="presParOf" srcId="{5BF36809-CE6E-4B89-B17A-F52BDCF03C29}" destId="{B84F61A5-9746-4718-8A17-3468572110ED}" srcOrd="4" destOrd="0" presId="urn:microsoft.com/office/officeart/2005/8/layout/radial5"/>
    <dgm:cxn modelId="{B231B57D-3FDE-45D9-9C08-7D62684B420C}" type="presParOf" srcId="{5BF36809-CE6E-4B89-B17A-F52BDCF03C29}" destId="{97CA605C-580E-40EC-BFAF-38DD4EC6689F}" srcOrd="5" destOrd="0" presId="urn:microsoft.com/office/officeart/2005/8/layout/radial5"/>
    <dgm:cxn modelId="{EA4A8B96-282A-49C4-ACC5-AC2C71CE90F6}" type="presParOf" srcId="{97CA605C-580E-40EC-BFAF-38DD4EC6689F}" destId="{D6D8A4D5-1473-42D3-B07A-AB813E4091A5}" srcOrd="0" destOrd="0" presId="urn:microsoft.com/office/officeart/2005/8/layout/radial5"/>
    <dgm:cxn modelId="{8597877B-626D-4A84-936F-6252E9876CE5}" type="presParOf" srcId="{5BF36809-CE6E-4B89-B17A-F52BDCF03C29}" destId="{5FE168D9-F2DA-4442-8C92-64BA81B4503B}" srcOrd="6" destOrd="0" presId="urn:microsoft.com/office/officeart/2005/8/layout/radial5"/>
    <dgm:cxn modelId="{7F0C8D9B-DF9E-4FB9-9F85-E20931EC2F4E}" type="presParOf" srcId="{5BF36809-CE6E-4B89-B17A-F52BDCF03C29}" destId="{D5ED894E-D6E7-4C15-AD54-5DBD16D8528A}" srcOrd="7" destOrd="0" presId="urn:microsoft.com/office/officeart/2005/8/layout/radial5"/>
    <dgm:cxn modelId="{17723892-F581-4020-BA34-0D8127469C8B}" type="presParOf" srcId="{D5ED894E-D6E7-4C15-AD54-5DBD16D8528A}" destId="{0509DAD7-95F6-427E-9B86-45B9FAED6662}" srcOrd="0" destOrd="0" presId="urn:microsoft.com/office/officeart/2005/8/layout/radial5"/>
    <dgm:cxn modelId="{EF7B3AD2-C394-4ADE-BF98-4DB9E66C0099}" type="presParOf" srcId="{5BF36809-CE6E-4B89-B17A-F52BDCF03C29}" destId="{99EBD651-1F96-475D-91BD-65F3660CEC65}" srcOrd="8" destOrd="0" presId="urn:microsoft.com/office/officeart/2005/8/layout/radial5"/>
    <dgm:cxn modelId="{7FBCEE0B-3C72-415A-ABF2-6721B2D0A18B}" type="presParOf" srcId="{5BF36809-CE6E-4B89-B17A-F52BDCF03C29}" destId="{CBC5DE9F-5AC5-459A-8B01-2F4FDF663E32}" srcOrd="9" destOrd="0" presId="urn:microsoft.com/office/officeart/2005/8/layout/radial5"/>
    <dgm:cxn modelId="{5CEE74F8-5F55-4D21-A58B-BBB87EA055F9}" type="presParOf" srcId="{CBC5DE9F-5AC5-459A-8B01-2F4FDF663E32}" destId="{F2E9F006-42FC-43E5-8E2A-1D2AEFC56D70}" srcOrd="0" destOrd="0" presId="urn:microsoft.com/office/officeart/2005/8/layout/radial5"/>
    <dgm:cxn modelId="{40A2166C-B65E-40C5-8AFB-8BEDA235BBAD}" type="presParOf" srcId="{5BF36809-CE6E-4B89-B17A-F52BDCF03C29}" destId="{544DE39C-86E0-4BF7-8625-42C1771CABAA}" srcOrd="10" destOrd="0" presId="urn:microsoft.com/office/officeart/2005/8/layout/radial5"/>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FA2F5-0CA7-40B0-B659-5C059A6BC1C6}">
      <dsp:nvSpPr>
        <dsp:cNvPr id="0" name=""/>
        <dsp:cNvSpPr/>
      </dsp:nvSpPr>
      <dsp:spPr>
        <a:xfrm>
          <a:off x="3540308" y="1682488"/>
          <a:ext cx="2975104" cy="168335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u-RU" sz="2800" b="1" kern="1200" dirty="0" smtClean="0">
              <a:solidFill>
                <a:srgbClr val="7030A0"/>
              </a:solidFill>
              <a:latin typeface="Times New Roman" panose="02020603050405020304" pitchFamily="18" charset="0"/>
              <a:cs typeface="Times New Roman" panose="02020603050405020304" pitchFamily="18" charset="0"/>
            </a:rPr>
            <a:t>ОО «Безопасное детство»</a:t>
          </a:r>
          <a:endParaRPr lang="ru-RU" sz="2800" b="1" kern="1200" dirty="0">
            <a:solidFill>
              <a:srgbClr val="7030A0"/>
            </a:solidFill>
            <a:latin typeface="Times New Roman" panose="02020603050405020304" pitchFamily="18" charset="0"/>
            <a:cs typeface="Times New Roman" panose="02020603050405020304" pitchFamily="18" charset="0"/>
          </a:endParaRPr>
        </a:p>
      </dsp:txBody>
      <dsp:txXfrm>
        <a:off x="3976002" y="1929009"/>
        <a:ext cx="2103716" cy="1190311"/>
      </dsp:txXfrm>
    </dsp:sp>
    <dsp:sp modelId="{05C8D039-B408-424A-BD73-1909ADD3E226}">
      <dsp:nvSpPr>
        <dsp:cNvPr id="0" name=""/>
        <dsp:cNvSpPr/>
      </dsp:nvSpPr>
      <dsp:spPr>
        <a:xfrm rot="16043793">
          <a:off x="4932790" y="1362387"/>
          <a:ext cx="104902" cy="4489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rot="10800000">
        <a:off x="4949240" y="1467899"/>
        <a:ext cx="73431" cy="269378"/>
      </dsp:txXfrm>
    </dsp:sp>
    <dsp:sp modelId="{2731B8ED-7F52-4703-812C-FF4B82A7E7A9}">
      <dsp:nvSpPr>
        <dsp:cNvPr id="0" name=""/>
        <dsp:cNvSpPr/>
      </dsp:nvSpPr>
      <dsp:spPr>
        <a:xfrm>
          <a:off x="3160153" y="-135257"/>
          <a:ext cx="3567248" cy="162047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u="none" kern="1200" dirty="0" smtClean="0"/>
            <a:t>Отдел нормативно-организационный</a:t>
          </a:r>
          <a:endParaRPr lang="ru-RU" sz="2400" b="1" u="none" kern="1200" dirty="0">
            <a:latin typeface="Times New Roman" panose="02020603050405020304" pitchFamily="18" charset="0"/>
            <a:cs typeface="Times New Roman" panose="02020603050405020304" pitchFamily="18" charset="0"/>
          </a:endParaRPr>
        </a:p>
      </dsp:txBody>
      <dsp:txXfrm>
        <a:off x="3682564" y="102055"/>
        <a:ext cx="2522426" cy="1145847"/>
      </dsp:txXfrm>
    </dsp:sp>
    <dsp:sp modelId="{E30C41E8-D51F-4FFE-92AF-BFF5DD6A8BF3}">
      <dsp:nvSpPr>
        <dsp:cNvPr id="0" name=""/>
        <dsp:cNvSpPr/>
      </dsp:nvSpPr>
      <dsp:spPr>
        <a:xfrm rot="20993859">
          <a:off x="6484427" y="2031790"/>
          <a:ext cx="94030" cy="4489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a:off x="6484646" y="2124057"/>
        <a:ext cx="65821" cy="269378"/>
      </dsp:txXfrm>
    </dsp:sp>
    <dsp:sp modelId="{B84F61A5-9746-4718-8A17-3468572110ED}">
      <dsp:nvSpPr>
        <dsp:cNvPr id="0" name=""/>
        <dsp:cNvSpPr/>
      </dsp:nvSpPr>
      <dsp:spPr>
        <a:xfrm>
          <a:off x="6510425" y="1218773"/>
          <a:ext cx="3270232" cy="14998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u="none" kern="1200" dirty="0" smtClean="0"/>
            <a:t>Проектный отдел </a:t>
          </a:r>
          <a:endParaRPr lang="ru-RU" sz="2400" b="1" u="none" kern="1200" dirty="0"/>
        </a:p>
      </dsp:txBody>
      <dsp:txXfrm>
        <a:off x="6989339" y="1438418"/>
        <a:ext cx="2312404" cy="1060542"/>
      </dsp:txXfrm>
    </dsp:sp>
    <dsp:sp modelId="{97CA605C-580E-40EC-BFAF-38DD4EC6689F}">
      <dsp:nvSpPr>
        <dsp:cNvPr id="0" name=""/>
        <dsp:cNvSpPr/>
      </dsp:nvSpPr>
      <dsp:spPr>
        <a:xfrm rot="1564271">
          <a:off x="6255171" y="2977744"/>
          <a:ext cx="317102" cy="4489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a:off x="6260011" y="3046633"/>
        <a:ext cx="221971" cy="269378"/>
      </dsp:txXfrm>
    </dsp:sp>
    <dsp:sp modelId="{5FE168D9-F2DA-4442-8C92-64BA81B4503B}">
      <dsp:nvSpPr>
        <dsp:cNvPr id="0" name=""/>
        <dsp:cNvSpPr/>
      </dsp:nvSpPr>
      <dsp:spPr>
        <a:xfrm>
          <a:off x="6038959" y="3147640"/>
          <a:ext cx="3741698" cy="157315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u="none" kern="1200" dirty="0" smtClean="0"/>
            <a:t>Отдел инновационных технологий </a:t>
          </a:r>
          <a:endParaRPr lang="ru-RU" sz="2400" b="1" u="none" kern="1200" dirty="0"/>
        </a:p>
      </dsp:txBody>
      <dsp:txXfrm>
        <a:off x="6586918" y="3378024"/>
        <a:ext cx="2645780" cy="1112391"/>
      </dsp:txXfrm>
    </dsp:sp>
    <dsp:sp modelId="{D5ED894E-D6E7-4C15-AD54-5DBD16D8528A}">
      <dsp:nvSpPr>
        <dsp:cNvPr id="0" name=""/>
        <dsp:cNvSpPr/>
      </dsp:nvSpPr>
      <dsp:spPr>
        <a:xfrm rot="11420374">
          <a:off x="3320152" y="2007140"/>
          <a:ext cx="208491" cy="4489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rot="10800000">
        <a:off x="3382191" y="2102546"/>
        <a:ext cx="145944" cy="269378"/>
      </dsp:txXfrm>
    </dsp:sp>
    <dsp:sp modelId="{99EBD651-1F96-475D-91BD-65F3660CEC65}">
      <dsp:nvSpPr>
        <dsp:cNvPr id="0" name=""/>
        <dsp:cNvSpPr/>
      </dsp:nvSpPr>
      <dsp:spPr>
        <a:xfrm>
          <a:off x="276882" y="1167431"/>
          <a:ext cx="3038632" cy="153427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u="none" kern="1200" dirty="0" smtClean="0"/>
            <a:t>Отдел пропаганды</a:t>
          </a:r>
          <a:endParaRPr lang="ru-RU" sz="2400" b="1" u="none" kern="1200" dirty="0">
            <a:latin typeface="Times New Roman" panose="02020603050405020304" pitchFamily="18" charset="0"/>
            <a:cs typeface="Times New Roman" panose="02020603050405020304" pitchFamily="18" charset="0"/>
          </a:endParaRPr>
        </a:p>
      </dsp:txBody>
      <dsp:txXfrm>
        <a:off x="721879" y="1392120"/>
        <a:ext cx="2148638" cy="1084892"/>
      </dsp:txXfrm>
    </dsp:sp>
    <dsp:sp modelId="{CBC5DE9F-5AC5-459A-8B01-2F4FDF663E32}">
      <dsp:nvSpPr>
        <dsp:cNvPr id="0" name=""/>
        <dsp:cNvSpPr/>
      </dsp:nvSpPr>
      <dsp:spPr>
        <a:xfrm rot="9026312">
          <a:off x="3822758" y="2949390"/>
          <a:ext cx="119232" cy="448964"/>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ru-RU" sz="1900" kern="1200"/>
        </a:p>
      </dsp:txBody>
      <dsp:txXfrm rot="10800000">
        <a:off x="3856200" y="3030359"/>
        <a:ext cx="83462" cy="269378"/>
      </dsp:txXfrm>
    </dsp:sp>
    <dsp:sp modelId="{544DE39C-86E0-4BF7-8625-42C1771CABAA}">
      <dsp:nvSpPr>
        <dsp:cNvPr id="0" name=""/>
        <dsp:cNvSpPr/>
      </dsp:nvSpPr>
      <dsp:spPr>
        <a:xfrm>
          <a:off x="738625" y="3075572"/>
          <a:ext cx="3820359" cy="1595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latin typeface="Times New Roman" panose="02020603050405020304" pitchFamily="18" charset="0"/>
              <a:cs typeface="Times New Roman" panose="02020603050405020304" pitchFamily="18" charset="0"/>
            </a:rPr>
            <a:t>Отдел взаимодействия с родителями- Родительский актив и социумом</a:t>
          </a:r>
          <a:endParaRPr lang="ru-RU" sz="2000" b="1" kern="1200" dirty="0">
            <a:latin typeface="Times New Roman" panose="02020603050405020304" pitchFamily="18" charset="0"/>
            <a:cs typeface="Times New Roman" panose="02020603050405020304" pitchFamily="18" charset="0"/>
          </a:endParaRPr>
        </a:p>
      </dsp:txBody>
      <dsp:txXfrm>
        <a:off x="1298104" y="3309292"/>
        <a:ext cx="2701401" cy="112849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7BC8B-BE78-4362-B875-C2DCAF064F55}" type="datetimeFigureOut">
              <a:rPr lang="ru-RU" smtClean="0"/>
              <a:t>20.03.2022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B5C9E-4F25-44BB-872E-2C3D4A944ED4}" type="slidenum">
              <a:rPr lang="ru-RU" smtClean="0"/>
              <a:t>‹#›</a:t>
            </a:fld>
            <a:endParaRPr lang="ru-RU"/>
          </a:p>
        </p:txBody>
      </p:sp>
    </p:spTree>
    <p:extLst>
      <p:ext uri="{BB962C8B-B14F-4D97-AF65-F5344CB8AC3E}">
        <p14:creationId xmlns:p14="http://schemas.microsoft.com/office/powerpoint/2010/main" val="81082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6FB5C9E-4F25-44BB-872E-2C3D4A944ED4}" type="slidenum">
              <a:rPr lang="ru-RU" smtClean="0"/>
              <a:t>20</a:t>
            </a:fld>
            <a:endParaRPr lang="ru-RU"/>
          </a:p>
        </p:txBody>
      </p:sp>
    </p:spTree>
    <p:extLst>
      <p:ext uri="{BB962C8B-B14F-4D97-AF65-F5344CB8AC3E}">
        <p14:creationId xmlns:p14="http://schemas.microsoft.com/office/powerpoint/2010/main" val="185624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231506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664257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91037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8875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2C95CDB-4912-405B-99E2-D810FA5BC228}" type="datetimeFigureOut">
              <a:rPr lang="ru-RU" smtClean="0"/>
              <a:t>20.03.2022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397380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2C95CDB-4912-405B-99E2-D810FA5BC228}" type="datetimeFigureOut">
              <a:rPr lang="ru-RU" smtClean="0"/>
              <a:t>20.03.2022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377438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2C95CDB-4912-405B-99E2-D810FA5BC228}" type="datetimeFigureOut">
              <a:rPr lang="ru-RU" smtClean="0"/>
              <a:t>20.03.2022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59084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2C95CDB-4912-405B-99E2-D810FA5BC228}" type="datetimeFigureOut">
              <a:rPr lang="ru-RU" smtClean="0"/>
              <a:t>20.03.2022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374001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C95CDB-4912-405B-99E2-D810FA5BC228}" type="datetimeFigureOut">
              <a:rPr lang="ru-RU" smtClean="0"/>
              <a:t>20.03.2022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372509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2C95CDB-4912-405B-99E2-D810FA5BC228}" type="datetimeFigureOut">
              <a:rPr lang="ru-RU" smtClean="0"/>
              <a:t>20.03.2022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163381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2C95CDB-4912-405B-99E2-D810FA5BC228}" type="datetimeFigureOut">
              <a:rPr lang="ru-RU" smtClean="0"/>
              <a:t>20.03.2022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AE587-B58A-4361-8BF4-E66C734F0979}" type="slidenum">
              <a:rPr lang="ru-RU" smtClean="0"/>
              <a:t>‹#›</a:t>
            </a:fld>
            <a:endParaRPr lang="ru-RU"/>
          </a:p>
        </p:txBody>
      </p:sp>
    </p:spTree>
    <p:extLst>
      <p:ext uri="{BB962C8B-B14F-4D97-AF65-F5344CB8AC3E}">
        <p14:creationId xmlns:p14="http://schemas.microsoft.com/office/powerpoint/2010/main" val="220465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95CDB-4912-405B-99E2-D810FA5BC228}" type="datetimeFigureOut">
              <a:rPr lang="ru-RU" smtClean="0"/>
              <a:t>20.03.2022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AE587-B58A-4361-8BF4-E66C734F0979}" type="slidenum">
              <a:rPr lang="ru-RU" smtClean="0"/>
              <a:t>‹#›</a:t>
            </a:fld>
            <a:endParaRPr lang="ru-RU"/>
          </a:p>
        </p:txBody>
      </p:sp>
    </p:spTree>
    <p:extLst>
      <p:ext uri="{BB962C8B-B14F-4D97-AF65-F5344CB8AC3E}">
        <p14:creationId xmlns:p14="http://schemas.microsoft.com/office/powerpoint/2010/main" val="655280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5.jpe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JP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100.tiff"/><Relationship Id="rId13" Type="http://schemas.openxmlformats.org/officeDocument/2006/relationships/image" Target="../media/image103.jpeg"/><Relationship Id="rId3" Type="http://schemas.openxmlformats.org/officeDocument/2006/relationships/notesSlide" Target="../notesSlides/notesSlide1.xml"/><Relationship Id="rId7" Type="http://schemas.openxmlformats.org/officeDocument/2006/relationships/image" Target="../media/image99.tiff"/><Relationship Id="rId12" Type="http://schemas.openxmlformats.org/officeDocument/2006/relationships/image" Target="../media/image102.png"/><Relationship Id="rId17" Type="http://schemas.openxmlformats.org/officeDocument/2006/relationships/image" Target="../media/image107.jpeg"/><Relationship Id="rId2" Type="http://schemas.openxmlformats.org/officeDocument/2006/relationships/slideLayout" Target="../slideLayouts/slideLayout2.xml"/><Relationship Id="rId16" Type="http://schemas.openxmlformats.org/officeDocument/2006/relationships/image" Target="../media/image106.jpeg"/><Relationship Id="rId1" Type="http://schemas.openxmlformats.org/officeDocument/2006/relationships/vmlDrawing" Target="../drawings/vmlDrawing2.vml"/><Relationship Id="rId6" Type="http://schemas.openxmlformats.org/officeDocument/2006/relationships/image" Target="../media/image98.tiff"/><Relationship Id="rId11" Type="http://schemas.openxmlformats.org/officeDocument/2006/relationships/image" Target="../media/image95.emf"/><Relationship Id="rId5" Type="http://schemas.openxmlformats.org/officeDocument/2006/relationships/image" Target="../media/image97.tiff"/><Relationship Id="rId15" Type="http://schemas.openxmlformats.org/officeDocument/2006/relationships/image" Target="../media/image105.tiff"/><Relationship Id="rId10" Type="http://schemas.openxmlformats.org/officeDocument/2006/relationships/oleObject" Target="../embeddings/oleObject2.bin"/><Relationship Id="rId4" Type="http://schemas.openxmlformats.org/officeDocument/2006/relationships/image" Target="../media/image96.jpg"/><Relationship Id="rId9" Type="http://schemas.openxmlformats.org/officeDocument/2006/relationships/image" Target="../media/image101.jpeg"/><Relationship Id="rId14" Type="http://schemas.openxmlformats.org/officeDocument/2006/relationships/image" Target="../media/image104.tiff"/></Relationships>
</file>

<file path=ppt/slides/_rels/slide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2.jp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4.emf"/><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9.jpeg"/><Relationship Id="rId7"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72" y="-178676"/>
            <a:ext cx="12509645" cy="7036676"/>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989"/>
            <a:ext cx="3479324" cy="2319549"/>
          </a:xfrm>
          <a:prstGeom prst="rect">
            <a:avLst/>
          </a:prstGeom>
        </p:spPr>
      </p:pic>
      <p:sp>
        <p:nvSpPr>
          <p:cNvPr id="2" name="Прямоугольник 1"/>
          <p:cNvSpPr/>
          <p:nvPr/>
        </p:nvSpPr>
        <p:spPr>
          <a:xfrm>
            <a:off x="1355833" y="2451538"/>
            <a:ext cx="8492359" cy="2062103"/>
          </a:xfrm>
          <a:prstGeom prst="rect">
            <a:avLst/>
          </a:prstGeom>
        </p:spPr>
        <p:txBody>
          <a:bodyPr wrap="square">
            <a:spAutoFit/>
          </a:bodyPr>
          <a:lstStyle/>
          <a:p>
            <a:pPr algn="ctr"/>
            <a:r>
              <a:rPr lang="ru-RU" sz="3200" b="1" dirty="0" smtClean="0">
                <a:solidFill>
                  <a:schemeClr val="bg1"/>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a:t>
            </a:r>
          </a:p>
          <a:p>
            <a:pPr algn="ctr"/>
            <a:r>
              <a:rPr lang="ru-RU" sz="3200" b="1" dirty="0" smtClean="0">
                <a:solidFill>
                  <a:schemeClr val="bg1"/>
                </a:solidFill>
                <a:latin typeface="Times New Roman" panose="02020603050405020304" pitchFamily="18" charset="0"/>
                <a:cs typeface="Times New Roman" panose="02020603050405020304" pitchFamily="18" charset="0"/>
              </a:rPr>
              <a:t>«Детский сад комбинированного вида №11» Алексеевского городского округа</a:t>
            </a:r>
            <a:endParaRPr lang="ru-RU" sz="3200" b="1" dirty="0">
              <a:solidFill>
                <a:schemeClr val="bg1"/>
              </a:solidFill>
              <a:latin typeface="Times New Roman" panose="02020603050405020304" pitchFamily="18" charset="0"/>
              <a:cs typeface="Times New Roman" panose="02020603050405020304" pitchFamily="18" charset="0"/>
            </a:endParaRPr>
          </a:p>
        </p:txBody>
      </p:sp>
      <p:pic>
        <p:nvPicPr>
          <p:cNvPr id="9" name="Picture 3" descr="F:\IMG_8404.JPG"/>
          <p:cNvPicPr>
            <a:picLocks noChangeAspect="1" noChangeArrowheads="1"/>
          </p:cNvPicPr>
          <p:nvPr/>
        </p:nvPicPr>
        <p:blipFill>
          <a:blip r:embed="rId4" cstate="print"/>
          <a:srcRect/>
          <a:stretch>
            <a:fillRect/>
          </a:stretch>
        </p:blipFill>
        <p:spPr bwMode="auto">
          <a:xfrm>
            <a:off x="3615936" y="117354"/>
            <a:ext cx="3499567" cy="2334184"/>
          </a:xfrm>
          <a:prstGeom prst="rect">
            <a:avLst/>
          </a:prstGeom>
          <a:noFill/>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115" y="117354"/>
            <a:ext cx="3479326" cy="2319549"/>
          </a:xfrm>
          <a:prstGeom prst="rect">
            <a:avLst/>
          </a:prstGeom>
        </p:spPr>
      </p:pic>
    </p:spTree>
    <p:extLst>
      <p:ext uri="{BB962C8B-B14F-4D97-AF65-F5344CB8AC3E}">
        <p14:creationId xmlns:p14="http://schemas.microsoft.com/office/powerpoint/2010/main" val="4288241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Прямоугольник 11"/>
          <p:cNvSpPr/>
          <p:nvPr/>
        </p:nvSpPr>
        <p:spPr>
          <a:xfrm>
            <a:off x="3118933" y="0"/>
            <a:ext cx="6064469" cy="677108"/>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Отдел инновационных технологий</a:t>
            </a:r>
            <a:endParaRPr lang="ru-RU" sz="24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699" y="491234"/>
            <a:ext cx="4881846" cy="366138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0" y="525109"/>
            <a:ext cx="2907323" cy="2180492"/>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0480" y="491235"/>
            <a:ext cx="3737302" cy="2491535"/>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0720" y="4692991"/>
            <a:ext cx="3142763" cy="2095175"/>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7639" y="2457944"/>
            <a:ext cx="3791607" cy="2527738"/>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40096" y="3329402"/>
            <a:ext cx="3873062" cy="2904797"/>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564" y="3993137"/>
            <a:ext cx="4087793" cy="2725195"/>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810" y="3993138"/>
            <a:ext cx="1999190" cy="2665586"/>
          </a:xfrm>
          <a:prstGeom prst="rect">
            <a:avLst/>
          </a:prstGeom>
        </p:spPr>
      </p:pic>
    </p:spTree>
    <p:extLst>
      <p:ext uri="{BB962C8B-B14F-4D97-AF65-F5344CB8AC3E}">
        <p14:creationId xmlns:p14="http://schemas.microsoft.com/office/powerpoint/2010/main" val="4207511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76"/>
            <a:ext cx="12192000" cy="6858000"/>
          </a:xfrm>
          <a:prstGeom prst="rect">
            <a:avLst/>
          </a:prstGeom>
        </p:spPr>
      </p:pic>
      <p:sp>
        <p:nvSpPr>
          <p:cNvPr id="3" name="Заголовок 1"/>
          <p:cNvSpPr>
            <a:spLocks noGrp="1"/>
          </p:cNvSpPr>
          <p:nvPr>
            <p:ph type="title" idx="4294967295"/>
          </p:nvPr>
        </p:nvSpPr>
        <p:spPr>
          <a:xfrm>
            <a:off x="630620" y="857024"/>
            <a:ext cx="10646979" cy="2176735"/>
          </a:xfrm>
        </p:spPr>
        <p:txBody>
          <a:bodyPr anchorCtr="0">
            <a:normAutofit fontScale="90000"/>
          </a:bodyPr>
          <a:lstStyle/>
          <a:p>
            <a:pPr algn="ctr"/>
            <a:r>
              <a:rPr lang="ru-RU" sz="3200" b="1" dirty="0"/>
              <a:t>Проводя анализ результатов наблюдения за воспитанниками, мы </a:t>
            </a:r>
            <a:r>
              <a:rPr lang="ru-RU" sz="3200" b="1" dirty="0" smtClean="0"/>
              <a:t>видим положительную динамику формирования у детей </a:t>
            </a:r>
            <a:r>
              <a:rPr lang="ru-RU" sz="3200" b="1" dirty="0"/>
              <a:t>понимания  дорожных ситуаций, а также </a:t>
            </a:r>
            <a:r>
              <a:rPr lang="ru-RU" sz="3200" b="1" dirty="0" smtClean="0"/>
              <a:t>правильное </a:t>
            </a:r>
            <a:r>
              <a:rPr lang="ru-RU" sz="3200" b="1" dirty="0"/>
              <a:t>воспроизведение причинно-следственных </a:t>
            </a:r>
            <a:r>
              <a:rPr lang="ru-RU" sz="3200" b="1" dirty="0" smtClean="0"/>
              <a:t>связей</a:t>
            </a:r>
            <a:r>
              <a:rPr lang="ru-RU" sz="3200" b="1" dirty="0"/>
              <a:t/>
            </a:r>
            <a:br>
              <a:rPr lang="ru-RU" sz="3200" b="1" dirty="0"/>
            </a:br>
            <a:endParaRPr lang="ru-RU" sz="3200" b="1" dirty="0">
              <a:solidFill>
                <a:srgbClr val="FFFF00"/>
              </a:solidFill>
              <a:latin typeface="Times New Roman" pitchFamily="18" charset="0"/>
              <a:cs typeface="Times New Roman" pitchFamily="18" charset="0"/>
            </a:endParaRPr>
          </a:p>
        </p:txBody>
      </p:sp>
      <p:graphicFrame>
        <p:nvGraphicFramePr>
          <p:cNvPr id="4" name="Диаграмма 3"/>
          <p:cNvGraphicFramePr/>
          <p:nvPr>
            <p:extLst>
              <p:ext uri="{D42A27DB-BD31-4B8C-83A1-F6EECF244321}">
                <p14:modId xmlns:p14="http://schemas.microsoft.com/office/powerpoint/2010/main" val="1055989034"/>
              </p:ext>
            </p:extLst>
          </p:nvPr>
        </p:nvGraphicFramePr>
        <p:xfrm>
          <a:off x="1734207" y="2554014"/>
          <a:ext cx="5213131" cy="3708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extLst>
              <p:ext uri="{D42A27DB-BD31-4B8C-83A1-F6EECF244321}">
                <p14:modId xmlns:p14="http://schemas.microsoft.com/office/powerpoint/2010/main" val="1129687168"/>
              </p:ext>
            </p:extLst>
          </p:nvPr>
        </p:nvGraphicFramePr>
        <p:xfrm>
          <a:off x="6390290" y="3033759"/>
          <a:ext cx="5349765" cy="32287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9435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118" y="919001"/>
            <a:ext cx="4168624" cy="578132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162781512"/>
              </p:ext>
            </p:extLst>
          </p:nvPr>
        </p:nvGraphicFramePr>
        <p:xfrm>
          <a:off x="6834035" y="159764"/>
          <a:ext cx="5357964" cy="6582621"/>
        </p:xfrm>
        <a:graphic>
          <a:graphicData uri="http://schemas.openxmlformats.org/drawingml/2006/table">
            <a:tbl>
              <a:tblPr firstRow="1" firstCol="1" bandRow="1">
                <a:tableStyleId>{5C22544A-7EE6-4342-B048-85BDC9FD1C3A}</a:tableStyleId>
              </a:tblPr>
              <a:tblGrid>
                <a:gridCol w="292112">
                  <a:extLst>
                    <a:ext uri="{9D8B030D-6E8A-4147-A177-3AD203B41FA5}">
                      <a16:colId xmlns="" xmlns:a16="http://schemas.microsoft.com/office/drawing/2014/main" val="1775014186"/>
                    </a:ext>
                  </a:extLst>
                </a:gridCol>
                <a:gridCol w="1028087">
                  <a:extLst>
                    <a:ext uri="{9D8B030D-6E8A-4147-A177-3AD203B41FA5}">
                      <a16:colId xmlns="" xmlns:a16="http://schemas.microsoft.com/office/drawing/2014/main" val="1855404968"/>
                    </a:ext>
                  </a:extLst>
                </a:gridCol>
                <a:gridCol w="807449">
                  <a:extLst>
                    <a:ext uri="{9D8B030D-6E8A-4147-A177-3AD203B41FA5}">
                      <a16:colId xmlns="" xmlns:a16="http://schemas.microsoft.com/office/drawing/2014/main" val="2416102369"/>
                    </a:ext>
                  </a:extLst>
                </a:gridCol>
                <a:gridCol w="2275775">
                  <a:extLst>
                    <a:ext uri="{9D8B030D-6E8A-4147-A177-3AD203B41FA5}">
                      <a16:colId xmlns="" xmlns:a16="http://schemas.microsoft.com/office/drawing/2014/main" val="1608229006"/>
                    </a:ext>
                  </a:extLst>
                </a:gridCol>
                <a:gridCol w="954541">
                  <a:extLst>
                    <a:ext uri="{9D8B030D-6E8A-4147-A177-3AD203B41FA5}">
                      <a16:colId xmlns="" xmlns:a16="http://schemas.microsoft.com/office/drawing/2014/main" val="2290960193"/>
                    </a:ext>
                  </a:extLst>
                </a:gridCol>
              </a:tblGrid>
              <a:tr h="682019">
                <a:tc>
                  <a:txBody>
                    <a:bodyPr/>
                    <a:lstStyle/>
                    <a:p>
                      <a:pPr algn="just">
                        <a:lnSpc>
                          <a:spcPts val="1630"/>
                        </a:lnSpc>
                        <a:spcAft>
                          <a:spcPts val="0"/>
                        </a:spcAft>
                      </a:pPr>
                      <a:r>
                        <a:rPr lang="ru-RU" sz="700">
                          <a:effectLst/>
                        </a:rPr>
                        <a:t>№ п/п</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algn="ctr">
                        <a:lnSpc>
                          <a:spcPts val="1630"/>
                        </a:lnSpc>
                        <a:spcAft>
                          <a:spcPts val="0"/>
                        </a:spcAft>
                      </a:pPr>
                      <a:r>
                        <a:rPr lang="ru-RU" sz="700">
                          <a:effectLst/>
                        </a:rPr>
                        <a:t>Фамилия,</a:t>
                      </a:r>
                      <a:endParaRPr lang="ru-RU" sz="800">
                        <a:effectLst/>
                      </a:endParaRPr>
                    </a:p>
                    <a:p>
                      <a:pPr algn="ctr">
                        <a:lnSpc>
                          <a:spcPts val="1630"/>
                        </a:lnSpc>
                        <a:spcAft>
                          <a:spcPts val="0"/>
                        </a:spcAft>
                      </a:pPr>
                      <a:r>
                        <a:rPr lang="ru-RU" sz="700">
                          <a:effectLst/>
                        </a:rPr>
                        <a:t>имя,</a:t>
                      </a:r>
                      <a:endParaRPr lang="ru-RU" sz="800">
                        <a:effectLst/>
                      </a:endParaRPr>
                    </a:p>
                    <a:p>
                      <a:pPr algn="ctr">
                        <a:lnSpc>
                          <a:spcPts val="1630"/>
                        </a:lnSpc>
                        <a:spcAft>
                          <a:spcPts val="0"/>
                        </a:spcAft>
                      </a:pPr>
                      <a:r>
                        <a:rPr lang="ru-RU" sz="700">
                          <a:effectLst/>
                        </a:rPr>
                        <a:t>отчество педагога</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algn="just">
                        <a:lnSpc>
                          <a:spcPts val="1630"/>
                        </a:lnSpc>
                        <a:spcAft>
                          <a:spcPts val="0"/>
                        </a:spcAft>
                      </a:pPr>
                      <a:r>
                        <a:rPr lang="ru-RU" sz="700">
                          <a:effectLst/>
                        </a:rPr>
                        <a:t>       Должность</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algn="just">
                        <a:lnSpc>
                          <a:spcPts val="1630"/>
                        </a:lnSpc>
                        <a:spcAft>
                          <a:spcPts val="0"/>
                        </a:spcAft>
                      </a:pPr>
                      <a:r>
                        <a:rPr lang="ru-RU" sz="700" dirty="0">
                          <a:effectLst/>
                        </a:rPr>
                        <a:t>                  Тема АПО</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algn="just">
                        <a:lnSpc>
                          <a:spcPts val="1630"/>
                        </a:lnSpc>
                        <a:spcAft>
                          <a:spcPts val="0"/>
                        </a:spcAft>
                      </a:pPr>
                      <a:r>
                        <a:rPr lang="ru-RU" sz="700">
                          <a:effectLst/>
                        </a:rPr>
                        <a:t>№ свидетельства </a:t>
                      </a:r>
                      <a:r>
                        <a:rPr lang="ru-RU" sz="700" spc="100">
                          <a:effectLst/>
                        </a:rPr>
                        <a:t>о </a:t>
                      </a:r>
                      <a:r>
                        <a:rPr lang="ru-RU" sz="700">
                          <a:effectLst/>
                        </a:rPr>
                        <a:t>внесении АПО, год, уровень</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extLst>
                  <a:ext uri="{0D108BD9-81ED-4DB2-BD59-A6C34878D82A}">
                    <a16:rowId xmlns="" xmlns:a16="http://schemas.microsoft.com/office/drawing/2014/main" val="1402188290"/>
                  </a:ext>
                </a:extLst>
              </a:tr>
              <a:tr h="1169951">
                <a:tc>
                  <a:txBody>
                    <a:bodyPr/>
                    <a:lstStyle/>
                    <a:p>
                      <a:pPr algn="just">
                        <a:lnSpc>
                          <a:spcPts val="1630"/>
                        </a:lnSpc>
                        <a:spcAft>
                          <a:spcPts val="0"/>
                        </a:spcAft>
                      </a:pPr>
                      <a:r>
                        <a:rPr lang="ru-RU" sz="700">
                          <a:effectLst/>
                        </a:rPr>
                        <a:t>1</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a:effectLst/>
                        </a:rPr>
                        <a:t>Демиденко Ирина Григорьевна</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a:effectLst/>
                        </a:rPr>
                        <a:t>воспитатель</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l">
                        <a:lnSpc>
                          <a:spcPts val="1600"/>
                        </a:lnSpc>
                        <a:spcAft>
                          <a:spcPts val="0"/>
                        </a:spcAft>
                      </a:pPr>
                      <a:r>
                        <a:rPr lang="ru-RU" sz="1000">
                          <a:effectLst/>
                        </a:rPr>
                        <a:t>Формирование основ культуры безопасности по правилам дорожного движения у детей дошкольного возраста на основе использования интеллект-карт</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ctr">
                        <a:lnSpc>
                          <a:spcPts val="1600"/>
                        </a:lnSpc>
                        <a:spcAft>
                          <a:spcPts val="0"/>
                        </a:spcAft>
                      </a:pPr>
                      <a:r>
                        <a:rPr lang="ru-RU" sz="1000">
                          <a:effectLst/>
                        </a:rPr>
                        <a:t>№61 ,</a:t>
                      </a:r>
                      <a:endParaRPr lang="ru-RU" sz="800">
                        <a:effectLst/>
                      </a:endParaRPr>
                    </a:p>
                    <a:p>
                      <a:pPr indent="170815" algn="ctr">
                        <a:lnSpc>
                          <a:spcPts val="1600"/>
                        </a:lnSpc>
                        <a:spcAft>
                          <a:spcPts val="0"/>
                        </a:spcAft>
                      </a:pPr>
                      <a:r>
                        <a:rPr lang="ru-RU" sz="1000">
                          <a:effectLst/>
                        </a:rPr>
                        <a:t>2020 год, региональный</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extLst>
                  <a:ext uri="{0D108BD9-81ED-4DB2-BD59-A6C34878D82A}">
                    <a16:rowId xmlns="" xmlns:a16="http://schemas.microsoft.com/office/drawing/2014/main" val="897316965"/>
                  </a:ext>
                </a:extLst>
              </a:tr>
              <a:tr h="1169951">
                <a:tc>
                  <a:txBody>
                    <a:bodyPr/>
                    <a:lstStyle/>
                    <a:p>
                      <a:pPr algn="just">
                        <a:lnSpc>
                          <a:spcPts val="1630"/>
                        </a:lnSpc>
                        <a:spcAft>
                          <a:spcPts val="0"/>
                        </a:spcAft>
                      </a:pPr>
                      <a:r>
                        <a:rPr lang="ru-RU" sz="700">
                          <a:effectLst/>
                        </a:rPr>
                        <a:t>2</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dirty="0">
                          <a:effectLst/>
                        </a:rPr>
                        <a:t>Демиденко Ирина Григорьевна</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dirty="0">
                          <a:effectLst/>
                        </a:rPr>
                        <a:t>воспитатель</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l">
                        <a:lnSpc>
                          <a:spcPts val="1600"/>
                        </a:lnSpc>
                        <a:spcAft>
                          <a:spcPts val="0"/>
                        </a:spcAft>
                      </a:pPr>
                      <a:r>
                        <a:rPr lang="ru-RU" sz="1000" dirty="0">
                          <a:effectLst/>
                        </a:rPr>
                        <a:t>Формирование основ культуры безопасности по правилам дорожного движения у детей дошкольного возраста на основе использования интеллект-карт</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ctr">
                        <a:lnSpc>
                          <a:spcPts val="1600"/>
                        </a:lnSpc>
                        <a:spcAft>
                          <a:spcPts val="0"/>
                        </a:spcAft>
                      </a:pPr>
                      <a:r>
                        <a:rPr lang="ru-RU" sz="800" dirty="0">
                          <a:effectLst/>
                        </a:rPr>
                        <a:t>№ 82,2019</a:t>
                      </a:r>
                    </a:p>
                    <a:p>
                      <a:pPr indent="170815" algn="ctr">
                        <a:lnSpc>
                          <a:spcPts val="1600"/>
                        </a:lnSpc>
                        <a:spcAft>
                          <a:spcPts val="0"/>
                        </a:spcAft>
                      </a:pPr>
                      <a:r>
                        <a:rPr lang="ru-RU" sz="1000" dirty="0">
                          <a:effectLst/>
                        </a:rPr>
                        <a:t>муниципальный</a:t>
                      </a:r>
                      <a:endParaRPr lang="ru-RU" sz="800" dirty="0">
                        <a:effectLst/>
                      </a:endParaRPr>
                    </a:p>
                    <a:p>
                      <a:pPr indent="170815" algn="ctr">
                        <a:lnSpc>
                          <a:spcPts val="1600"/>
                        </a:lnSpc>
                        <a:spcAft>
                          <a:spcPts val="0"/>
                        </a:spcAft>
                      </a:pPr>
                      <a:r>
                        <a:rPr lang="ru-RU" sz="1000" dirty="0">
                          <a:effectLst/>
                        </a:rPr>
                        <a:t> </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extLst>
                  <a:ext uri="{0D108BD9-81ED-4DB2-BD59-A6C34878D82A}">
                    <a16:rowId xmlns="" xmlns:a16="http://schemas.microsoft.com/office/drawing/2014/main" val="3177849000"/>
                  </a:ext>
                </a:extLst>
              </a:tr>
              <a:tr h="1169951">
                <a:tc>
                  <a:txBody>
                    <a:bodyPr/>
                    <a:lstStyle/>
                    <a:p>
                      <a:pPr indent="170815" algn="just">
                        <a:lnSpc>
                          <a:spcPts val="1600"/>
                        </a:lnSpc>
                        <a:spcAft>
                          <a:spcPts val="0"/>
                        </a:spcAft>
                      </a:pPr>
                      <a:r>
                        <a:rPr lang="ru-RU" sz="1000">
                          <a:effectLst/>
                        </a:rPr>
                        <a:t>3</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a:effectLst/>
                        </a:rPr>
                        <a:t>Чепурченко Ирина Анатольевна</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ctr">
                        <a:lnSpc>
                          <a:spcPts val="1600"/>
                        </a:lnSpc>
                        <a:spcAft>
                          <a:spcPts val="0"/>
                        </a:spcAft>
                      </a:pPr>
                      <a:r>
                        <a:rPr lang="ru-RU" sz="1000">
                          <a:effectLst/>
                        </a:rPr>
                        <a:t>Учитель-логопед</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a:effectLst/>
                        </a:rPr>
                        <a:t>Формирование безопасного поведения на дорогах у детей-логопатов посредством технологии Базарного</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ctr">
                        <a:lnSpc>
                          <a:spcPts val="1600"/>
                        </a:lnSpc>
                        <a:spcAft>
                          <a:spcPts val="0"/>
                        </a:spcAft>
                      </a:pPr>
                      <a:r>
                        <a:rPr lang="ru-RU" sz="1000">
                          <a:effectLst/>
                        </a:rPr>
                        <a:t>№ 162,</a:t>
                      </a:r>
                      <a:endParaRPr lang="ru-RU" sz="800">
                        <a:effectLst/>
                      </a:endParaRPr>
                    </a:p>
                    <a:p>
                      <a:pPr indent="170815" algn="ctr">
                        <a:lnSpc>
                          <a:spcPts val="1600"/>
                        </a:lnSpc>
                        <a:spcAft>
                          <a:spcPts val="0"/>
                        </a:spcAft>
                      </a:pPr>
                      <a:r>
                        <a:rPr lang="ru-RU" sz="1000">
                          <a:effectLst/>
                        </a:rPr>
                        <a:t>2018 год, муниципальный</a:t>
                      </a:r>
                      <a:endParaRPr lang="ru-RU" sz="800">
                        <a:effectLst/>
                      </a:endParaRPr>
                    </a:p>
                    <a:p>
                      <a:pPr indent="170815" algn="ctr">
                        <a:lnSpc>
                          <a:spcPts val="1600"/>
                        </a:lnSpc>
                        <a:spcAft>
                          <a:spcPts val="0"/>
                        </a:spcAft>
                      </a:pPr>
                      <a:r>
                        <a:rPr lang="ru-RU" sz="1000">
                          <a:effectLst/>
                        </a:rPr>
                        <a:t> </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extLst>
                  <a:ext uri="{0D108BD9-81ED-4DB2-BD59-A6C34878D82A}">
                    <a16:rowId xmlns="" xmlns:a16="http://schemas.microsoft.com/office/drawing/2014/main" val="2582851399"/>
                  </a:ext>
                </a:extLst>
              </a:tr>
              <a:tr h="1169951">
                <a:tc>
                  <a:txBody>
                    <a:bodyPr/>
                    <a:lstStyle/>
                    <a:p>
                      <a:pPr indent="170815" algn="just">
                        <a:lnSpc>
                          <a:spcPts val="1600"/>
                        </a:lnSpc>
                        <a:spcAft>
                          <a:spcPts val="0"/>
                        </a:spcAft>
                      </a:pPr>
                      <a:r>
                        <a:rPr lang="ru-RU" sz="1000">
                          <a:effectLst/>
                        </a:rPr>
                        <a:t>4</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l">
                        <a:lnSpc>
                          <a:spcPts val="1600"/>
                        </a:lnSpc>
                        <a:spcAft>
                          <a:spcPts val="0"/>
                        </a:spcAft>
                      </a:pPr>
                      <a:r>
                        <a:rPr lang="ru-RU" sz="1000">
                          <a:effectLst/>
                        </a:rPr>
                        <a:t>Денисенко Елена Анатольевна </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a:effectLst/>
                        </a:rPr>
                        <a:t>  воспитатель</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a:lnSpc>
                          <a:spcPct val="115000"/>
                        </a:lnSpc>
                        <a:spcAft>
                          <a:spcPts val="1000"/>
                        </a:spcAft>
                      </a:pPr>
                      <a:r>
                        <a:rPr lang="ru-RU" sz="1000">
                          <a:effectLst/>
                        </a:rPr>
                        <a:t>Формирование  безопасного поведения на дороге у старших дошкольников посредством организации краткосрочных  проектов</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387" marR="17387" marT="0" marB="0"/>
                </a:tc>
                <a:tc>
                  <a:txBody>
                    <a:bodyPr/>
                    <a:lstStyle/>
                    <a:p>
                      <a:pPr indent="170815" algn="ctr">
                        <a:lnSpc>
                          <a:spcPts val="1600"/>
                        </a:lnSpc>
                        <a:spcAft>
                          <a:spcPts val="0"/>
                        </a:spcAft>
                      </a:pPr>
                      <a:r>
                        <a:rPr lang="ru-RU" sz="1000">
                          <a:effectLst/>
                        </a:rPr>
                        <a:t>№ 159,</a:t>
                      </a:r>
                      <a:endParaRPr lang="ru-RU" sz="800">
                        <a:effectLst/>
                      </a:endParaRPr>
                    </a:p>
                    <a:p>
                      <a:pPr indent="170815" algn="ctr">
                        <a:lnSpc>
                          <a:spcPts val="1600"/>
                        </a:lnSpc>
                        <a:spcAft>
                          <a:spcPts val="0"/>
                        </a:spcAft>
                      </a:pPr>
                      <a:r>
                        <a:rPr lang="ru-RU" sz="1000">
                          <a:effectLst/>
                        </a:rPr>
                        <a:t>2018 год муниципальный</a:t>
                      </a:r>
                      <a:endParaRPr lang="ru-RU" sz="800">
                        <a:effectLst/>
                      </a:endParaRPr>
                    </a:p>
                    <a:p>
                      <a:pPr indent="170815" algn="ctr">
                        <a:lnSpc>
                          <a:spcPts val="1600"/>
                        </a:lnSpc>
                        <a:spcAft>
                          <a:spcPts val="0"/>
                        </a:spcAft>
                      </a:pPr>
                      <a:r>
                        <a:rPr lang="ru-RU" sz="1000">
                          <a:effectLst/>
                        </a:rPr>
                        <a:t> </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extLst>
                  <a:ext uri="{0D108BD9-81ED-4DB2-BD59-A6C34878D82A}">
                    <a16:rowId xmlns="" xmlns:a16="http://schemas.microsoft.com/office/drawing/2014/main" val="1552244223"/>
                  </a:ext>
                </a:extLst>
              </a:tr>
              <a:tr h="1220798">
                <a:tc>
                  <a:txBody>
                    <a:bodyPr/>
                    <a:lstStyle/>
                    <a:p>
                      <a:pPr indent="170815" algn="just">
                        <a:lnSpc>
                          <a:spcPts val="1600"/>
                        </a:lnSpc>
                        <a:spcAft>
                          <a:spcPts val="0"/>
                        </a:spcAft>
                      </a:pPr>
                      <a:r>
                        <a:rPr lang="ru-RU" sz="1000">
                          <a:effectLst/>
                        </a:rPr>
                        <a:t>5</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l">
                        <a:lnSpc>
                          <a:spcPts val="1600"/>
                        </a:lnSpc>
                        <a:spcAft>
                          <a:spcPts val="0"/>
                        </a:spcAft>
                      </a:pPr>
                      <a:r>
                        <a:rPr lang="ru-RU" sz="1000">
                          <a:effectLst/>
                        </a:rPr>
                        <a:t>Первых Надежда Ильинична</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indent="170815" algn="just">
                        <a:lnSpc>
                          <a:spcPts val="1600"/>
                        </a:lnSpc>
                        <a:spcAft>
                          <a:spcPts val="0"/>
                        </a:spcAft>
                      </a:pPr>
                      <a:r>
                        <a:rPr lang="ru-RU" sz="1000">
                          <a:effectLst/>
                        </a:rPr>
                        <a:t>воспитатель</a:t>
                      </a:r>
                      <a:endParaRPr lang="ru-RU"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tc>
                  <a:txBody>
                    <a:bodyPr/>
                    <a:lstStyle/>
                    <a:p>
                      <a:pPr algn="just">
                        <a:lnSpc>
                          <a:spcPct val="115000"/>
                        </a:lnSpc>
                        <a:spcAft>
                          <a:spcPts val="1000"/>
                        </a:spcAft>
                      </a:pPr>
                      <a:r>
                        <a:rPr lang="ru-RU" sz="1000">
                          <a:effectLst/>
                        </a:rPr>
                        <a:t>Использование ситуативно – имитационного моделирования как способа актуализации знаний дошкольников по формированию умений безопасного поведения на дорогах</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17387" marR="17387" marT="0" marB="0"/>
                </a:tc>
                <a:tc>
                  <a:txBody>
                    <a:bodyPr/>
                    <a:lstStyle/>
                    <a:p>
                      <a:pPr indent="170815" algn="ctr">
                        <a:lnSpc>
                          <a:spcPts val="1600"/>
                        </a:lnSpc>
                        <a:spcAft>
                          <a:spcPts val="0"/>
                        </a:spcAft>
                      </a:pPr>
                      <a:r>
                        <a:rPr lang="ru-RU" sz="1000" dirty="0">
                          <a:effectLst/>
                        </a:rPr>
                        <a:t>№ 100,</a:t>
                      </a:r>
                      <a:endParaRPr lang="ru-RU" sz="800" dirty="0">
                        <a:effectLst/>
                      </a:endParaRPr>
                    </a:p>
                    <a:p>
                      <a:pPr indent="170815" algn="ctr">
                        <a:lnSpc>
                          <a:spcPts val="1600"/>
                        </a:lnSpc>
                        <a:spcAft>
                          <a:spcPts val="0"/>
                        </a:spcAft>
                      </a:pPr>
                      <a:r>
                        <a:rPr lang="ru-RU" sz="1000" dirty="0">
                          <a:effectLst/>
                        </a:rPr>
                        <a:t>2018 год муниципальный</a:t>
                      </a:r>
                      <a:endParaRPr lang="ru-RU" sz="800" dirty="0">
                        <a:effectLst/>
                      </a:endParaRPr>
                    </a:p>
                    <a:p>
                      <a:pPr indent="170815" algn="ctr">
                        <a:lnSpc>
                          <a:spcPts val="1600"/>
                        </a:lnSpc>
                        <a:spcAft>
                          <a:spcPts val="0"/>
                        </a:spcAft>
                      </a:pPr>
                      <a:r>
                        <a:rPr lang="ru-RU" sz="1000" dirty="0">
                          <a:effectLst/>
                        </a:rPr>
                        <a:t> </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87" marR="17387" marT="0" marB="0"/>
                </a:tc>
                <a:extLst>
                  <a:ext uri="{0D108BD9-81ED-4DB2-BD59-A6C34878D82A}">
                    <a16:rowId xmlns="" xmlns:a16="http://schemas.microsoft.com/office/drawing/2014/main" val="3739792445"/>
                  </a:ext>
                </a:extLst>
              </a:tr>
            </a:tbl>
          </a:graphicData>
        </a:graphic>
      </p:graphicFrame>
      <p:sp>
        <p:nvSpPr>
          <p:cNvPr id="4" name="Rectangle 1"/>
          <p:cNvSpPr>
            <a:spLocks noChangeArrowheads="1"/>
          </p:cNvSpPr>
          <p:nvPr/>
        </p:nvSpPr>
        <p:spPr bwMode="auto">
          <a:xfrm>
            <a:off x="0" y="735646"/>
            <a:ext cx="265911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1450"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9pPr>
          </a:lstStyle>
          <a:p>
            <a:pPr marL="0" marR="0" lvl="0" indent="171450" algn="ctr" defTabSz="914400" rtl="0" eaLnBrk="0" fontAlgn="base" latinLnBrk="0" hangingPunct="0">
              <a:lnSpc>
                <a:spcPct val="100000"/>
              </a:lnSpc>
              <a:spcBef>
                <a:spcPct val="0"/>
              </a:spcBef>
              <a:spcAft>
                <a:spcPct val="0"/>
              </a:spcAft>
              <a:buClrTx/>
              <a:buSzTx/>
              <a:buFontTx/>
              <a:buNone/>
              <a:tabLst>
                <a:tab pos="342900" algn="l"/>
                <a:tab pos="571500" algn="l"/>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Сведения об обобщении</a:t>
            </a:r>
            <a:endParaRPr kumimoji="0" lang="ru-RU" altLang="ru-RU" sz="2000" b="0" i="0" u="none" strike="noStrike" cap="none" normalizeH="0" baseline="0" dirty="0" smtClean="0">
              <a:ln>
                <a:noFill/>
              </a:ln>
              <a:solidFill>
                <a:schemeClr val="tx1"/>
              </a:solidFill>
              <a:effectLst/>
            </a:endParaRPr>
          </a:p>
          <a:p>
            <a:pPr algn="ct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актуального педагогического опыта </a:t>
            </a:r>
            <a:r>
              <a:rPr lang="ru-RU" altLang="ru-RU" sz="2000" b="1" dirty="0">
                <a:latin typeface="Times New Roman" panose="02020603050405020304" pitchFamily="18" charset="0"/>
                <a:ea typeface="Times New Roman" panose="02020603050405020304" pitchFamily="18" charset="0"/>
              </a:rPr>
              <a:t>педагогов</a:t>
            </a:r>
            <a:endParaRPr lang="ru-RU" altLang="ru-RU" sz="2000" dirty="0"/>
          </a:p>
          <a:p>
            <a:pPr marL="0" marR="0" lvl="0" indent="171450" algn="ctr" defTabSz="914400" rtl="0" eaLnBrk="0" fontAlgn="base" latinLnBrk="0" hangingPunct="0">
              <a:lnSpc>
                <a:spcPct val="100000"/>
              </a:lnSpc>
              <a:spcBef>
                <a:spcPct val="0"/>
              </a:spcBef>
              <a:spcAft>
                <a:spcPct val="0"/>
              </a:spcAft>
              <a:buClrTx/>
              <a:buSzTx/>
              <a:buFontTx/>
              <a:buNone/>
              <a:tabLst>
                <a:tab pos="342900" algn="l"/>
                <a:tab pos="571500" algn="l"/>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по профилактике детского дорожно-транспортного травматизма</a:t>
            </a:r>
            <a:endParaRPr kumimoji="0" lang="ru-RU" altLang="ru-RU"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669339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1"/>
          <p:cNvSpPr>
            <a:spLocks noChangeArrowheads="1"/>
          </p:cNvSpPr>
          <p:nvPr/>
        </p:nvSpPr>
        <p:spPr bwMode="auto">
          <a:xfrm>
            <a:off x="1313793" y="45619"/>
            <a:ext cx="4062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1450"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9pPr>
          </a:lstStyle>
          <a:p>
            <a:pPr marL="0" marR="0" lvl="0" indent="171450" algn="ctr" defTabSz="914400" rtl="0" eaLnBrk="0" fontAlgn="base" latinLnBrk="0" hangingPunct="0">
              <a:lnSpc>
                <a:spcPct val="100000"/>
              </a:lnSpc>
              <a:spcBef>
                <a:spcPct val="0"/>
              </a:spcBef>
              <a:spcAft>
                <a:spcPct val="0"/>
              </a:spcAft>
              <a:buClrTx/>
              <a:buSzTx/>
              <a:buFontTx/>
              <a:buNone/>
              <a:tabLst>
                <a:tab pos="342900" algn="l"/>
                <a:tab pos="571500" algn="l"/>
              </a:tabLst>
            </a:pPr>
            <a:r>
              <a:rPr kumimoji="0" lang="ru-RU" altLang="ru-RU" sz="3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Проектный отдел</a:t>
            </a:r>
            <a:endParaRPr kumimoji="0" lang="ru-RU" altLang="ru-RU" sz="3200" b="0" i="0" u="none" strike="noStrike" cap="none" normalizeH="0" baseline="0" dirty="0" smtClean="0">
              <a:ln>
                <a:noFill/>
              </a:ln>
              <a:solidFill>
                <a:schemeClr val="tx1"/>
              </a:solidFill>
              <a:effectLst/>
            </a:endParaRPr>
          </a:p>
        </p:txBody>
      </p:sp>
      <p:sp>
        <p:nvSpPr>
          <p:cNvPr id="6" name="Прямоугольник 4"/>
          <p:cNvSpPr>
            <a:spLocks noChangeArrowheads="1"/>
          </p:cNvSpPr>
          <p:nvPr/>
        </p:nvSpPr>
        <p:spPr bwMode="auto">
          <a:xfrm>
            <a:off x="528200" y="676013"/>
            <a:ext cx="536810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rgbClr val="002060"/>
                </a:solidFill>
                <a:latin typeface="Times New Roman" panose="02020603050405020304" pitchFamily="18" charset="0"/>
                <a:cs typeface="Times New Roman" panose="02020603050405020304" pitchFamily="18" charset="0"/>
              </a:rPr>
              <a:t>Участник муниципального  проекта </a:t>
            </a:r>
          </a:p>
          <a:p>
            <a:pPr algn="ctr" eaLnBrk="1" hangingPunct="1"/>
            <a:r>
              <a:rPr lang="ru-RU" altLang="ru-RU" sz="2400" b="1" u="sng" dirty="0">
                <a:solidFill>
                  <a:srgbClr val="002060"/>
                </a:solidFill>
                <a:latin typeface="Times New Roman" panose="02020603050405020304" pitchFamily="18" charset="0"/>
                <a:cs typeface="Times New Roman" panose="02020603050405020304" pitchFamily="18" charset="0"/>
              </a:rPr>
              <a:t>«Сетевое межведомственное взаимодействие по охране жизни и здоровья детей дошкольного возраста»</a:t>
            </a:r>
            <a:endParaRPr lang="ru-RU" altLang="ru-RU" sz="2400" dirty="0">
              <a:solidFill>
                <a:srgbClr val="002060"/>
              </a:solidFill>
              <a:latin typeface="Times New Roman" panose="02020603050405020304" pitchFamily="18" charset="0"/>
              <a:cs typeface="Times New Roman" panose="02020603050405020304" pitchFamily="18" charset="0"/>
            </a:endParaRPr>
          </a:p>
        </p:txBody>
      </p:sp>
      <p:pic>
        <p:nvPicPr>
          <p:cNvPr id="7" name="Picture 3" descr="F:\фото для презентации\IMG_07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90" y="2660624"/>
            <a:ext cx="2515229" cy="16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4"/>
          <p:cNvSpPr>
            <a:spLocks noChangeArrowheads="1"/>
          </p:cNvSpPr>
          <p:nvPr/>
        </p:nvSpPr>
        <p:spPr bwMode="auto">
          <a:xfrm>
            <a:off x="6530616" y="1141272"/>
            <a:ext cx="54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smtClean="0">
                <a:solidFill>
                  <a:srgbClr val="002060"/>
                </a:solidFill>
                <a:latin typeface="Times New Roman" panose="02020603050405020304" pitchFamily="18" charset="0"/>
                <a:cs typeface="Times New Roman" panose="02020603050405020304" pitchFamily="18" charset="0"/>
              </a:rPr>
              <a:t>Локальные проекты </a:t>
            </a:r>
            <a:endParaRPr lang="ru-RU" altLang="ru-RU" sz="2400" b="1" dirty="0">
              <a:solidFill>
                <a:srgbClr val="002060"/>
              </a:solidFill>
              <a:latin typeface="Times New Roman" panose="02020603050405020304" pitchFamily="18" charset="0"/>
              <a:cs typeface="Times New Roman" panose="02020603050405020304" pitchFamily="18" charset="0"/>
            </a:endParaRPr>
          </a:p>
        </p:txBody>
      </p:sp>
      <p:grpSp>
        <p:nvGrpSpPr>
          <p:cNvPr id="10" name="Скругленный прямоугольник 20"/>
          <p:cNvGrpSpPr>
            <a:grpSpLocks/>
          </p:cNvGrpSpPr>
          <p:nvPr/>
        </p:nvGrpSpPr>
        <p:grpSpPr bwMode="auto">
          <a:xfrm>
            <a:off x="6185939" y="1579604"/>
            <a:ext cx="2808288" cy="1474788"/>
            <a:chOff x="2120" y="2004"/>
            <a:chExt cx="1609" cy="884"/>
          </a:xfrm>
        </p:grpSpPr>
        <p:pic>
          <p:nvPicPr>
            <p:cNvPr id="11" name="Скругленный прямоугольник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 y="2004"/>
              <a:ext cx="1609"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9"/>
            <p:cNvSpPr txBox="1">
              <a:spLocks noChangeArrowheads="1"/>
            </p:cNvSpPr>
            <p:nvPr/>
          </p:nvSpPr>
          <p:spPr bwMode="auto">
            <a:xfrm>
              <a:off x="2197" y="2065"/>
              <a:ext cx="1453"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ctr">
                <a:lnSpc>
                  <a:spcPts val="1600"/>
                </a:lnSpc>
                <a:defRPr/>
              </a:pPr>
              <a:endParaRPr lang="ru-RU" sz="1400" b="1" dirty="0" smtClean="0">
                <a:solidFill>
                  <a:srgbClr val="FFFFFF"/>
                </a:solidFill>
                <a:effectLst>
                  <a:outerShdw blurRad="38100" dist="38100" dir="2700000" algn="tl">
                    <a:srgbClr val="C0C0C0"/>
                  </a:outerShdw>
                </a:effectLst>
                <a:latin typeface="Times New Roman" pitchFamily="18" charset="0"/>
                <a:cs typeface="Times New Roman" pitchFamily="18" charset="0"/>
              </a:endParaRPr>
            </a:p>
          </p:txBody>
        </p:sp>
      </p:grpSp>
      <p:grpSp>
        <p:nvGrpSpPr>
          <p:cNvPr id="14" name="Скругленный прямоугольник 20"/>
          <p:cNvGrpSpPr>
            <a:grpSpLocks/>
          </p:cNvGrpSpPr>
          <p:nvPr/>
        </p:nvGrpSpPr>
        <p:grpSpPr bwMode="auto">
          <a:xfrm>
            <a:off x="9149745" y="1579604"/>
            <a:ext cx="2808288" cy="1474788"/>
            <a:chOff x="2120" y="2004"/>
            <a:chExt cx="1609" cy="884"/>
          </a:xfrm>
        </p:grpSpPr>
        <p:pic>
          <p:nvPicPr>
            <p:cNvPr id="15" name="Скругленный прямоугольник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 y="2004"/>
              <a:ext cx="1609"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9"/>
            <p:cNvSpPr txBox="1">
              <a:spLocks noChangeArrowheads="1"/>
            </p:cNvSpPr>
            <p:nvPr/>
          </p:nvSpPr>
          <p:spPr bwMode="auto">
            <a:xfrm>
              <a:off x="2197" y="2065"/>
              <a:ext cx="1453"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ctr">
                <a:lnSpc>
                  <a:spcPts val="1600"/>
                </a:lnSpc>
                <a:defRPr/>
              </a:pPr>
              <a:endParaRPr lang="ru-RU" sz="1400" b="1" dirty="0" smtClean="0">
                <a:solidFill>
                  <a:srgbClr val="FFFFFF"/>
                </a:solidFill>
                <a:effectLst>
                  <a:outerShdw blurRad="38100" dist="38100" dir="2700000" algn="tl">
                    <a:srgbClr val="C0C0C0"/>
                  </a:outerShdw>
                </a:effectLst>
                <a:latin typeface="Times New Roman" pitchFamily="18" charset="0"/>
                <a:cs typeface="Times New Roman" pitchFamily="18" charset="0"/>
              </a:endParaRPr>
            </a:p>
          </p:txBody>
        </p:sp>
      </p:grpSp>
      <p:grpSp>
        <p:nvGrpSpPr>
          <p:cNvPr id="17" name="Скругленный прямоугольник 20"/>
          <p:cNvGrpSpPr>
            <a:grpSpLocks/>
          </p:cNvGrpSpPr>
          <p:nvPr/>
        </p:nvGrpSpPr>
        <p:grpSpPr bwMode="auto">
          <a:xfrm>
            <a:off x="9129461" y="3336622"/>
            <a:ext cx="2808288" cy="1474788"/>
            <a:chOff x="2120" y="2004"/>
            <a:chExt cx="1609" cy="884"/>
          </a:xfrm>
        </p:grpSpPr>
        <p:pic>
          <p:nvPicPr>
            <p:cNvPr id="18" name="Скругленный прямоугольник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 y="2004"/>
              <a:ext cx="1609"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9"/>
            <p:cNvSpPr txBox="1">
              <a:spLocks noChangeArrowheads="1"/>
            </p:cNvSpPr>
            <p:nvPr/>
          </p:nvSpPr>
          <p:spPr bwMode="auto">
            <a:xfrm>
              <a:off x="2197" y="2065"/>
              <a:ext cx="1453"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ctr">
                <a:lnSpc>
                  <a:spcPts val="1600"/>
                </a:lnSpc>
                <a:defRPr/>
              </a:pPr>
              <a:endParaRPr lang="ru-RU" sz="1400" b="1" dirty="0" smtClean="0">
                <a:solidFill>
                  <a:srgbClr val="FFFFFF"/>
                </a:solidFill>
                <a:effectLst>
                  <a:outerShdw blurRad="38100" dist="38100" dir="2700000" algn="tl">
                    <a:srgbClr val="C0C0C0"/>
                  </a:outerShdw>
                </a:effectLst>
                <a:latin typeface="Times New Roman" pitchFamily="18" charset="0"/>
                <a:cs typeface="Times New Roman" pitchFamily="18" charset="0"/>
              </a:endParaRPr>
            </a:p>
          </p:txBody>
        </p:sp>
      </p:grpSp>
      <p:grpSp>
        <p:nvGrpSpPr>
          <p:cNvPr id="26" name="Скругленный прямоугольник 20"/>
          <p:cNvGrpSpPr>
            <a:grpSpLocks/>
          </p:cNvGrpSpPr>
          <p:nvPr/>
        </p:nvGrpSpPr>
        <p:grpSpPr bwMode="auto">
          <a:xfrm>
            <a:off x="6196964" y="3343014"/>
            <a:ext cx="2808288" cy="1474788"/>
            <a:chOff x="2120" y="2004"/>
            <a:chExt cx="1609" cy="884"/>
          </a:xfrm>
        </p:grpSpPr>
        <p:pic>
          <p:nvPicPr>
            <p:cNvPr id="27" name="Скругленный прямоугольник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 y="2004"/>
              <a:ext cx="1609"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39"/>
            <p:cNvSpPr txBox="1">
              <a:spLocks noChangeArrowheads="1"/>
            </p:cNvSpPr>
            <p:nvPr/>
          </p:nvSpPr>
          <p:spPr bwMode="auto">
            <a:xfrm>
              <a:off x="2197" y="2065"/>
              <a:ext cx="1453"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ctr">
                <a:lnSpc>
                  <a:spcPts val="1600"/>
                </a:lnSpc>
                <a:defRPr/>
              </a:pPr>
              <a:endParaRPr lang="ru-RU" sz="1400" b="1" dirty="0" smtClean="0">
                <a:solidFill>
                  <a:srgbClr val="FFFFFF"/>
                </a:solidFill>
                <a:effectLst>
                  <a:outerShdw blurRad="38100" dist="38100" dir="2700000" algn="tl">
                    <a:srgbClr val="C0C0C0"/>
                  </a:outerShdw>
                </a:effectLst>
                <a:latin typeface="Times New Roman" pitchFamily="18" charset="0"/>
                <a:cs typeface="Times New Roman" pitchFamily="18" charset="0"/>
              </a:endParaRPr>
            </a:p>
          </p:txBody>
        </p:sp>
      </p:grpSp>
      <p:sp>
        <p:nvSpPr>
          <p:cNvPr id="5" name="Прямоугольник 4"/>
          <p:cNvSpPr/>
          <p:nvPr/>
        </p:nvSpPr>
        <p:spPr>
          <a:xfrm>
            <a:off x="6528988" y="1923418"/>
            <a:ext cx="2140747" cy="646331"/>
          </a:xfrm>
          <a:prstGeom prst="rect">
            <a:avLst/>
          </a:prstGeom>
        </p:spPr>
        <p:txBody>
          <a:bodyPr wrap="square">
            <a:spAutoFit/>
          </a:bodyPr>
          <a:lstStyle/>
          <a:p>
            <a:pPr algn="ctr"/>
            <a:r>
              <a:rPr lang="ru-RU" dirty="0">
                <a:solidFill>
                  <a:schemeClr val="bg1"/>
                </a:solidFill>
              </a:rPr>
              <a:t>Жалобная книга страны </a:t>
            </a:r>
            <a:r>
              <a:rPr lang="ru-RU" dirty="0" err="1">
                <a:solidFill>
                  <a:schemeClr val="bg1"/>
                </a:solidFill>
              </a:rPr>
              <a:t>Светофории</a:t>
            </a:r>
            <a:endParaRPr lang="ru-RU" dirty="0">
              <a:solidFill>
                <a:schemeClr val="bg1"/>
              </a:solidFill>
            </a:endParaRPr>
          </a:p>
        </p:txBody>
      </p:sp>
      <p:sp>
        <p:nvSpPr>
          <p:cNvPr id="29" name="Прямоугольник 28"/>
          <p:cNvSpPr/>
          <p:nvPr/>
        </p:nvSpPr>
        <p:spPr>
          <a:xfrm>
            <a:off x="9496835" y="1923418"/>
            <a:ext cx="2070048" cy="646331"/>
          </a:xfrm>
          <a:prstGeom prst="rect">
            <a:avLst/>
          </a:prstGeom>
        </p:spPr>
        <p:txBody>
          <a:bodyPr wrap="square">
            <a:spAutoFit/>
          </a:bodyPr>
          <a:lstStyle/>
          <a:p>
            <a:pPr algn="ctr"/>
            <a:r>
              <a:rPr lang="ru-RU" dirty="0">
                <a:solidFill>
                  <a:schemeClr val="bg1"/>
                </a:solidFill>
              </a:rPr>
              <a:t>Коллекция увиденных машин</a:t>
            </a:r>
          </a:p>
        </p:txBody>
      </p:sp>
      <p:sp>
        <p:nvSpPr>
          <p:cNvPr id="30" name="Прямоугольник 29"/>
          <p:cNvSpPr/>
          <p:nvPr/>
        </p:nvSpPr>
        <p:spPr>
          <a:xfrm>
            <a:off x="6568771" y="3783930"/>
            <a:ext cx="1986954" cy="369332"/>
          </a:xfrm>
          <a:prstGeom prst="rect">
            <a:avLst/>
          </a:prstGeom>
        </p:spPr>
        <p:txBody>
          <a:bodyPr wrap="none">
            <a:spAutoFit/>
          </a:bodyPr>
          <a:lstStyle/>
          <a:p>
            <a:r>
              <a:rPr lang="ru-RU" dirty="0">
                <a:solidFill>
                  <a:schemeClr val="bg1"/>
                </a:solidFill>
              </a:rPr>
              <a:t>Остров почемучек</a:t>
            </a:r>
          </a:p>
        </p:txBody>
      </p:sp>
      <p:sp>
        <p:nvSpPr>
          <p:cNvPr id="31" name="Прямоугольник 30"/>
          <p:cNvSpPr/>
          <p:nvPr/>
        </p:nvSpPr>
        <p:spPr>
          <a:xfrm>
            <a:off x="9433760" y="3691113"/>
            <a:ext cx="2264918" cy="646331"/>
          </a:xfrm>
          <a:prstGeom prst="rect">
            <a:avLst/>
          </a:prstGeom>
        </p:spPr>
        <p:txBody>
          <a:bodyPr wrap="square">
            <a:spAutoFit/>
          </a:bodyPr>
          <a:lstStyle/>
          <a:p>
            <a:pPr algn="ctr"/>
            <a:r>
              <a:rPr lang="ru-RU" dirty="0" smtClean="0">
                <a:solidFill>
                  <a:schemeClr val="bg1"/>
                </a:solidFill>
              </a:rPr>
              <a:t>Самый </a:t>
            </a:r>
            <a:r>
              <a:rPr lang="ru-RU" dirty="0">
                <a:solidFill>
                  <a:schemeClr val="bg1"/>
                </a:solidFill>
              </a:rPr>
              <a:t>лучший инспектор</a:t>
            </a:r>
          </a:p>
        </p:txBody>
      </p:sp>
      <p:pic>
        <p:nvPicPr>
          <p:cNvPr id="32" name="Рисунок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9746" y="4958916"/>
            <a:ext cx="2836026" cy="1885957"/>
          </a:xfrm>
          <a:prstGeom prst="rect">
            <a:avLst/>
          </a:prstGeom>
        </p:spPr>
      </p:pic>
      <p:pic>
        <p:nvPicPr>
          <p:cNvPr id="33" name="Рисунок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1664" y="4946547"/>
            <a:ext cx="2523588" cy="1892691"/>
          </a:xfrm>
          <a:prstGeom prst="rect">
            <a:avLst/>
          </a:prstGeom>
        </p:spPr>
      </p:pic>
      <p:pic>
        <p:nvPicPr>
          <p:cNvPr id="34" name="Рисунок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1659" y="2660624"/>
            <a:ext cx="2873266" cy="1915511"/>
          </a:xfrm>
          <a:prstGeom prst="rect">
            <a:avLst/>
          </a:prstGeom>
        </p:spPr>
      </p:pic>
      <p:pic>
        <p:nvPicPr>
          <p:cNvPr id="35" name="Рисунок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4620" y="4664317"/>
            <a:ext cx="3114566" cy="2078973"/>
          </a:xfrm>
          <a:prstGeom prst="rect">
            <a:avLst/>
          </a:prstGeom>
        </p:spPr>
      </p:pic>
      <p:sp>
        <p:nvSpPr>
          <p:cNvPr id="2" name="Прямоугольник 1"/>
          <p:cNvSpPr/>
          <p:nvPr/>
        </p:nvSpPr>
        <p:spPr>
          <a:xfrm>
            <a:off x="5841749" y="45619"/>
            <a:ext cx="6096000" cy="1200329"/>
          </a:xfrm>
          <a:prstGeom prst="rect">
            <a:avLst/>
          </a:prstGeom>
        </p:spPr>
        <p:txBody>
          <a:bodyPr>
            <a:spAutoFit/>
          </a:bodyPr>
          <a:lstStyle/>
          <a:p>
            <a:pPr algn="ctr"/>
            <a:r>
              <a:rPr lang="ru-RU" u="sng" dirty="0">
                <a:solidFill>
                  <a:srgbClr val="FF0000"/>
                </a:solidFill>
                <a:latin typeface="Times New Roman" panose="02020603050405020304" pitchFamily="18" charset="0"/>
                <a:ea typeface="Calibri" panose="020F0502020204030204" pitchFamily="34" charset="0"/>
              </a:rPr>
              <a:t>За последние три года реализовано более 10 проектов муниципального и локального уровня интересной </a:t>
            </a:r>
            <a:r>
              <a:rPr lang="ru-RU" dirty="0">
                <a:solidFill>
                  <a:srgbClr val="FF0000"/>
                </a:solidFill>
                <a:latin typeface="Times New Roman" panose="02020603050405020304" pitchFamily="18" charset="0"/>
                <a:ea typeface="Calibri" panose="020F0502020204030204" pitchFamily="34" charset="0"/>
              </a:rPr>
              <a:t>тематики- «Жалобная книга страны </a:t>
            </a:r>
            <a:r>
              <a:rPr lang="ru-RU" dirty="0" err="1">
                <a:solidFill>
                  <a:srgbClr val="FF0000"/>
                </a:solidFill>
                <a:latin typeface="Times New Roman" panose="02020603050405020304" pitchFamily="18" charset="0"/>
                <a:ea typeface="Calibri" panose="020F0502020204030204" pitchFamily="34" charset="0"/>
              </a:rPr>
              <a:t>Светофории</a:t>
            </a:r>
            <a:r>
              <a:rPr lang="ru-RU" dirty="0">
                <a:solidFill>
                  <a:srgbClr val="FF0000"/>
                </a:solidFill>
                <a:latin typeface="Times New Roman" panose="02020603050405020304" pitchFamily="18" charset="0"/>
                <a:ea typeface="Calibri" panose="020F0502020204030204" pitchFamily="34" charset="0"/>
              </a:rPr>
              <a:t>», «Коллекция машин», «Самый лучший инспектор» и другие</a:t>
            </a:r>
            <a:endParaRPr lang="ru-RU" dirty="0">
              <a:solidFill>
                <a:srgbClr val="FF0000"/>
              </a:solidFill>
            </a:endParaRPr>
          </a:p>
        </p:txBody>
      </p:sp>
    </p:spTree>
    <p:extLst>
      <p:ext uri="{BB962C8B-B14F-4D97-AF65-F5344CB8AC3E}">
        <p14:creationId xmlns:p14="http://schemas.microsoft.com/office/powerpoint/2010/main" val="16107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Прямоугольник 11"/>
          <p:cNvSpPr/>
          <p:nvPr/>
        </p:nvSpPr>
        <p:spPr>
          <a:xfrm>
            <a:off x="4947106" y="496231"/>
            <a:ext cx="6873120" cy="1600438"/>
          </a:xfrm>
          <a:prstGeom prst="rect">
            <a:avLst/>
          </a:prstGeom>
        </p:spPr>
        <p:txBody>
          <a:bodyPr wrap="square">
            <a:spAutoFit/>
          </a:bodyPr>
          <a:lstStyle/>
          <a:p>
            <a:pPr lvl="0" algn="ctr"/>
            <a:r>
              <a:rPr lang="ru-RU" sz="2800" b="1" dirty="0">
                <a:solidFill>
                  <a:srgbClr val="002060"/>
                </a:solidFill>
              </a:rPr>
              <a:t>Отдел взаимодействия с родителями </a:t>
            </a:r>
            <a:r>
              <a:rPr lang="ru-RU" sz="2800" b="1" dirty="0" smtClean="0">
                <a:solidFill>
                  <a:srgbClr val="002060"/>
                </a:solidFill>
              </a:rPr>
              <a:t>–</a:t>
            </a:r>
          </a:p>
          <a:p>
            <a:pPr lvl="0" algn="ctr"/>
            <a:r>
              <a:rPr lang="ru-RU" sz="2800" b="1" dirty="0" smtClean="0">
                <a:solidFill>
                  <a:srgbClr val="002060"/>
                </a:solidFill>
              </a:rPr>
              <a:t>Родительский </a:t>
            </a:r>
            <a:r>
              <a:rPr lang="ru-RU" sz="2800" b="1" dirty="0" smtClean="0">
                <a:solidFill>
                  <a:srgbClr val="002060"/>
                </a:solidFill>
              </a:rPr>
              <a:t>актив</a:t>
            </a:r>
          </a:p>
          <a:p>
            <a:pPr lvl="0" algn="ctr"/>
            <a:r>
              <a:rPr lang="ru-RU" sz="2800" b="1" dirty="0" smtClean="0">
                <a:solidFill>
                  <a:srgbClr val="002060"/>
                </a:solidFill>
              </a:rPr>
              <a:t>Домашняя игротека, Вместе интересно!</a:t>
            </a:r>
            <a:endParaRPr lang="ru-RU" sz="2800" b="1" dirty="0">
              <a:solidFill>
                <a:srgbClr val="002060"/>
              </a:solidFill>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249" y="4083778"/>
            <a:ext cx="3658524" cy="274389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23" y="692796"/>
            <a:ext cx="2603282" cy="347104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2805" y="399388"/>
            <a:ext cx="2149667" cy="1612250"/>
          </a:xfrm>
          <a:prstGeom prst="rect">
            <a:avLst/>
          </a:prstGeom>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283" y="4053449"/>
            <a:ext cx="3658524" cy="2743893"/>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2987" y="2096669"/>
            <a:ext cx="2220401" cy="1665301"/>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8072" y="3847001"/>
            <a:ext cx="3095316" cy="2321487"/>
          </a:xfrm>
          <a:prstGeom prst="rect">
            <a:avLst/>
          </a:prstGeom>
        </p:spPr>
      </p:pic>
      <p:sp>
        <p:nvSpPr>
          <p:cNvPr id="3" name="Прямоугольник 2"/>
          <p:cNvSpPr/>
          <p:nvPr/>
        </p:nvSpPr>
        <p:spPr>
          <a:xfrm>
            <a:off x="5423807" y="2011638"/>
            <a:ext cx="6096000" cy="1870512"/>
          </a:xfrm>
          <a:prstGeom prst="rect">
            <a:avLst/>
          </a:prstGeom>
        </p:spPr>
        <p:txBody>
          <a:bodyPr>
            <a:spAutoFit/>
          </a:bodyPr>
          <a:lstStyle/>
          <a:p>
            <a:pPr algn="ctr">
              <a:lnSpc>
                <a:spcPct val="107000"/>
              </a:lnSpc>
              <a:spcAft>
                <a:spcPts val="0"/>
              </a:spcAft>
            </a:pPr>
            <a:r>
              <a:rPr lang="ru-RU"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Отдел взаимодействия с родителями  и</a:t>
            </a: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спользует интересные формы  работы. Родителям понравилась идея «Домашняя игротека», «Вместе интересно». Играми по дорожному движению можно обменяться, взять в детском саду, изготовить самостоятельно, а затем поделиться фотографиями в родительских группах.</a:t>
            </a:r>
            <a:endParaRPr lang="ru-RU"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544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Прямоугольник 11"/>
          <p:cNvSpPr/>
          <p:nvPr/>
        </p:nvSpPr>
        <p:spPr>
          <a:xfrm>
            <a:off x="3354101" y="161185"/>
            <a:ext cx="6064469" cy="1046440"/>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Отдел Родительского актива организовал акцию «Безопасная елочка»</a:t>
            </a:r>
            <a:endParaRPr lang="ru-RU" sz="24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64030" y="1783819"/>
            <a:ext cx="5685597" cy="4264197"/>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2566" y="1352579"/>
            <a:ext cx="3894052" cy="2920539"/>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2700" y="3461690"/>
            <a:ext cx="4411741" cy="3308805"/>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759874"/>
            <a:ext cx="2994520" cy="1998842"/>
          </a:xfrm>
          <a:prstGeom prst="rect">
            <a:avLst/>
          </a:prstGeom>
        </p:spPr>
      </p:pic>
      <p:sp>
        <p:nvSpPr>
          <p:cNvPr id="2" name="Прямоугольник 1"/>
          <p:cNvSpPr/>
          <p:nvPr/>
        </p:nvSpPr>
        <p:spPr>
          <a:xfrm>
            <a:off x="7354342" y="988446"/>
            <a:ext cx="4622242" cy="2397451"/>
          </a:xfrm>
          <a:prstGeom prst="rect">
            <a:avLst/>
          </a:prstGeom>
        </p:spPr>
        <p:txBody>
          <a:bodyPr wrap="square">
            <a:spAutoFit/>
          </a:bodyPr>
          <a:lstStyle/>
          <a:p>
            <a:pPr algn="just">
              <a:lnSpc>
                <a:spcPct val="107000"/>
              </a:lnSpc>
              <a:spcAft>
                <a:spcPts val="0"/>
              </a:spcAft>
            </a:pPr>
            <a:r>
              <a:rPr lang="ru-RU"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«Елочка безопасности» появилась в раздевалке каждой группы и возле входа в детский сад. </a:t>
            </a:r>
            <a:endParaRPr lang="ru-RU" sz="14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На елочках развесили </a:t>
            </a:r>
            <a:r>
              <a:rPr lang="ru-RU" sz="1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световозвращающие</a:t>
            </a:r>
            <a:r>
              <a:rPr lang="ru-RU"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элементы. Это и покупные </a:t>
            </a:r>
            <a:r>
              <a:rPr lang="ru-RU" sz="1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брелки</a:t>
            </a:r>
            <a:r>
              <a:rPr lang="ru-RU"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и самостоятельно изготовленные наклейки, повязки. Забывчивые родители могут взять </a:t>
            </a:r>
            <a:r>
              <a:rPr lang="ru-RU" sz="1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световозвращающий</a:t>
            </a:r>
            <a:r>
              <a:rPr lang="ru-RU"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элемент для себя и ребенка, возвращаясь из детского сада. Очень актуальная тема для зимнего времени года, когда на улице рано темнеет. Здорово, что многие элементы дети сделали дома с родителями. </a:t>
            </a:r>
            <a:endParaRPr lang="ru-RU"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5249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 y="-34159"/>
            <a:ext cx="12192000" cy="6858000"/>
          </a:xfrm>
          <a:prstGeom prst="rect">
            <a:avLst/>
          </a:prstGeom>
        </p:spPr>
      </p:pic>
      <p:sp>
        <p:nvSpPr>
          <p:cNvPr id="5" name="Прямоугольник 4"/>
          <p:cNvSpPr/>
          <p:nvPr/>
        </p:nvSpPr>
        <p:spPr>
          <a:xfrm>
            <a:off x="45068" y="2661940"/>
            <a:ext cx="5001624" cy="738664"/>
          </a:xfrm>
          <a:prstGeom prst="rect">
            <a:avLst/>
          </a:prstGeom>
        </p:spPr>
        <p:txBody>
          <a:bodyPr wrap="square">
            <a:spAutoFit/>
          </a:bodyPr>
          <a:lstStyle/>
          <a:p>
            <a:pPr algn="ctr"/>
            <a:r>
              <a:rPr lang="ru-RU" sz="2800" b="1" dirty="0" smtClean="0">
                <a:solidFill>
                  <a:srgbClr val="002060"/>
                </a:solidFill>
                <a:latin typeface="Times New Roman" panose="02020603050405020304" pitchFamily="18" charset="0"/>
                <a:cs typeface="Times New Roman" panose="02020603050405020304" pitchFamily="18" charset="0"/>
              </a:rPr>
              <a:t>Мероприятия выходного дня</a:t>
            </a:r>
            <a:endParaRPr lang="ru-RU" sz="28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8" y="-34159"/>
            <a:ext cx="3591511" cy="2693633"/>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8412" y="3263031"/>
            <a:ext cx="4648656" cy="3486492"/>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45" y="0"/>
            <a:ext cx="4160533" cy="3198987"/>
          </a:xfrm>
          <a:prstGeom prst="rect">
            <a:avLst/>
          </a:prstGeom>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2013" y="-15846"/>
            <a:ext cx="3989211" cy="2659474"/>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55468"/>
            <a:ext cx="4751400" cy="3563549"/>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1924" y="2207387"/>
            <a:ext cx="3076675" cy="2051517"/>
          </a:xfrm>
          <a:prstGeom prst="rect">
            <a:avLst/>
          </a:prstGeom>
        </p:spPr>
      </p:pic>
      <p:sp>
        <p:nvSpPr>
          <p:cNvPr id="3" name="Прямоугольник 2"/>
          <p:cNvSpPr/>
          <p:nvPr/>
        </p:nvSpPr>
        <p:spPr>
          <a:xfrm>
            <a:off x="4254784" y="4437895"/>
            <a:ext cx="3416440" cy="2058833"/>
          </a:xfrm>
          <a:prstGeom prst="rect">
            <a:avLst/>
          </a:prstGeom>
        </p:spPr>
        <p:txBody>
          <a:bodyPr wrap="square">
            <a:spAutoFit/>
          </a:bodyPr>
          <a:lstStyle/>
          <a:p>
            <a:pPr marL="457200" algn="ctr">
              <a:lnSpc>
                <a:spcPct val="107000"/>
              </a:lnSpc>
              <a:spcAft>
                <a:spcPts val="0"/>
              </a:spcAft>
            </a:pPr>
            <a:r>
              <a:rPr lang="ru-RU" sz="12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Особый интерес к познавательным мероприятиям на территории детского сада, викторинам, проводимым в детской библиотеке, экскурсии в музей истории ОВД Алексеевского </a:t>
            </a:r>
            <a:r>
              <a:rPr lang="ru-RU" sz="12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ГО, </a:t>
            </a:r>
            <a:r>
              <a:rPr lang="ru-RU" sz="1200" b="1" dirty="0" smtClean="0">
                <a:solidFill>
                  <a:srgbClr val="FFFF00"/>
                </a:solidFill>
                <a:latin typeface="Times New Roman" panose="02020603050405020304" pitchFamily="18" charset="0"/>
                <a:ea typeface="Calibri" panose="020F0502020204030204" pitchFamily="34" charset="0"/>
              </a:rPr>
              <a:t>интернет-конкурсы </a:t>
            </a:r>
            <a:r>
              <a:rPr lang="ru-RU" sz="1200" b="1" dirty="0">
                <a:solidFill>
                  <a:srgbClr val="FFFF00"/>
                </a:solidFill>
                <a:latin typeface="Times New Roman" panose="02020603050405020304" pitchFamily="18" charset="0"/>
                <a:ea typeface="Calibri" panose="020F0502020204030204" pitchFamily="34" charset="0"/>
              </a:rPr>
              <a:t>в формате он-</a:t>
            </a:r>
            <a:r>
              <a:rPr lang="ru-RU" sz="1200" b="1" dirty="0" err="1">
                <a:solidFill>
                  <a:srgbClr val="FFFF00"/>
                </a:solidFill>
                <a:latin typeface="Times New Roman" panose="02020603050405020304" pitchFamily="18" charset="0"/>
                <a:ea typeface="Calibri" panose="020F0502020204030204" pitchFamily="34" charset="0"/>
              </a:rPr>
              <a:t>лайн</a:t>
            </a:r>
            <a:r>
              <a:rPr lang="ru-RU" sz="1200" b="1" dirty="0">
                <a:solidFill>
                  <a:srgbClr val="FFFF00"/>
                </a:solidFill>
                <a:latin typeface="Times New Roman" panose="02020603050405020304" pitchFamily="18" charset="0"/>
                <a:ea typeface="Calibri" panose="020F0502020204030204" pitchFamily="34" charset="0"/>
              </a:rPr>
              <a:t> на странице Безопасность официального сайта детского сада «Наши родители- лучшие водители», «Яркий –я»</a:t>
            </a:r>
            <a:endParaRPr lang="ru-RU" sz="1200" b="1" dirty="0">
              <a:solidFill>
                <a:srgbClr val="FFFF00"/>
              </a:solidFill>
            </a:endParaRPr>
          </a:p>
        </p:txBody>
      </p:sp>
    </p:spTree>
    <p:extLst>
      <p:ext uri="{BB962C8B-B14F-4D97-AF65-F5344CB8AC3E}">
        <p14:creationId xmlns:p14="http://schemas.microsoft.com/office/powerpoint/2010/main" val="384578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25" y="88588"/>
            <a:ext cx="12192000" cy="685800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9" y="0"/>
            <a:ext cx="4933186" cy="3290397"/>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366" y="4405654"/>
            <a:ext cx="3840779" cy="2540934"/>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425" y="4404258"/>
            <a:ext cx="3815589" cy="2543726"/>
          </a:xfrm>
          <a:prstGeom prst="rect">
            <a:avLst/>
          </a:prstGeom>
        </p:spPr>
      </p:pic>
      <p:sp>
        <p:nvSpPr>
          <p:cNvPr id="3" name="Прямоугольник 2"/>
          <p:cNvSpPr/>
          <p:nvPr/>
        </p:nvSpPr>
        <p:spPr>
          <a:xfrm>
            <a:off x="64777" y="3290397"/>
            <a:ext cx="3735546" cy="421654"/>
          </a:xfrm>
          <a:prstGeom prst="rect">
            <a:avLst/>
          </a:prstGeom>
        </p:spPr>
        <p:txBody>
          <a:bodyPr wrap="square">
            <a:spAutoFit/>
          </a:bodyPr>
          <a:lstStyle/>
          <a:p>
            <a:pPr marL="457200">
              <a:lnSpc>
                <a:spcPct val="107000"/>
              </a:lnSpc>
              <a:spcAft>
                <a:spcPts val="0"/>
              </a:spcAft>
            </a:pPr>
            <a:r>
              <a:rPr lang="ru-RU" sz="2000" b="1" u="sng"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Родительский патруль</a:t>
            </a:r>
            <a:endParaRPr lang="ru-RU"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3" descr="F:\IMG_6870.JPG"/>
          <p:cNvPicPr>
            <a:picLocks noChangeAspect="1" noChangeArrowheads="1"/>
          </p:cNvPicPr>
          <p:nvPr/>
        </p:nvPicPr>
        <p:blipFill>
          <a:blip r:embed="rId6" cstate="print"/>
          <a:srcRect/>
          <a:stretch>
            <a:fillRect/>
          </a:stretch>
        </p:blipFill>
        <p:spPr bwMode="auto">
          <a:xfrm>
            <a:off x="7280694" y="17388"/>
            <a:ext cx="4911305" cy="3275801"/>
          </a:xfrm>
          <a:prstGeom prst="rect">
            <a:avLst/>
          </a:prstGeom>
          <a:noFill/>
        </p:spPr>
      </p:pic>
      <p:pic>
        <p:nvPicPr>
          <p:cNvPr id="14" name="Picture 2" descr="F:\IMG_6874.JPG"/>
          <p:cNvPicPr>
            <a:picLocks noChangeAspect="1" noChangeArrowheads="1"/>
          </p:cNvPicPr>
          <p:nvPr/>
        </p:nvPicPr>
        <p:blipFill>
          <a:blip r:embed="rId7" cstate="print"/>
          <a:srcRect/>
          <a:stretch>
            <a:fillRect/>
          </a:stretch>
        </p:blipFill>
        <p:spPr bwMode="auto">
          <a:xfrm>
            <a:off x="8139145" y="4402862"/>
            <a:ext cx="3676723" cy="2452346"/>
          </a:xfrm>
          <a:prstGeom prst="rect">
            <a:avLst/>
          </a:prstGeom>
          <a:noFill/>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323" y="17388"/>
            <a:ext cx="4752105" cy="3273009"/>
          </a:xfrm>
          <a:prstGeom prst="rect">
            <a:avLst/>
          </a:prstGeom>
        </p:spPr>
      </p:pic>
      <p:sp>
        <p:nvSpPr>
          <p:cNvPr id="4" name="Прямоугольник 3"/>
          <p:cNvSpPr/>
          <p:nvPr/>
        </p:nvSpPr>
        <p:spPr>
          <a:xfrm>
            <a:off x="3350959" y="3297215"/>
            <a:ext cx="8841039" cy="1077218"/>
          </a:xfrm>
          <a:prstGeom prst="rect">
            <a:avLst/>
          </a:prstGeom>
        </p:spPr>
        <p:txBody>
          <a:bodyPr wrap="square">
            <a:spAutoFit/>
          </a:bodyPr>
          <a:lstStyle/>
          <a:p>
            <a:pPr algn="just">
              <a:spcAft>
                <a:spcPts val="0"/>
              </a:spcAft>
            </a:pPr>
            <a:r>
              <a:rPr lang="ru-RU" sz="1600" dirty="0">
                <a:solidFill>
                  <a:srgbClr val="000000"/>
                </a:solidFill>
                <a:latin typeface="Times New Roman" panose="02020603050405020304" pitchFamily="18" charset="0"/>
                <a:ea typeface="Times New Roman" panose="02020603050405020304" pitchFamily="18" charset="0"/>
              </a:rPr>
              <a:t>Формой контроля за соблюдением правил дорожного движения стал «Родительский дорожный патруль». Прохожим, нарушившим правила дорожной безопасности, участники вручают стоп-листы. А вежливым пешеходам вручаем благодарственные письма.</a:t>
            </a:r>
            <a:r>
              <a:rPr lang="ru-RU" sz="1600" b="1" dirty="0">
                <a:solidFill>
                  <a:srgbClr val="FF0000"/>
                </a:solidFill>
                <a:latin typeface="Times New Roman" panose="02020603050405020304" pitchFamily="18" charset="0"/>
                <a:ea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Замечу, что не только мамы активные участники, но действует </a:t>
            </a:r>
            <a:r>
              <a:rPr lang="ru-RU" sz="1600" dirty="0" err="1">
                <a:latin typeface="Times New Roman" panose="02020603050405020304" pitchFamily="18" charset="0"/>
                <a:ea typeface="Times New Roman" panose="02020603050405020304" pitchFamily="18" charset="0"/>
              </a:rPr>
              <a:t>бабулин</a:t>
            </a:r>
            <a:r>
              <a:rPr lang="ru-RU" sz="1600" dirty="0">
                <a:latin typeface="Times New Roman" panose="02020603050405020304" pitchFamily="18" charset="0"/>
                <a:ea typeface="Times New Roman" panose="02020603050405020304" pitchFamily="18" charset="0"/>
              </a:rPr>
              <a:t> патруль, отцовский патруль, педагогический патруль.</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7090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Прямоугольник 11"/>
          <p:cNvSpPr/>
          <p:nvPr/>
        </p:nvSpPr>
        <p:spPr>
          <a:xfrm>
            <a:off x="3118933" y="0"/>
            <a:ext cx="6064469" cy="677108"/>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С ОГИБДД вместе!</a:t>
            </a:r>
            <a:endParaRPr lang="ru-RU" sz="24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903" y="3798411"/>
            <a:ext cx="4581097" cy="305406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933" y="665427"/>
            <a:ext cx="4452018" cy="3339014"/>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073" y="3873297"/>
            <a:ext cx="4370878" cy="291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027"/>
            <a:ext cx="3342566" cy="222837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063" y="2513072"/>
            <a:ext cx="3354364" cy="2236242"/>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207" y="4793983"/>
            <a:ext cx="3029022" cy="2019348"/>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9591" y="641000"/>
            <a:ext cx="4496531" cy="2990193"/>
          </a:xfrm>
          <a:prstGeom prst="rect">
            <a:avLst/>
          </a:prstGeom>
        </p:spPr>
      </p:pic>
    </p:spTree>
    <p:extLst>
      <p:ext uri="{BB962C8B-B14F-4D97-AF65-F5344CB8AC3E}">
        <p14:creationId xmlns:p14="http://schemas.microsoft.com/office/powerpoint/2010/main" val="3864423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1"/>
          <p:cNvSpPr>
            <a:spLocks noChangeArrowheads="1"/>
          </p:cNvSpPr>
          <p:nvPr/>
        </p:nvSpPr>
        <p:spPr bwMode="auto">
          <a:xfrm>
            <a:off x="0" y="1966752"/>
            <a:ext cx="26591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71450"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342900" algn="l"/>
                <a:tab pos="571500" algn="l"/>
              </a:tabLst>
              <a:defRPr>
                <a:solidFill>
                  <a:schemeClr val="tx1"/>
                </a:solidFill>
                <a:latin typeface="Arial" panose="020B0604020202020204" pitchFamily="34" charset="0"/>
              </a:defRPr>
            </a:lvl9pPr>
          </a:lstStyle>
          <a:p>
            <a:pPr marL="0" marR="0" lvl="0" indent="171450" algn="ctr" defTabSz="914400" rtl="0" eaLnBrk="0" fontAlgn="base" latinLnBrk="0" hangingPunct="0">
              <a:lnSpc>
                <a:spcPct val="100000"/>
              </a:lnSpc>
              <a:spcBef>
                <a:spcPct val="0"/>
              </a:spcBef>
              <a:spcAft>
                <a:spcPct val="0"/>
              </a:spcAft>
              <a:buClrTx/>
              <a:buSzTx/>
              <a:buFontTx/>
              <a:buNone/>
              <a:tabLst>
                <a:tab pos="342900" algn="l"/>
                <a:tab pos="571500" algn="l"/>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Сведения об</a:t>
            </a:r>
            <a:endParaRPr kumimoji="0" lang="ru-RU" altLang="ru-RU" sz="2000" b="0" i="0" u="none" strike="noStrike" cap="none" normalizeH="0" baseline="0" dirty="0" smtClean="0">
              <a:ln>
                <a:noFill/>
              </a:ln>
              <a:solidFill>
                <a:schemeClr val="tx1"/>
              </a:solidFill>
              <a:effectLst/>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799" y="0"/>
            <a:ext cx="1861040" cy="139578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4823" y="1395780"/>
            <a:ext cx="1868570" cy="1260920"/>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71117" y="2889493"/>
            <a:ext cx="2489583" cy="1867187"/>
          </a:xfrm>
          <a:prstGeom prst="rect">
            <a:avLst/>
          </a:prstGeom>
        </p:spPr>
      </p:pic>
      <p:pic>
        <p:nvPicPr>
          <p:cNvPr id="7" name="Рисунок 6"/>
          <p:cNvPicPr/>
          <p:nvPr/>
        </p:nvPicPr>
        <p:blipFill>
          <a:blip r:embed="rId6" cstate="print">
            <a:extLst>
              <a:ext uri="{28A0092B-C50C-407E-A947-70E740481C1C}">
                <a14:useLocalDpi xmlns:a14="http://schemas.microsoft.com/office/drawing/2010/main" val="0"/>
              </a:ext>
            </a:extLst>
          </a:blip>
          <a:stretch>
            <a:fillRect/>
          </a:stretch>
        </p:blipFill>
        <p:spPr>
          <a:xfrm>
            <a:off x="3706909" y="4890448"/>
            <a:ext cx="4303714" cy="1911568"/>
          </a:xfrm>
          <a:prstGeom prst="rect">
            <a:avLst/>
          </a:prstGeom>
        </p:spPr>
      </p:pic>
      <p:pic>
        <p:nvPicPr>
          <p:cNvPr id="10" name="Рисунок 9" descr="C:\Users\User\Downloads\IMG_3172 (1).PNG"/>
          <p:cNvPicPr/>
          <p:nvPr/>
        </p:nvPicPr>
        <p:blipFill>
          <a:blip r:embed="rId7">
            <a:extLst>
              <a:ext uri="{28A0092B-C50C-407E-A947-70E740481C1C}">
                <a14:useLocalDpi xmlns:a14="http://schemas.microsoft.com/office/drawing/2010/main" val="0"/>
              </a:ext>
            </a:extLst>
          </a:blip>
          <a:srcRect/>
          <a:stretch>
            <a:fillRect/>
          </a:stretch>
        </p:blipFill>
        <p:spPr bwMode="auto">
          <a:xfrm>
            <a:off x="0" y="-8343"/>
            <a:ext cx="3650799" cy="6866343"/>
          </a:xfrm>
          <a:prstGeom prst="rect">
            <a:avLst/>
          </a:prstGeom>
          <a:noFill/>
          <a:ln>
            <a:noFill/>
          </a:ln>
        </p:spPr>
      </p:pic>
      <p:pic>
        <p:nvPicPr>
          <p:cNvPr id="11" name="Рисунок 10"/>
          <p:cNvPicPr/>
          <p:nvPr/>
        </p:nvPicPr>
        <p:blipFill>
          <a:blip r:embed="rId8" cstate="print">
            <a:extLst>
              <a:ext uri="{28A0092B-C50C-407E-A947-70E740481C1C}">
                <a14:useLocalDpi xmlns:a14="http://schemas.microsoft.com/office/drawing/2010/main" val="0"/>
              </a:ext>
            </a:extLst>
          </a:blip>
          <a:stretch>
            <a:fillRect/>
          </a:stretch>
        </p:blipFill>
        <p:spPr>
          <a:xfrm>
            <a:off x="-62117" y="4862856"/>
            <a:ext cx="3775031" cy="1966752"/>
          </a:xfrm>
          <a:prstGeom prst="rect">
            <a:avLst/>
          </a:prstGeom>
        </p:spPr>
      </p:pic>
      <p:pic>
        <p:nvPicPr>
          <p:cNvPr id="12" name="Picture 2" descr="IMG_02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3522" y="3724061"/>
            <a:ext cx="4624395" cy="308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MG_017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9502" y="3365390"/>
            <a:ext cx="2296530" cy="1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502" y="1942778"/>
            <a:ext cx="2296530" cy="1366628"/>
          </a:xfrm>
          <a:prstGeom prst="rect">
            <a:avLst/>
          </a:prstGeom>
        </p:spPr>
      </p:pic>
      <p:sp>
        <p:nvSpPr>
          <p:cNvPr id="2" name="Прямоугольник 1"/>
          <p:cNvSpPr/>
          <p:nvPr/>
        </p:nvSpPr>
        <p:spPr>
          <a:xfrm>
            <a:off x="5858766" y="54181"/>
            <a:ext cx="6096000" cy="1477328"/>
          </a:xfrm>
          <a:prstGeom prst="rect">
            <a:avLst/>
          </a:prstGeom>
        </p:spPr>
        <p:txBody>
          <a:bodyPr>
            <a:spAutoFit/>
          </a:bodyPr>
          <a:lstStyle/>
          <a:p>
            <a:pPr algn="just">
              <a:spcAft>
                <a:spcPts val="0"/>
              </a:spcAft>
            </a:pPr>
            <a:r>
              <a:rPr lang="ru-RU" u="sng" dirty="0">
                <a:solidFill>
                  <a:schemeClr val="accent5">
                    <a:lumMod val="75000"/>
                  </a:schemeClr>
                </a:solidFill>
                <a:latin typeface="Times New Roman" panose="02020603050405020304" pitchFamily="18" charset="0"/>
                <a:ea typeface="Times New Roman" panose="02020603050405020304" pitchFamily="18" charset="0"/>
              </a:rPr>
              <a:t>Отдел пропаганды активно продвигает</a:t>
            </a:r>
            <a:r>
              <a:rPr lang="ru-RU" dirty="0">
                <a:solidFill>
                  <a:schemeClr val="accent5">
                    <a:lumMod val="75000"/>
                  </a:schemeClr>
                </a:solidFill>
                <a:latin typeface="Times New Roman" panose="02020603050405020304" pitchFamily="18" charset="0"/>
                <a:ea typeface="Times New Roman" panose="02020603050405020304" pitchFamily="18" charset="0"/>
              </a:rPr>
              <a:t> агитационную деятельность. В ежемесячном выпуске газеты детского сада «Выше радуги», размещаются информационные материалы, печатаются советы по семейному воспитанию. А главными иллюстраторами всех выпусков являются дошкольники. </a:t>
            </a:r>
            <a:endParaRPr lang="ru-RU" dirty="0" smtClean="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7902140" y="1468438"/>
            <a:ext cx="4052625" cy="2308324"/>
          </a:xfrm>
          <a:prstGeom prst="rect">
            <a:avLst/>
          </a:prstGeom>
        </p:spPr>
        <p:txBody>
          <a:bodyPr wrap="square">
            <a:spAutoFit/>
          </a:bodyPr>
          <a:lstStyle/>
          <a:p>
            <a:pPr algn="just">
              <a:spcAft>
                <a:spcPts val="0"/>
              </a:spcAft>
            </a:pPr>
            <a:r>
              <a:rPr lang="ru-RU" sz="1600" dirty="0">
                <a:solidFill>
                  <a:srgbClr val="FF0000"/>
                </a:solidFill>
                <a:latin typeface="Times New Roman" panose="02020603050405020304" pitchFamily="18" charset="0"/>
                <a:ea typeface="Times New Roman" panose="02020603050405020304" pitchFamily="18" charset="0"/>
              </a:rPr>
              <a:t>Их яркие и содержательные  рисунки по безопасному поведению на дороге размещаем  и для покупателей сетевых магазинов. Работа по профилактике детского дорожно-транспортного травматизма отражается в разделе </a:t>
            </a:r>
            <a:r>
              <a:rPr lang="ru-RU" sz="1600" b="1" dirty="0">
                <a:solidFill>
                  <a:srgbClr val="FF0000"/>
                </a:solidFill>
                <a:latin typeface="Times New Roman" panose="02020603050405020304" pitchFamily="18" charset="0"/>
                <a:ea typeface="Times New Roman" panose="02020603050405020304" pitchFamily="18" charset="0"/>
              </a:rPr>
              <a:t>«Безопасность»</a:t>
            </a:r>
            <a:r>
              <a:rPr lang="ru-RU" sz="1600" dirty="0">
                <a:solidFill>
                  <a:srgbClr val="FF0000"/>
                </a:solidFill>
                <a:latin typeface="Times New Roman" panose="02020603050405020304" pitchFamily="18" charset="0"/>
                <a:ea typeface="Times New Roman" panose="02020603050405020304" pitchFamily="18" charset="0"/>
              </a:rPr>
              <a:t>  официального сайта детского сада, социальных сетях, межрайонной газете «Заря».</a:t>
            </a:r>
            <a:endParaRPr lang="ru-RU" sz="16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4342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олзователь\Desktop\unnamed.jpg"/>
          <p:cNvPicPr>
            <a:picLocks noChangeAspect="1" noChangeArrowheads="1"/>
          </p:cNvPicPr>
          <p:nvPr/>
        </p:nvPicPr>
        <p:blipFill>
          <a:blip r:embed="rId2" cstate="print"/>
          <a:srcRect/>
          <a:stretch>
            <a:fillRect/>
          </a:stretch>
        </p:blipFill>
        <p:spPr bwMode="auto">
          <a:xfrm>
            <a:off x="0" y="-1"/>
            <a:ext cx="12192000" cy="6921677"/>
          </a:xfrm>
          <a:prstGeom prst="rect">
            <a:avLst/>
          </a:prstGeom>
          <a:noFill/>
        </p:spPr>
      </p:pic>
      <p:pic>
        <p:nvPicPr>
          <p:cNvPr id="5" name="Picture 3" descr="C:\Users\Ползователь\Desktop\images.jpg"/>
          <p:cNvPicPr>
            <a:picLocks noChangeAspect="1" noChangeArrowheads="1"/>
          </p:cNvPicPr>
          <p:nvPr/>
        </p:nvPicPr>
        <p:blipFill>
          <a:blip r:embed="rId3" cstate="print"/>
          <a:srcRect/>
          <a:stretch>
            <a:fillRect/>
          </a:stretch>
        </p:blipFill>
        <p:spPr bwMode="auto">
          <a:xfrm>
            <a:off x="5492177" y="2633031"/>
            <a:ext cx="6450108" cy="4054563"/>
          </a:xfrm>
          <a:prstGeom prst="rect">
            <a:avLst/>
          </a:prstGeom>
          <a:noFill/>
        </p:spPr>
      </p:pic>
      <p:sp>
        <p:nvSpPr>
          <p:cNvPr id="6" name="Прямоугольник 5"/>
          <p:cNvSpPr/>
          <p:nvPr/>
        </p:nvSpPr>
        <p:spPr>
          <a:xfrm>
            <a:off x="396607" y="340590"/>
            <a:ext cx="5023692" cy="6555641"/>
          </a:xfrm>
          <a:prstGeom prst="rect">
            <a:avLst/>
          </a:prstGeom>
        </p:spPr>
        <p:txBody>
          <a:bodyPr wrap="square">
            <a:spAutoFit/>
          </a:bodyPr>
          <a:lstStyle/>
          <a:p>
            <a:r>
              <a:rPr lang="ru-RU" sz="2800" dirty="0" smtClean="0">
                <a:solidFill>
                  <a:schemeClr val="bg1"/>
                </a:solidFill>
                <a:latin typeface="Times New Roman" pitchFamily="18" charset="0"/>
                <a:cs typeface="Times New Roman" pitchFamily="18" charset="0"/>
              </a:rPr>
              <a:t>2020 год (1 полугодие): РФ:</a:t>
            </a:r>
          </a:p>
          <a:p>
            <a:r>
              <a:rPr lang="ru-RU" sz="2800" dirty="0" smtClean="0">
                <a:solidFill>
                  <a:schemeClr val="bg1"/>
                </a:solidFill>
                <a:latin typeface="Times New Roman" pitchFamily="18" charset="0"/>
                <a:cs typeface="Times New Roman" pitchFamily="18" charset="0"/>
              </a:rPr>
              <a:t>Всего </a:t>
            </a:r>
            <a:r>
              <a:rPr lang="ru-RU" sz="2800" dirty="0">
                <a:solidFill>
                  <a:schemeClr val="bg1"/>
                </a:solidFill>
                <a:latin typeface="Times New Roman" panose="02020603050405020304" pitchFamily="18" charset="0"/>
                <a:cs typeface="Times New Roman" panose="02020603050405020304" pitchFamily="18" charset="0"/>
              </a:rPr>
              <a:t>произошло 6332 </a:t>
            </a:r>
            <a:r>
              <a:rPr lang="ru-RU" sz="2800" dirty="0" smtClean="0">
                <a:solidFill>
                  <a:schemeClr val="bg1"/>
                </a:solidFill>
                <a:latin typeface="Times New Roman" panose="02020603050405020304" pitchFamily="18" charset="0"/>
                <a:cs typeface="Times New Roman" panose="02020603050405020304" pitchFamily="18" charset="0"/>
              </a:rPr>
              <a:t>ДТП</a:t>
            </a:r>
            <a:r>
              <a:rPr lang="ru-RU" sz="2800" dirty="0">
                <a:solidFill>
                  <a:schemeClr val="bg1"/>
                </a:solidFill>
                <a:latin typeface="Times New Roman" panose="02020603050405020304" pitchFamily="18" charset="0"/>
                <a:cs typeface="Times New Roman" panose="02020603050405020304" pitchFamily="18" charset="0"/>
              </a:rPr>
              <a:t>, в которых погибло 187 </a:t>
            </a:r>
            <a:r>
              <a:rPr lang="ru-RU" sz="2800" dirty="0" smtClean="0">
                <a:solidFill>
                  <a:schemeClr val="bg1"/>
                </a:solidFill>
                <a:latin typeface="Times New Roman" panose="02020603050405020304" pitchFamily="18" charset="0"/>
                <a:cs typeface="Times New Roman" panose="02020603050405020304" pitchFamily="18" charset="0"/>
              </a:rPr>
              <a:t> </a:t>
            </a:r>
            <a:r>
              <a:rPr lang="ru-RU" sz="2800" dirty="0">
                <a:solidFill>
                  <a:schemeClr val="bg1"/>
                </a:solidFill>
                <a:latin typeface="Times New Roman" panose="02020603050405020304" pitchFamily="18" charset="0"/>
                <a:cs typeface="Times New Roman" panose="02020603050405020304" pitchFamily="18" charset="0"/>
              </a:rPr>
              <a:t>и получили ранения 6976 </a:t>
            </a:r>
            <a:r>
              <a:rPr lang="ru-RU" sz="2800" dirty="0" smtClean="0">
                <a:solidFill>
                  <a:schemeClr val="bg1"/>
                </a:solidFill>
                <a:latin typeface="Times New Roman" panose="02020603050405020304" pitchFamily="18" charset="0"/>
                <a:cs typeface="Times New Roman" panose="02020603050405020304" pitchFamily="18" charset="0"/>
              </a:rPr>
              <a:t> </a:t>
            </a:r>
            <a:r>
              <a:rPr lang="ru-RU" sz="2800" dirty="0">
                <a:solidFill>
                  <a:schemeClr val="bg1"/>
                </a:solidFill>
                <a:latin typeface="Times New Roman" panose="02020603050405020304" pitchFamily="18" charset="0"/>
                <a:cs typeface="Times New Roman" panose="02020603050405020304" pitchFamily="18" charset="0"/>
              </a:rPr>
              <a:t>несовершеннолетних</a:t>
            </a:r>
            <a:endParaRPr lang="ru-RU" sz="2800" b="1" dirty="0" smtClean="0">
              <a:solidFill>
                <a:schemeClr val="bg1"/>
              </a:solidFill>
              <a:latin typeface="Times New Roman" pitchFamily="18" charset="0"/>
              <a:cs typeface="Times New Roman" pitchFamily="18" charset="0"/>
            </a:endParaRPr>
          </a:p>
          <a:p>
            <a:r>
              <a:rPr lang="ru-RU" sz="2800" b="1" dirty="0" smtClean="0">
                <a:solidFill>
                  <a:schemeClr val="bg1"/>
                </a:solidFill>
                <a:latin typeface="Times New Roman" pitchFamily="18" charset="0"/>
                <a:cs typeface="Times New Roman" pitchFamily="18" charset="0"/>
              </a:rPr>
              <a:t>Белгородская область: </a:t>
            </a:r>
            <a:r>
              <a:rPr lang="ru-RU" sz="2800" dirty="0">
                <a:solidFill>
                  <a:schemeClr val="bg1"/>
                </a:solidFill>
                <a:latin typeface="Times New Roman" panose="02020603050405020304" pitchFamily="18" charset="0"/>
                <a:cs typeface="Times New Roman" panose="02020603050405020304" pitchFamily="18" charset="0"/>
              </a:rPr>
              <a:t>С участием несовершеннолетних в возрасте до 16 лет </a:t>
            </a:r>
            <a:r>
              <a:rPr lang="ru-RU" sz="2800" dirty="0" smtClean="0">
                <a:solidFill>
                  <a:schemeClr val="bg1"/>
                </a:solidFill>
                <a:latin typeface="Times New Roman" panose="02020603050405020304" pitchFamily="18" charset="0"/>
                <a:cs typeface="Times New Roman" panose="02020603050405020304" pitchFamily="18" charset="0"/>
              </a:rPr>
              <a:t>-</a:t>
            </a:r>
            <a:r>
              <a:rPr lang="ru-RU" sz="2800" dirty="0">
                <a:solidFill>
                  <a:schemeClr val="bg1"/>
                </a:solidFill>
                <a:latin typeface="Times New Roman" panose="02020603050405020304" pitchFamily="18" charset="0"/>
                <a:cs typeface="Times New Roman" panose="02020603050405020304" pitchFamily="18" charset="0"/>
              </a:rPr>
              <a:t> </a:t>
            </a:r>
            <a:r>
              <a:rPr lang="ru-RU" sz="2800" b="1" dirty="0">
                <a:solidFill>
                  <a:schemeClr val="bg1"/>
                </a:solidFill>
                <a:latin typeface="Times New Roman" panose="02020603050405020304" pitchFamily="18" charset="0"/>
                <a:cs typeface="Times New Roman" panose="02020603050405020304" pitchFamily="18" charset="0"/>
              </a:rPr>
              <a:t>115 ДТП</a:t>
            </a:r>
            <a:r>
              <a:rPr lang="ru-RU" sz="2800" dirty="0">
                <a:solidFill>
                  <a:schemeClr val="bg1"/>
                </a:solidFill>
                <a:latin typeface="Times New Roman" panose="02020603050405020304" pitchFamily="18" charset="0"/>
                <a:cs typeface="Times New Roman" panose="02020603050405020304" pitchFamily="18" charset="0"/>
              </a:rPr>
              <a:t>, в которых погибли </a:t>
            </a:r>
            <a:r>
              <a:rPr lang="ru-RU" sz="2800" b="1" dirty="0">
                <a:solidFill>
                  <a:schemeClr val="bg1"/>
                </a:solidFill>
                <a:latin typeface="Times New Roman" panose="02020603050405020304" pitchFamily="18" charset="0"/>
                <a:cs typeface="Times New Roman" panose="02020603050405020304" pitchFamily="18" charset="0"/>
              </a:rPr>
              <a:t>пятеро несовершеннолетних</a:t>
            </a:r>
            <a:r>
              <a:rPr lang="ru-RU" sz="2800" dirty="0">
                <a:solidFill>
                  <a:schemeClr val="bg1"/>
                </a:solidFill>
                <a:latin typeface="Times New Roman" panose="02020603050405020304" pitchFamily="18" charset="0"/>
                <a:cs typeface="Times New Roman" panose="02020603050405020304" pitchFamily="18" charset="0"/>
              </a:rPr>
              <a:t> и </a:t>
            </a:r>
            <a:r>
              <a:rPr lang="ru-RU" sz="2800" b="1" dirty="0" smtClean="0">
                <a:solidFill>
                  <a:schemeClr val="bg1"/>
                </a:solidFill>
                <a:latin typeface="Times New Roman" panose="02020603050405020304" pitchFamily="18" charset="0"/>
                <a:cs typeface="Times New Roman" panose="02020603050405020304" pitchFamily="18" charset="0"/>
              </a:rPr>
              <a:t>119    </a:t>
            </a:r>
            <a:r>
              <a:rPr lang="ru-RU" sz="2800" dirty="0">
                <a:solidFill>
                  <a:schemeClr val="bg1"/>
                </a:solidFill>
                <a:latin typeface="Times New Roman" panose="02020603050405020304" pitchFamily="18" charset="0"/>
                <a:cs typeface="Times New Roman" panose="02020603050405020304" pitchFamily="18" charset="0"/>
              </a:rPr>
              <a:t> получили ранения. В </a:t>
            </a:r>
            <a:r>
              <a:rPr lang="ru-RU" sz="2800" b="1" dirty="0">
                <a:solidFill>
                  <a:schemeClr val="bg1"/>
                </a:solidFill>
                <a:latin typeface="Times New Roman" panose="02020603050405020304" pitchFamily="18" charset="0"/>
                <a:cs typeface="Times New Roman" panose="02020603050405020304" pitchFamily="18" charset="0"/>
              </a:rPr>
              <a:t>43 случаях</a:t>
            </a:r>
            <a:r>
              <a:rPr lang="ru-RU" sz="2800" dirty="0">
                <a:solidFill>
                  <a:schemeClr val="bg1"/>
                </a:solidFill>
                <a:latin typeface="Times New Roman" panose="02020603050405020304" pitchFamily="18" charset="0"/>
                <a:cs typeface="Times New Roman" panose="02020603050405020304" pitchFamily="18" charset="0"/>
              </a:rPr>
              <a:t> дети и подростки были пассажирами, а в </a:t>
            </a:r>
            <a:r>
              <a:rPr lang="ru-RU" sz="2800" b="1" dirty="0">
                <a:solidFill>
                  <a:schemeClr val="bg1"/>
                </a:solidFill>
                <a:latin typeface="Times New Roman" panose="02020603050405020304" pitchFamily="18" charset="0"/>
                <a:cs typeface="Times New Roman" panose="02020603050405020304" pitchFamily="18" charset="0"/>
              </a:rPr>
              <a:t>29 случаях</a:t>
            </a:r>
            <a:r>
              <a:rPr lang="ru-RU" sz="2800" dirty="0">
                <a:solidFill>
                  <a:schemeClr val="bg1"/>
                </a:solidFill>
                <a:latin typeface="Times New Roman" panose="02020603050405020304" pitchFamily="18" charset="0"/>
                <a:cs typeface="Times New Roman" panose="02020603050405020304" pitchFamily="18" charset="0"/>
              </a:rPr>
              <a:t> пострадали дети до 12 лет. </a:t>
            </a:r>
            <a:r>
              <a:rPr lang="ru-RU" dirty="0" smtClean="0">
                <a:latin typeface="Times New Roman" panose="02020603050405020304" pitchFamily="18" charset="0"/>
                <a:cs typeface="Times New Roman" panose="02020603050405020304" pitchFamily="18" charset="0"/>
              </a:rPr>
              <a:t>несовершеннолетних</a:t>
            </a:r>
            <a:r>
              <a:rPr lang="ru-RU" dirty="0">
                <a:latin typeface="Times New Roman" panose="02020603050405020304" pitchFamily="18" charset="0"/>
                <a:cs typeface="Times New Roman" panose="02020603050405020304" pitchFamily="18" charset="0"/>
              </a:rPr>
              <a:t>.</a:t>
            </a:r>
            <a:endParaRPr lang="ru-RU" sz="3200" dirty="0">
              <a:latin typeface="Times New Roman" pitchFamily="18" charset="0"/>
              <a:cs typeface="Times New Roman" pitchFamily="18" charset="0"/>
            </a:endParaRPr>
          </a:p>
        </p:txBody>
      </p:sp>
      <p:pic>
        <p:nvPicPr>
          <p:cNvPr id="7" name="Picture 2" descr="C:\Users\Ползователь\Desktop\85011_135428.jpg"/>
          <p:cNvPicPr>
            <a:picLocks noChangeAspect="1" noChangeArrowheads="1"/>
          </p:cNvPicPr>
          <p:nvPr/>
        </p:nvPicPr>
        <p:blipFill>
          <a:blip r:embed="rId4" cstate="print"/>
          <a:srcRect/>
          <a:stretch>
            <a:fillRect/>
          </a:stretch>
        </p:blipFill>
        <p:spPr bwMode="auto">
          <a:xfrm>
            <a:off x="8240617" y="392532"/>
            <a:ext cx="3697076" cy="2069336"/>
          </a:xfrm>
          <a:prstGeom prst="rect">
            <a:avLst/>
          </a:prstGeom>
          <a:noFill/>
        </p:spPr>
      </p:pic>
    </p:spTree>
    <p:extLst>
      <p:ext uri="{BB962C8B-B14F-4D97-AF65-F5344CB8AC3E}">
        <p14:creationId xmlns:p14="http://schemas.microsoft.com/office/powerpoint/2010/main" val="2049304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998"/>
            <a:ext cx="12192000" cy="693999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1927" y="807059"/>
            <a:ext cx="2488548" cy="340420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7400" y="753357"/>
            <a:ext cx="2592841" cy="3564140"/>
          </a:xfrm>
          <a:prstGeom prst="rect">
            <a:avLst/>
          </a:prstGeom>
        </p:spPr>
      </p:pic>
      <p:sp>
        <p:nvSpPr>
          <p:cNvPr id="10" name="TextBox 9"/>
          <p:cNvSpPr txBox="1"/>
          <p:nvPr/>
        </p:nvSpPr>
        <p:spPr>
          <a:xfrm>
            <a:off x="3441530" y="45471"/>
            <a:ext cx="9068773" cy="707886"/>
          </a:xfrm>
          <a:prstGeom prst="rect">
            <a:avLst/>
          </a:prstGeom>
          <a:noFill/>
        </p:spPr>
        <p:txBody>
          <a:bodyPr wrap="square" rtlCol="0">
            <a:spAutoFit/>
          </a:bodyPr>
          <a:lstStyle/>
          <a:p>
            <a:r>
              <a:rPr lang="ru-RU" sz="2000" b="1" dirty="0" smtClean="0">
                <a:solidFill>
                  <a:schemeClr val="accent5"/>
                </a:solidFill>
                <a:latin typeface="Times New Roman" panose="02020603050405020304" pitchFamily="18" charset="0"/>
                <a:cs typeface="Times New Roman" panose="02020603050405020304" pitchFamily="18" charset="0"/>
              </a:rPr>
              <a:t>Наши воспитанники и педагоги активно представляют свои умения и знания на конкурсах различного уровня. Гордимся своими результатами!  </a:t>
            </a:r>
            <a:endParaRPr lang="ru-RU" sz="2000" b="1" dirty="0">
              <a:solidFill>
                <a:schemeClr val="accent5"/>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1462" y="750616"/>
            <a:ext cx="2381006" cy="3301411"/>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86106" y="1633704"/>
            <a:ext cx="2098711" cy="287092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6141" y="4088260"/>
            <a:ext cx="1974377" cy="2738198"/>
          </a:xfrm>
          <a:prstGeom prst="rect">
            <a:avLst/>
          </a:prstGeom>
        </p:spPr>
      </p:pic>
      <p:graphicFrame>
        <p:nvGraphicFramePr>
          <p:cNvPr id="16" name="Объект 15"/>
          <p:cNvGraphicFramePr>
            <a:graphicFrameLocks noChangeAspect="1"/>
          </p:cNvGraphicFramePr>
          <p:nvPr>
            <p:extLst>
              <p:ext uri="{D42A27DB-BD31-4B8C-83A1-F6EECF244321}">
                <p14:modId xmlns:p14="http://schemas.microsoft.com/office/powerpoint/2010/main" val="1353152780"/>
              </p:ext>
            </p:extLst>
          </p:nvPr>
        </p:nvGraphicFramePr>
        <p:xfrm>
          <a:off x="9996716" y="722502"/>
          <a:ext cx="2351070" cy="3326784"/>
        </p:xfrm>
        <a:graphic>
          <a:graphicData uri="http://schemas.openxmlformats.org/presentationml/2006/ole">
            <mc:AlternateContent xmlns:mc="http://schemas.openxmlformats.org/markup-compatibility/2006">
              <mc:Choice xmlns:v="urn:schemas-microsoft-com:vml" Requires="v">
                <p:oleObj spid="_x0000_s2148" name="Acrobat Document" r:id="rId10" imgW="5321520" imgH="7521840" progId="AcroExch.Document.DC">
                  <p:embed/>
                </p:oleObj>
              </mc:Choice>
              <mc:Fallback>
                <p:oleObj name="Acrobat Document" r:id="rId10" imgW="5321520" imgH="7521840" progId="AcroExch.Document.DC">
                  <p:embed/>
                  <p:pic>
                    <p:nvPicPr>
                      <p:cNvPr id="2" name="Объект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6716" y="722502"/>
                        <a:ext cx="2351070" cy="3326784"/>
                      </a:xfrm>
                      <a:prstGeom prst="rect">
                        <a:avLst/>
                      </a:prstGeom>
                      <a:noFill/>
                      <a:extLst/>
                    </p:spPr>
                  </p:pic>
                </p:oleObj>
              </mc:Fallback>
            </mc:AlternateContent>
          </a:graphicData>
        </a:graphic>
      </p:graphicFrame>
      <p:pic>
        <p:nvPicPr>
          <p:cNvPr id="13" name="Рисунок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5471"/>
            <a:ext cx="2792738" cy="1974341"/>
          </a:xfrm>
          <a:prstGeom prst="rect">
            <a:avLst/>
          </a:prstGeom>
        </p:spPr>
      </p:pic>
      <p:pic>
        <p:nvPicPr>
          <p:cNvPr id="18" name="Рисунок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55" y="4118522"/>
            <a:ext cx="2857300" cy="1904867"/>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19142" y="4033463"/>
            <a:ext cx="2022047" cy="2766053"/>
          </a:xfrm>
          <a:prstGeom prst="rect">
            <a:avLst/>
          </a:prstGeom>
        </p:spPr>
      </p:pic>
      <p:pic>
        <p:nvPicPr>
          <p:cNvPr id="19" name="Рисунок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55309" y="4038104"/>
            <a:ext cx="2030386" cy="2815255"/>
          </a:xfrm>
          <a:prstGeom prst="rect">
            <a:avLst/>
          </a:prstGeom>
        </p:spPr>
      </p:pic>
      <p:pic>
        <p:nvPicPr>
          <p:cNvPr id="5" name="Рисунок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31847" y="4033462"/>
            <a:ext cx="2036631" cy="2824537"/>
          </a:xfrm>
          <a:prstGeom prst="rect">
            <a:avLst/>
          </a:prstGeom>
        </p:spPr>
      </p:pic>
      <p:pic>
        <p:nvPicPr>
          <p:cNvPr id="17" name="Рисунок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28307" y="4049286"/>
            <a:ext cx="2044555" cy="2726074"/>
          </a:xfrm>
          <a:prstGeom prst="rect">
            <a:avLst/>
          </a:prstGeom>
        </p:spPr>
      </p:pic>
    </p:spTree>
    <p:extLst>
      <p:ext uri="{BB962C8B-B14F-4D97-AF65-F5344CB8AC3E}">
        <p14:creationId xmlns:p14="http://schemas.microsoft.com/office/powerpoint/2010/main" val="334468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39"/>
            <a:ext cx="12192000" cy="6858000"/>
          </a:xfrm>
          <a:prstGeom prst="rect">
            <a:avLst/>
          </a:prstGeom>
        </p:spPr>
      </p:pic>
      <p:sp>
        <p:nvSpPr>
          <p:cNvPr id="10" name="Прямоугольник 9"/>
          <p:cNvSpPr/>
          <p:nvPr/>
        </p:nvSpPr>
        <p:spPr>
          <a:xfrm>
            <a:off x="383203" y="3094135"/>
            <a:ext cx="5602586" cy="1415772"/>
          </a:xfrm>
          <a:prstGeom prst="rect">
            <a:avLst/>
          </a:prstGeom>
        </p:spPr>
        <p:txBody>
          <a:bodyPr wrap="square">
            <a:spAutoFit/>
          </a:bodyPr>
          <a:lstStyle/>
          <a:p>
            <a:pPr algn="ctr"/>
            <a:r>
              <a:rPr lang="ru-RU" sz="3600" b="1" dirty="0" smtClean="0">
                <a:solidFill>
                  <a:srgbClr val="FF0000"/>
                </a:solidFill>
                <a:latin typeface="Times New Roman" panose="02020603050405020304" pitchFamily="18" charset="0"/>
                <a:cs typeface="Times New Roman" panose="02020603050405020304" pitchFamily="18" charset="0"/>
              </a:rPr>
              <a:t>Идем вперед с «Безопасным детством»!</a:t>
            </a:r>
            <a:endParaRPr lang="ru-RU" sz="3600" dirty="0" smtClean="0">
              <a:solidFill>
                <a:srgbClr val="FF000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p:cNvSpPr txBox="1"/>
          <p:nvPr/>
        </p:nvSpPr>
        <p:spPr>
          <a:xfrm>
            <a:off x="2424960" y="5083998"/>
            <a:ext cx="4192438" cy="1323439"/>
          </a:xfrm>
          <a:prstGeom prst="rect">
            <a:avLst/>
          </a:prstGeom>
          <a:noFill/>
        </p:spPr>
        <p:txBody>
          <a:bodyPr wrap="square" rtlCol="0">
            <a:spAutoFit/>
          </a:bodyPr>
          <a:lstStyle/>
          <a:p>
            <a:r>
              <a:rPr lang="ru-RU" sz="2000" dirty="0">
                <a:solidFill>
                  <a:srgbClr val="0070C0"/>
                </a:solidFill>
                <a:latin typeface="Proxima Nova Rg" panose="02000506030000020004" pitchFamily="50" charset="0"/>
              </a:rPr>
              <a:t>309851 Белгородская область, </a:t>
            </a:r>
            <a:endParaRPr lang="ru-RU" sz="2000" dirty="0" smtClean="0">
              <a:solidFill>
                <a:srgbClr val="0070C0"/>
              </a:solidFill>
              <a:latin typeface="Proxima Nova Rg" panose="02000506030000020004" pitchFamily="50" charset="0"/>
            </a:endParaRPr>
          </a:p>
          <a:p>
            <a:r>
              <a:rPr lang="ru-RU" sz="2000" dirty="0" smtClean="0">
                <a:solidFill>
                  <a:srgbClr val="0070C0"/>
                </a:solidFill>
                <a:latin typeface="Proxima Nova Rg" panose="02000506030000020004" pitchFamily="50" charset="0"/>
              </a:rPr>
              <a:t>г</a:t>
            </a:r>
            <a:r>
              <a:rPr lang="ru-RU" sz="2000" dirty="0">
                <a:solidFill>
                  <a:srgbClr val="0070C0"/>
                </a:solidFill>
                <a:latin typeface="Proxima Nova Rg" panose="02000506030000020004" pitchFamily="50" charset="0"/>
              </a:rPr>
              <a:t>. Алексеевка, ул. Маяковского 118</a:t>
            </a:r>
          </a:p>
          <a:p>
            <a:r>
              <a:rPr lang="ru-RU" sz="2000" dirty="0">
                <a:solidFill>
                  <a:srgbClr val="0070C0"/>
                </a:solidFill>
                <a:latin typeface="Proxima Nova Rg" panose="02000506030000020004" pitchFamily="50" charset="0"/>
              </a:rPr>
              <a:t>Тел. 8-47-234-4-10-35</a:t>
            </a:r>
          </a:p>
          <a:p>
            <a:r>
              <a:rPr lang="en-US" sz="2000" dirty="0">
                <a:solidFill>
                  <a:srgbClr val="0070C0"/>
                </a:solidFill>
                <a:latin typeface="Proxima Nova Rg" panose="02000506030000020004" pitchFamily="50" charset="0"/>
              </a:rPr>
              <a:t>E-mail</a:t>
            </a:r>
            <a:r>
              <a:rPr lang="ru-RU" sz="2000" dirty="0">
                <a:solidFill>
                  <a:srgbClr val="0070C0"/>
                </a:solidFill>
                <a:latin typeface="Proxima Nova Rg" panose="02000506030000020004" pitchFamily="50" charset="0"/>
              </a:rPr>
              <a:t>: </a:t>
            </a:r>
            <a:r>
              <a:rPr lang="en-US" sz="2000" dirty="0">
                <a:solidFill>
                  <a:srgbClr val="0070C0"/>
                </a:solidFill>
                <a:latin typeface="Proxima Nova Rg" panose="02000506030000020004" pitchFamily="50" charset="0"/>
              </a:rPr>
              <a:t>alexdou11@mail</a:t>
            </a:r>
            <a:r>
              <a:rPr lang="ru-RU" sz="2000" dirty="0">
                <a:solidFill>
                  <a:srgbClr val="0070C0"/>
                </a:solidFill>
                <a:latin typeface="Proxima Nova Rg" panose="02000506030000020004" pitchFamily="50" charset="0"/>
              </a:rPr>
              <a:t>.</a:t>
            </a:r>
            <a:r>
              <a:rPr lang="en-US" sz="2000" dirty="0" err="1">
                <a:solidFill>
                  <a:srgbClr val="0070C0"/>
                </a:solidFill>
                <a:latin typeface="Proxima Nova Rg" panose="02000506030000020004" pitchFamily="50" charset="0"/>
              </a:rPr>
              <a:t>ru</a:t>
            </a:r>
            <a:endParaRPr lang="ru-RU" sz="2000" dirty="0">
              <a:solidFill>
                <a:srgbClr val="0070C0"/>
              </a:solidFill>
              <a:latin typeface="Proxima Nova Rg" panose="02000506030000020004" pitchFamily="50" charset="0"/>
            </a:endParaRP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0460"/>
            <a:ext cx="2449901" cy="2449901"/>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293" y="3235568"/>
            <a:ext cx="5099561" cy="3401367"/>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465" y="35601"/>
            <a:ext cx="4415785" cy="2945294"/>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5788" y="0"/>
            <a:ext cx="4826237" cy="3219062"/>
          </a:xfrm>
          <a:prstGeom prst="rect">
            <a:avLst/>
          </a:prstGeom>
        </p:spPr>
      </p:pic>
    </p:spTree>
    <p:extLst>
      <p:ext uri="{BB962C8B-B14F-4D97-AF65-F5344CB8AC3E}">
        <p14:creationId xmlns:p14="http://schemas.microsoft.com/office/powerpoint/2010/main" val="909459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3" y="0"/>
            <a:ext cx="9690538"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graphicFrame>
        <p:nvGraphicFramePr>
          <p:cNvPr id="6" name="Содержимое 4"/>
          <p:cNvGraphicFramePr>
            <a:graphicFrameLocks/>
          </p:cNvGraphicFramePr>
          <p:nvPr>
            <p:extLst>
              <p:ext uri="{D42A27DB-BD31-4B8C-83A1-F6EECF244321}">
                <p14:modId xmlns:p14="http://schemas.microsoft.com/office/powerpoint/2010/main" val="2920892902"/>
              </p:ext>
            </p:extLst>
          </p:nvPr>
        </p:nvGraphicFramePr>
        <p:xfrm>
          <a:off x="1603108" y="2051686"/>
          <a:ext cx="9780658" cy="4671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823965" y="157237"/>
            <a:ext cx="10559801" cy="1877437"/>
          </a:xfrm>
          <a:prstGeom prst="rect">
            <a:avLst/>
          </a:prstGeom>
          <a:noFill/>
        </p:spPr>
        <p:txBody>
          <a:bodyPr wrap="square" rtlCol="0">
            <a:spAutoFit/>
          </a:bodyPr>
          <a:lstStyle/>
          <a:p>
            <a:r>
              <a:rPr lang="ru-RU" sz="3600" b="1" dirty="0">
                <a:latin typeface="Times New Roman" panose="02020603050405020304" pitchFamily="18" charset="0"/>
                <a:cs typeface="Times New Roman" panose="02020603050405020304" pitchFamily="18" charset="0"/>
              </a:rPr>
              <a:t>Общественная организация «Безопасное детство» </a:t>
            </a:r>
            <a:endParaRPr lang="ru-RU" sz="3600" b="1" dirty="0" smtClean="0">
              <a:latin typeface="Times New Roman" panose="02020603050405020304" pitchFamily="18" charset="0"/>
              <a:cs typeface="Times New Roman" panose="02020603050405020304" pitchFamily="18" charset="0"/>
            </a:endParaRPr>
          </a:p>
          <a:p>
            <a:pPr algn="ctr"/>
            <a:r>
              <a:rPr lang="ru-RU" sz="2000" i="1" u="sng" dirty="0" smtClean="0"/>
              <a:t>объединение </a:t>
            </a:r>
            <a:r>
              <a:rPr lang="ru-RU" sz="2000" i="1" u="sng" dirty="0"/>
              <a:t>граждан на основе общих интересов и </a:t>
            </a:r>
            <a:r>
              <a:rPr lang="ru-RU" sz="2000" i="1" u="sng" dirty="0" smtClean="0"/>
              <a:t>целей. </a:t>
            </a:r>
          </a:p>
          <a:p>
            <a:pPr algn="ctr"/>
            <a:r>
              <a:rPr lang="ru-RU" sz="2000" b="1" dirty="0" smtClean="0"/>
              <a:t>Общественная </a:t>
            </a:r>
            <a:r>
              <a:rPr lang="ru-RU" sz="2000" b="1" dirty="0"/>
              <a:t>организация «Безопасное детство»</a:t>
            </a:r>
            <a:r>
              <a:rPr lang="ru-RU" sz="2000" dirty="0"/>
              <a:t> – наиболее приемлемая форма объединения воспитанников, родителей и социума. Здесь главные </a:t>
            </a:r>
            <a:r>
              <a:rPr lang="ru-RU" sz="2000" b="1" dirty="0"/>
              <a:t>все участники</a:t>
            </a:r>
            <a:r>
              <a:rPr lang="ru-RU" sz="2000" dirty="0"/>
              <a:t>: дети, педагоги, родители, инспекторы ОГИБДД. </a:t>
            </a:r>
            <a:endParaRPr lang="ru-RU"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2558" y="838857"/>
            <a:ext cx="1216033" cy="1216033"/>
          </a:xfrm>
          <a:prstGeom prst="rect">
            <a:avLst/>
          </a:prstGeom>
        </p:spPr>
      </p:pic>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970"/>
            <a:ext cx="12192000" cy="6858000"/>
          </a:xfrm>
          <a:prstGeom prst="rect">
            <a:avLst/>
          </a:prstGeom>
        </p:spPr>
      </p:pic>
      <p:sp>
        <p:nvSpPr>
          <p:cNvPr id="12" name="Прямоугольник 11"/>
          <p:cNvSpPr/>
          <p:nvPr/>
        </p:nvSpPr>
        <p:spPr>
          <a:xfrm>
            <a:off x="5050468" y="45238"/>
            <a:ext cx="4930579" cy="1046440"/>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Отдел </a:t>
            </a:r>
          </a:p>
          <a:p>
            <a:pPr algn="ctr"/>
            <a:r>
              <a:rPr lang="ru-RU" sz="2400" b="1" dirty="0" smtClean="0">
                <a:solidFill>
                  <a:srgbClr val="002060"/>
                </a:solidFill>
                <a:latin typeface="Times New Roman" panose="02020603050405020304" pitchFamily="18" charset="0"/>
                <a:cs typeface="Times New Roman" panose="02020603050405020304" pitchFamily="18" charset="0"/>
              </a:rPr>
              <a:t>нормативно-организационный</a:t>
            </a:r>
            <a:endParaRPr lang="ru-RU" sz="24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descr="D:\ПАСПОРТА ДОУ\паспорт дорожной безопасности\паспорт дорожной безопасности 2020\скан договора о сотрудничестве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512" y="12486"/>
            <a:ext cx="2643004" cy="3300058"/>
          </a:xfrm>
          <a:prstGeom prst="rect">
            <a:avLst/>
          </a:prstGeom>
          <a:noFill/>
          <a:ln>
            <a:noFill/>
          </a:ln>
        </p:spPr>
      </p:pic>
      <p:pic>
        <p:nvPicPr>
          <p:cNvPr id="2" name="Рисунок 1"/>
          <p:cNvPicPr>
            <a:picLocks noChangeAspect="1"/>
          </p:cNvPicPr>
          <p:nvPr/>
        </p:nvPicPr>
        <p:blipFill>
          <a:blip r:embed="rId5"/>
          <a:stretch>
            <a:fillRect/>
          </a:stretch>
        </p:blipFill>
        <p:spPr>
          <a:xfrm>
            <a:off x="5623248" y="1240886"/>
            <a:ext cx="3980857" cy="5401453"/>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5806" y="448488"/>
            <a:ext cx="2224493" cy="3085077"/>
          </a:xfrm>
          <a:prstGeom prst="rect">
            <a:avLst/>
          </a:prstGeom>
        </p:spPr>
      </p:pic>
      <p:graphicFrame>
        <p:nvGraphicFramePr>
          <p:cNvPr id="10" name="Объект 9"/>
          <p:cNvGraphicFramePr>
            <a:graphicFrameLocks noChangeAspect="1"/>
          </p:cNvGraphicFramePr>
          <p:nvPr>
            <p:extLst>
              <p:ext uri="{D42A27DB-BD31-4B8C-83A1-F6EECF244321}">
                <p14:modId xmlns:p14="http://schemas.microsoft.com/office/powerpoint/2010/main" val="2984901447"/>
              </p:ext>
            </p:extLst>
          </p:nvPr>
        </p:nvGraphicFramePr>
        <p:xfrm>
          <a:off x="9622239" y="3560637"/>
          <a:ext cx="2237815" cy="3166321"/>
        </p:xfrm>
        <a:graphic>
          <a:graphicData uri="http://schemas.openxmlformats.org/presentationml/2006/ole">
            <mc:AlternateContent xmlns:mc="http://schemas.openxmlformats.org/markup-compatibility/2006">
              <mc:Choice xmlns:v="urn:schemas-microsoft-com:vml" Requires="v">
                <p:oleObj spid="_x0000_s3167" name="Acrobat Document" r:id="rId7" imgW="4533723" imgH="6415677" progId="AcroExch.Document.DC">
                  <p:embed/>
                </p:oleObj>
              </mc:Choice>
              <mc:Fallback>
                <p:oleObj name="Acrobat Document" r:id="rId7" imgW="4533723" imgH="6415677" progId="AcroExch.Document.DC">
                  <p:embed/>
                  <p:pic>
                    <p:nvPicPr>
                      <p:cNvPr id="0" name=""/>
                      <p:cNvPicPr/>
                      <p:nvPr/>
                    </p:nvPicPr>
                    <p:blipFill>
                      <a:blip r:embed="rId8"/>
                      <a:stretch>
                        <a:fillRect/>
                      </a:stretch>
                    </p:blipFill>
                    <p:spPr>
                      <a:xfrm>
                        <a:off x="9622239" y="3560637"/>
                        <a:ext cx="2237815" cy="3166321"/>
                      </a:xfrm>
                      <a:prstGeom prst="rect">
                        <a:avLst/>
                      </a:prstGeom>
                    </p:spPr>
                  </p:pic>
                </p:oleObj>
              </mc:Fallback>
            </mc:AlternateContent>
          </a:graphicData>
        </a:graphic>
      </p:graphicFrame>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5189" y="457452"/>
            <a:ext cx="2319968" cy="2319968"/>
          </a:xfrm>
          <a:prstGeom prst="rect">
            <a:avLst/>
          </a:prstGeom>
        </p:spPr>
      </p:pic>
      <p:pic>
        <p:nvPicPr>
          <p:cNvPr id="13" name="Рисунок 12" descr="D:\ПАСПОРТА ДОУ\паспорт дорожной безопасности\паспорт дорожной безопасности 2020\скан договора о сотрудничестве (2).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673" y="3325030"/>
            <a:ext cx="2673843" cy="3563007"/>
          </a:xfrm>
          <a:prstGeom prst="rect">
            <a:avLst/>
          </a:prstGeom>
          <a:noFill/>
          <a:ln>
            <a:noFill/>
          </a:ln>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70972" y="2868922"/>
            <a:ext cx="2720820" cy="3773417"/>
          </a:xfrm>
          <a:prstGeom prst="rect">
            <a:avLst/>
          </a:prstGeom>
        </p:spPr>
      </p:pic>
    </p:spTree>
    <p:extLst>
      <p:ext uri="{BB962C8B-B14F-4D97-AF65-F5344CB8AC3E}">
        <p14:creationId xmlns:p14="http://schemas.microsoft.com/office/powerpoint/2010/main" val="1484533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46073"/>
            <a:ext cx="12192000" cy="6858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2066" y="1291084"/>
            <a:ext cx="3511018" cy="2340679"/>
          </a:xfrm>
          <a:prstGeom prst="rect">
            <a:avLst/>
          </a:prstGeom>
        </p:spPr>
      </p:pic>
      <p:sp>
        <p:nvSpPr>
          <p:cNvPr id="12" name="Прямоугольник 11"/>
          <p:cNvSpPr/>
          <p:nvPr/>
        </p:nvSpPr>
        <p:spPr>
          <a:xfrm>
            <a:off x="-377893" y="25918"/>
            <a:ext cx="6064469" cy="677108"/>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Отдел инновационных технологий</a:t>
            </a:r>
            <a:endParaRPr lang="ru-RU" sz="24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949" y="1322987"/>
            <a:ext cx="3511019" cy="2340679"/>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938" y="3631763"/>
            <a:ext cx="4648022" cy="309868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343" y="3695570"/>
            <a:ext cx="4719657" cy="3146438"/>
          </a:xfrm>
          <a:prstGeom prst="rect">
            <a:avLst/>
          </a:prstGeom>
        </p:spPr>
      </p:pic>
      <p:sp>
        <p:nvSpPr>
          <p:cNvPr id="9" name="Прямоугольник 8"/>
          <p:cNvSpPr/>
          <p:nvPr/>
        </p:nvSpPr>
        <p:spPr>
          <a:xfrm>
            <a:off x="246993" y="456696"/>
            <a:ext cx="2659117" cy="3631763"/>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Интеллектуально </a:t>
            </a:r>
            <a:r>
              <a:rPr lang="ru-RU" sz="2400" b="1" dirty="0">
                <a:solidFill>
                  <a:srgbClr val="002060"/>
                </a:solidFill>
                <a:latin typeface="Times New Roman" panose="02020603050405020304" pitchFamily="18" charset="0"/>
                <a:cs typeface="Times New Roman" panose="02020603050405020304" pitchFamily="18" charset="0"/>
              </a:rPr>
              <a:t>– развивающие игры </a:t>
            </a:r>
            <a:r>
              <a:rPr lang="ru-RU" sz="2400" b="1" dirty="0" err="1" smtClean="0">
                <a:solidFill>
                  <a:srgbClr val="002060"/>
                </a:solidFill>
                <a:latin typeface="Times New Roman" panose="02020603050405020304" pitchFamily="18" charset="0"/>
                <a:cs typeface="Times New Roman" panose="02020603050405020304" pitchFamily="18" charset="0"/>
              </a:rPr>
              <a:t>В.В.Воскобовича</a:t>
            </a:r>
            <a:r>
              <a:rPr lang="ru-RU" sz="2400" b="1" dirty="0" smtClean="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a:p>
            <a:pPr algn="ctr">
              <a:spcAft>
                <a:spcPts val="0"/>
              </a:spcAft>
            </a:pPr>
            <a:r>
              <a:rPr lang="ru-RU" sz="2400" dirty="0" smtClean="0">
                <a:solidFill>
                  <a:srgbClr val="002060"/>
                </a:solidFill>
                <a:latin typeface="Times New Roman" panose="02020603050405020304" pitchFamily="18" charset="0"/>
                <a:cs typeface="Times New Roman" panose="02020603050405020304" pitchFamily="18" charset="0"/>
              </a:rPr>
              <a:t>персонажи </a:t>
            </a:r>
            <a:r>
              <a:rPr lang="ru-RU" sz="2400" dirty="0">
                <a:solidFill>
                  <a:srgbClr val="002060"/>
                </a:solidFill>
                <a:latin typeface="Times New Roman" panose="02020603050405020304" pitchFamily="18" charset="0"/>
                <a:cs typeface="Times New Roman" panose="02020603050405020304" pitchFamily="18" charset="0"/>
              </a:rPr>
              <a:t>Фиолетового </a:t>
            </a:r>
            <a:r>
              <a:rPr lang="ru-RU" sz="2400" dirty="0" smtClean="0">
                <a:solidFill>
                  <a:srgbClr val="002060"/>
                </a:solidFill>
                <a:latin typeface="Times New Roman" panose="02020603050405020304" pitchFamily="18" charset="0"/>
                <a:cs typeface="Times New Roman" panose="02020603050405020304" pitchFamily="18" charset="0"/>
              </a:rPr>
              <a:t>леса, </a:t>
            </a:r>
          </a:p>
          <a:p>
            <a:pPr algn="ctr">
              <a:spcAft>
                <a:spcPts val="0"/>
              </a:spcAft>
            </a:pPr>
            <a:r>
              <a:rPr lang="ru-RU" sz="2400" dirty="0">
                <a:solidFill>
                  <a:srgbClr val="002060"/>
                </a:solidFill>
                <a:latin typeface="Times New Roman" panose="02020603050405020304" pitchFamily="18" charset="0"/>
                <a:cs typeface="Times New Roman" panose="02020603050405020304" pitchFamily="18" charset="0"/>
              </a:rPr>
              <a:t>«Чудо Соты» и «Чудо крестики</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Геоконт</a:t>
            </a:r>
            <a:r>
              <a:rPr lang="ru-RU" sz="2400" dirty="0">
                <a:solidFill>
                  <a:srgbClr val="002060"/>
                </a:solidFill>
                <a:latin typeface="Times New Roman" panose="02020603050405020304" pitchFamily="18" charset="0"/>
                <a:cs typeface="Times New Roman" panose="02020603050405020304" pitchFamily="18" charset="0"/>
              </a:rPr>
              <a:t>» </a:t>
            </a:r>
            <a:endParaRPr lang="ru-RU" sz="2400" dirty="0" smtClean="0">
              <a:solidFill>
                <a:srgbClr val="002060"/>
              </a:solidFill>
              <a:latin typeface="Times New Roman" panose="02020603050405020304" pitchFamily="18" charset="0"/>
              <a:cs typeface="Times New Roman" panose="02020603050405020304" pitchFamily="18" charset="0"/>
            </a:endParaRPr>
          </a:p>
          <a:p>
            <a:pPr algn="just">
              <a:spcAft>
                <a:spcPts val="0"/>
              </a:spcAft>
            </a:pP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Прямоугольник 2"/>
          <p:cNvSpPr/>
          <p:nvPr/>
        </p:nvSpPr>
        <p:spPr>
          <a:xfrm>
            <a:off x="5314925" y="64133"/>
            <a:ext cx="6096000" cy="1277786"/>
          </a:xfrm>
          <a:prstGeom prst="rect">
            <a:avLst/>
          </a:prstGeom>
        </p:spPr>
        <p:txBody>
          <a:bodyPr>
            <a:spAutoFit/>
          </a:bodyPr>
          <a:lstStyle/>
          <a:p>
            <a:pPr algn="just">
              <a:lnSpc>
                <a:spcPct val="107000"/>
              </a:lnSpc>
              <a:spcAft>
                <a:spcPts val="0"/>
              </a:spcAft>
            </a:pP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его цель: организация проведения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образовательных событий</a:t>
            </a: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с воспитанниками, деятельность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педагогической лаборатории</a:t>
            </a: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через внедрение в практику эффективных</a:t>
            </a:r>
            <a:r>
              <a:rPr lang="ru-R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ru-RU"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педагогических технологий</a:t>
            </a:r>
            <a:r>
              <a:rPr lang="ru-R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ru-RU"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742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027"/>
            <a:ext cx="12192000" cy="6858000"/>
          </a:xfrm>
          <a:prstGeom prst="rect">
            <a:avLst/>
          </a:prstGeom>
        </p:spPr>
      </p:pic>
      <p:sp>
        <p:nvSpPr>
          <p:cNvPr id="12" name="Прямоугольник 11"/>
          <p:cNvSpPr/>
          <p:nvPr/>
        </p:nvSpPr>
        <p:spPr>
          <a:xfrm>
            <a:off x="-280826" y="296334"/>
            <a:ext cx="3323242" cy="2677656"/>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LEGO – </a:t>
            </a:r>
            <a:r>
              <a:rPr lang="ru-RU" sz="2800" b="1" dirty="0" smtClean="0">
                <a:latin typeface="Times New Roman" panose="02020603050405020304" pitchFamily="18" charset="0"/>
                <a:cs typeface="Times New Roman" panose="02020603050405020304" pitchFamily="18" charset="0"/>
              </a:rPr>
              <a:t>конструирование</a:t>
            </a:r>
            <a:r>
              <a:rPr lang="ru-RU" sz="2800" b="1" dirty="0" smtClean="0">
                <a:solidFill>
                  <a:srgbClr val="002060"/>
                </a:solidFill>
                <a:latin typeface="Times New Roman" panose="02020603050405020304" pitchFamily="18" charset="0"/>
                <a:cs typeface="Times New Roman" panose="02020603050405020304" pitchFamily="18" charset="0"/>
              </a:rPr>
              <a:t>:</a:t>
            </a:r>
          </a:p>
          <a:p>
            <a:pPr algn="ctr"/>
            <a:r>
              <a:rPr lang="ru-RU" sz="2800" dirty="0" smtClean="0">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Пешеходный переход» </a:t>
            </a:r>
            <a:endParaRPr lang="ru-RU" sz="2800" b="1" dirty="0">
              <a:solidFill>
                <a:srgbClr val="002060"/>
              </a:solidFill>
              <a:latin typeface="Times New Roman" panose="02020603050405020304" pitchFamily="18" charset="0"/>
              <a:cs typeface="Times New Roman" panose="02020603050405020304" pitchFamily="18" charset="0"/>
            </a:endParaRPr>
          </a:p>
          <a:p>
            <a:pPr algn="ctr">
              <a:spcAft>
                <a:spcPts val="0"/>
              </a:spcAft>
            </a:pPr>
            <a:r>
              <a:rPr lang="ru-RU" sz="2800" dirty="0">
                <a:latin typeface="Times New Roman" panose="02020603050405020304" pitchFamily="18" charset="0"/>
                <a:cs typeface="Times New Roman" panose="02020603050405020304" pitchFamily="18" charset="0"/>
              </a:rPr>
              <a:t>«Спасательная техника»</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325" y="-196411"/>
            <a:ext cx="4246179" cy="283078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727" y="2704323"/>
            <a:ext cx="4566916" cy="3425187"/>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1524" y="2620687"/>
            <a:ext cx="5388690" cy="3592460"/>
          </a:xfrm>
          <a:prstGeom prst="rect">
            <a:avLst/>
          </a:prstGeom>
        </p:spPr>
      </p:pic>
      <p:sp>
        <p:nvSpPr>
          <p:cNvPr id="5" name="Прямоугольник 4"/>
          <p:cNvSpPr/>
          <p:nvPr/>
        </p:nvSpPr>
        <p:spPr>
          <a:xfrm>
            <a:off x="7434754" y="-536027"/>
            <a:ext cx="4137135" cy="3323987"/>
          </a:xfrm>
          <a:prstGeom prst="rect">
            <a:avLst/>
          </a:prstGeom>
        </p:spPr>
        <p:txBody>
          <a:bodyPr wrap="square">
            <a:spAutoFit/>
          </a:bodyPr>
          <a:lstStyle/>
          <a:p>
            <a:pPr algn="ctr"/>
            <a:r>
              <a:rPr lang="ru-RU"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Дидактический материал </a:t>
            </a:r>
            <a:r>
              <a:rPr lang="ru-RU"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«Дары </a:t>
            </a:r>
            <a:r>
              <a:rPr lang="ru-RU"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Фрёбеля</a:t>
            </a:r>
            <a:r>
              <a:rPr lang="ru-RU"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r>
              <a:rPr lang="ru-RU"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Светофорик</a:t>
            </a:r>
            <a:r>
              <a:rPr lang="ru-RU" sz="1600" dirty="0">
                <a:latin typeface="Times New Roman" panose="02020603050405020304" pitchFamily="18" charset="0"/>
                <a:cs typeface="Times New Roman" panose="02020603050405020304" pitchFamily="18" charset="0"/>
              </a:rPr>
              <a:t>», «В нашем городе»;</a:t>
            </a:r>
          </a:p>
          <a:p>
            <a:pPr algn="ct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Дома из кубов», «Назови дорожные знаки», «Мосты», «Приглашаем в гости», «Автошкола</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Дорожка для Матрешки», «Если бы не было дорожных знаков?»;</a:t>
            </a:r>
          </a:p>
          <a:p>
            <a:pPr algn="ct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«Детская площадка», «А что за окном</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395659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3" name="Picture 7" descr="C:\Users\user\Desktop\IMG_18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215" y="4867849"/>
            <a:ext cx="2717322" cy="1990151"/>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descr="H:\фото к приложению — копия\IMG_79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5537" y="3138167"/>
            <a:ext cx="3934643" cy="3712979"/>
          </a:xfrm>
          <a:prstGeom prst="rect">
            <a:avLst/>
          </a:prstGeom>
          <a:noFill/>
          <a:ln>
            <a:noFill/>
          </a:ln>
        </p:spPr>
      </p:pic>
      <p:pic>
        <p:nvPicPr>
          <p:cNvPr id="14" name="Picture 3" descr="F:\IMG_8428.JPG"/>
          <p:cNvPicPr>
            <a:picLocks noChangeAspect="1" noChangeArrowheads="1"/>
          </p:cNvPicPr>
          <p:nvPr/>
        </p:nvPicPr>
        <p:blipFill>
          <a:blip r:embed="rId5" cstate="print"/>
          <a:srcRect/>
          <a:stretch>
            <a:fillRect/>
          </a:stretch>
        </p:blipFill>
        <p:spPr bwMode="auto">
          <a:xfrm>
            <a:off x="3685320" y="240619"/>
            <a:ext cx="4302740" cy="2869894"/>
          </a:xfrm>
          <a:prstGeom prst="rect">
            <a:avLst/>
          </a:prstGeom>
          <a:noFill/>
        </p:spPr>
      </p:pic>
      <p:sp>
        <p:nvSpPr>
          <p:cNvPr id="15" name="Rectangle 1"/>
          <p:cNvSpPr>
            <a:spLocks noChangeArrowheads="1"/>
          </p:cNvSpPr>
          <p:nvPr/>
        </p:nvSpPr>
        <p:spPr bwMode="auto">
          <a:xfrm>
            <a:off x="-343698" y="172127"/>
            <a:ext cx="4353678"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Использование интеллект-карт:</a:t>
            </a:r>
          </a:p>
          <a:p>
            <a:pPr marL="0" marR="0" lvl="0" indent="0" algn="ctr" defTabSz="914400" rtl="0" eaLnBrk="1" fontAlgn="base" latinLnBrk="0" hangingPunct="1">
              <a:lnSpc>
                <a:spcPct val="100000"/>
              </a:lnSpc>
              <a:spcBef>
                <a:spcPct val="0"/>
              </a:spcBef>
              <a:spcAft>
                <a:spcPct val="0"/>
              </a:spcAft>
              <a:buClrTx/>
              <a:buSzTx/>
              <a:buFontTx/>
              <a:buNone/>
              <a:tabLst/>
            </a:pPr>
            <a:r>
              <a:rPr lang="ru-RU" sz="2800" b="1" dirty="0" smtClean="0">
                <a:solidFill>
                  <a:srgbClr val="002060"/>
                </a:solidFill>
                <a:latin typeface="Times New Roman" pitchFamily="18" charset="0"/>
                <a:cs typeface="Times New Roman" pitchFamily="18" charset="0"/>
              </a:rPr>
              <a:t>Дорожные ловушки, Письмо водителю, </a:t>
            </a:r>
          </a:p>
          <a:p>
            <a:pPr marL="0" marR="0" lvl="0" indent="0" algn="ctr" defTabSz="914400" rtl="0" eaLnBrk="1" fontAlgn="base" latinLnBrk="0" hangingPunct="1">
              <a:lnSpc>
                <a:spcPct val="100000"/>
              </a:lnSpc>
              <a:spcBef>
                <a:spcPct val="0"/>
              </a:spcBef>
              <a:spcAft>
                <a:spcPct val="0"/>
              </a:spcAft>
              <a:buClrTx/>
              <a:buSzTx/>
              <a:buFontTx/>
              <a:buNone/>
              <a:tabLst/>
            </a:pPr>
            <a:r>
              <a:rPr lang="ru-RU" sz="2800" b="1" dirty="0" smtClean="0">
                <a:solidFill>
                  <a:srgbClr val="002060"/>
                </a:solidFill>
                <a:latin typeface="Times New Roman" pitchFamily="18" charset="0"/>
                <a:cs typeface="Times New Roman" pitchFamily="18" charset="0"/>
              </a:rPr>
              <a:t>Моя безопасность, Транспорт, Зебра</a:t>
            </a:r>
            <a:endParaRPr kumimoji="0" lang="ru-RU" sz="2800" b="1" i="0" u="none" strike="noStrike" cap="none" normalizeH="0" baseline="0" dirty="0" smtClean="0">
              <a:ln>
                <a:noFill/>
              </a:ln>
              <a:solidFill>
                <a:srgbClr val="002060"/>
              </a:solidFill>
              <a:effectLst/>
              <a:latin typeface="Arial" pitchFamily="34" charset="0"/>
              <a:cs typeface="Arial" pitchFamily="34" charset="0"/>
            </a:endParaRPr>
          </a:p>
        </p:txBody>
      </p:sp>
      <p:pic>
        <p:nvPicPr>
          <p:cNvPr id="9" name="Picture 3" descr="F:\IMG_8404.JPG"/>
          <p:cNvPicPr>
            <a:picLocks noChangeAspect="1" noChangeArrowheads="1"/>
          </p:cNvPicPr>
          <p:nvPr/>
        </p:nvPicPr>
        <p:blipFill>
          <a:blip r:embed="rId6" cstate="print"/>
          <a:srcRect/>
          <a:stretch>
            <a:fillRect/>
          </a:stretch>
        </p:blipFill>
        <p:spPr bwMode="auto">
          <a:xfrm>
            <a:off x="6604704" y="3131316"/>
            <a:ext cx="5587296" cy="3726683"/>
          </a:xfrm>
          <a:prstGeom prst="rect">
            <a:avLst/>
          </a:prstGeom>
          <a:noFill/>
        </p:spPr>
      </p:pic>
      <p:pic>
        <p:nvPicPr>
          <p:cNvPr id="10" name="Рисунок 9" descr="H:\фото к приложению — копия\IMG_792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8060" y="69010"/>
            <a:ext cx="4077420" cy="3041503"/>
          </a:xfrm>
          <a:prstGeom prst="rect">
            <a:avLst/>
          </a:prstGeom>
          <a:noFill/>
          <a:ln>
            <a:noFill/>
          </a:ln>
        </p:spPr>
      </p:pic>
      <p:pic>
        <p:nvPicPr>
          <p:cNvPr id="11" name="Рисунок 10" descr="H:\фото к приложению — копия\IMG_791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214" y="2972893"/>
            <a:ext cx="2759017" cy="1894955"/>
          </a:xfrm>
          <a:prstGeom prst="rect">
            <a:avLst/>
          </a:prstGeom>
          <a:noFill/>
          <a:ln>
            <a:noFill/>
          </a:ln>
        </p:spPr>
      </p:pic>
    </p:spTree>
    <p:extLst>
      <p:ext uri="{BB962C8B-B14F-4D97-AF65-F5344CB8AC3E}">
        <p14:creationId xmlns:p14="http://schemas.microsoft.com/office/powerpoint/2010/main" val="764375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7840717" y="297792"/>
            <a:ext cx="3205655" cy="2554545"/>
          </a:xfrm>
          <a:prstGeom prst="rect">
            <a:avLst/>
          </a:prstGeom>
        </p:spPr>
        <p:txBody>
          <a:bodyPr wrap="square">
            <a:spAutoFit/>
          </a:bodyPr>
          <a:lstStyle/>
          <a:p>
            <a:pPr algn="ct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Познавательные сеты:</a:t>
            </a:r>
          </a:p>
          <a:p>
            <a:pPr algn="ctr"/>
            <a:r>
              <a:rPr lang="ru-RU" sz="2400" dirty="0">
                <a:latin typeface="Times New Roman" panose="02020603050405020304" pitchFamily="18" charset="0"/>
                <a:cs typeface="Times New Roman" panose="02020603050405020304" pitchFamily="18" charset="0"/>
              </a:rPr>
              <a:t>«Грузовой и легковой транспорт», «Улица нашего города»</a:t>
            </a:r>
            <a:r>
              <a:rPr lang="ru-RU" sz="2400" b="1" dirty="0" smtClean="0">
                <a:solidFill>
                  <a:srgbClr val="002060"/>
                </a:solidFill>
                <a:latin typeface="Times New Roman" panose="02020603050405020304" pitchFamily="18" charset="0"/>
                <a:cs typeface="Times New Roman" panose="02020603050405020304" pitchFamily="18" charset="0"/>
              </a:rPr>
              <a:t> </a:t>
            </a:r>
            <a:endParaRPr lang="ru-RU" sz="2400" dirty="0">
              <a:solidFill>
                <a:srgbClr val="002060"/>
              </a:solidFill>
              <a:latin typeface="Times New Roman" panose="02020603050405020304" pitchFamily="18" charset="0"/>
              <a:cs typeface="Times New Roman" panose="02020603050405020304" pitchFamily="18" charset="0"/>
            </a:endParaRPr>
          </a:p>
          <a:p>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940" y="3541919"/>
            <a:ext cx="3110804" cy="2073869"/>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5174" y="344022"/>
            <a:ext cx="4786149" cy="3190766"/>
          </a:xfrm>
          <a:prstGeom prst="rect">
            <a:avLst/>
          </a:prstGeom>
        </p:spPr>
      </p:pic>
      <p:sp>
        <p:nvSpPr>
          <p:cNvPr id="14" name="Прямоугольник 13"/>
          <p:cNvSpPr/>
          <p:nvPr/>
        </p:nvSpPr>
        <p:spPr>
          <a:xfrm>
            <a:off x="0" y="628233"/>
            <a:ext cx="2674883" cy="2800767"/>
          </a:xfrm>
          <a:prstGeom prst="rect">
            <a:avLst/>
          </a:prstGeom>
        </p:spPr>
        <p:txBody>
          <a:bodyPr wrap="square">
            <a:spAutoFit/>
          </a:bodyPr>
          <a:lstStyle/>
          <a:p>
            <a:pPr algn="ctr"/>
            <a: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Теория решения изобретательских задач:</a:t>
            </a:r>
          </a:p>
          <a:p>
            <a:pPr algn="ctr"/>
            <a:r>
              <a:rPr lang="ru-RU" sz="2400" b="1" dirty="0">
                <a:solidFill>
                  <a:srgbClr val="002060"/>
                </a:solidFill>
                <a:latin typeface="Times New Roman" panose="02020603050405020304" pitchFamily="18" charset="0"/>
                <a:cs typeface="Times New Roman" panose="02020603050405020304" pitchFamily="18" charset="0"/>
              </a:rPr>
              <a:t>Игра "Теремок</a:t>
            </a:r>
            <a:r>
              <a:rPr lang="ru-RU" sz="2400" b="1" dirty="0" smtClean="0">
                <a:solidFill>
                  <a:srgbClr val="002060"/>
                </a:solidFill>
                <a:latin typeface="Times New Roman" panose="02020603050405020304" pitchFamily="18" charset="0"/>
                <a:cs typeface="Times New Roman" panose="02020603050405020304" pitchFamily="18" charset="0"/>
              </a:rPr>
              <a:t>", </a:t>
            </a:r>
          </a:p>
          <a:p>
            <a:pPr algn="ctr"/>
            <a:r>
              <a:rPr lang="ru-RU" sz="2400" b="1" dirty="0">
                <a:solidFill>
                  <a:srgbClr val="002060"/>
                </a:solidFill>
                <a:latin typeface="Times New Roman" panose="02020603050405020304" pitchFamily="18" charset="0"/>
                <a:cs typeface="Times New Roman" panose="02020603050405020304" pitchFamily="18" charset="0"/>
              </a:rPr>
              <a:t>Игра "Черное-белое» </a:t>
            </a:r>
            <a:endParaRPr lang="ru-RU" sz="2400" dirty="0">
              <a:solidFill>
                <a:srgbClr val="002060"/>
              </a:solidFill>
              <a:latin typeface="Times New Roman" panose="02020603050405020304" pitchFamily="18" charset="0"/>
              <a:cs typeface="Times New Roman" panose="02020603050405020304" pitchFamily="18" charset="0"/>
            </a:endParaRPr>
          </a:p>
          <a:p>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3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744" y="2859468"/>
            <a:ext cx="5382467" cy="4036850"/>
          </a:xfrm>
          <a:prstGeom prst="rect">
            <a:avLst/>
          </a:prstGeom>
        </p:spPr>
      </p:pic>
      <p:sp>
        <p:nvSpPr>
          <p:cNvPr id="5" name="Прямоугольник 4"/>
          <p:cNvSpPr/>
          <p:nvPr/>
        </p:nvSpPr>
        <p:spPr>
          <a:xfrm>
            <a:off x="1399788" y="5649575"/>
            <a:ext cx="5188956" cy="1277786"/>
          </a:xfrm>
          <a:prstGeom prst="rect">
            <a:avLst/>
          </a:prstGeom>
        </p:spPr>
        <p:txBody>
          <a:bodyPr wrap="square">
            <a:spAutoFit/>
          </a:bodyPr>
          <a:lstStyle/>
          <a:p>
            <a:pPr algn="ctr">
              <a:lnSpc>
                <a:spcPct val="107000"/>
              </a:lnSpc>
              <a:spcAft>
                <a:spcPts val="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Педагоги адаптировали более 20 игр данных технологий, позволяющих подготовить дисциплинированного участника дорожного движения. </a:t>
            </a:r>
            <a:endParaRPr lang="ru-RU"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5693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01111"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sp>
        <p:nvSpPr>
          <p:cNvPr id="4" name="Прямоугольник 3"/>
          <p:cNvSpPr/>
          <p:nvPr/>
        </p:nvSpPr>
        <p:spPr>
          <a:xfrm>
            <a:off x="1342517" y="113862"/>
            <a:ext cx="6855553" cy="954107"/>
          </a:xfrm>
          <a:prstGeom prst="rect">
            <a:avLst/>
          </a:prstGeom>
        </p:spPr>
        <p:txBody>
          <a:bodyPr wrap="square">
            <a:spAutoFit/>
          </a:bodyPr>
          <a:lstStyle/>
          <a:p>
            <a:pPr algn="ctr">
              <a:spcAft>
                <a:spcPts val="0"/>
              </a:spcAft>
            </a:pPr>
            <a:r>
              <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Дети-детям</a:t>
            </a:r>
            <a:r>
              <a:rPr lang="ru-RU" sz="2800" dirty="0" smtClean="0">
                <a:solidFill>
                  <a:srgbClr val="002060"/>
                </a:solidFill>
                <a:latin typeface="Times New Roman" panose="02020603050405020304" pitchFamily="18" charset="0"/>
                <a:cs typeface="Times New Roman" panose="02020603050405020304" pitchFamily="18" charset="0"/>
              </a:rPr>
              <a:t>-т</a:t>
            </a:r>
            <a:r>
              <a:rPr lang="ru-RU" sz="2800" b="1" dirty="0" smtClean="0">
                <a:solidFill>
                  <a:srgbClr val="002060"/>
                </a:solidFill>
                <a:latin typeface="Times New Roman" panose="02020603050405020304" pitchFamily="18" charset="0"/>
                <a:cs typeface="Times New Roman" panose="02020603050405020304" pitchFamily="18" charset="0"/>
              </a:rPr>
              <a:t>ехнология коллективного </a:t>
            </a:r>
            <a:r>
              <a:rPr lang="ru-RU" sz="2800" b="1" dirty="0" err="1" smtClean="0">
                <a:solidFill>
                  <a:srgbClr val="002060"/>
                </a:solidFill>
                <a:latin typeface="Times New Roman" panose="02020603050405020304" pitchFamily="18" charset="0"/>
                <a:cs typeface="Times New Roman" panose="02020603050405020304" pitchFamily="18" charset="0"/>
              </a:rPr>
              <a:t>взаимообучения</a:t>
            </a:r>
            <a:endParaRPr lang="ru-RU"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260" y="249798"/>
            <a:ext cx="3746740" cy="249904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3296" y="2748844"/>
            <a:ext cx="6163734" cy="4109156"/>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9222" y="972004"/>
            <a:ext cx="2951182" cy="1967455"/>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627170" y="3524877"/>
            <a:ext cx="3999748" cy="2666498"/>
          </a:xfrm>
          <a:prstGeom prst="rect">
            <a:avLst/>
          </a:prstGeom>
        </p:spPr>
      </p:pic>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96479"/>
            <a:ext cx="3432445" cy="2195558"/>
          </a:xfrm>
          <a:prstGeom prst="rect">
            <a:avLst/>
          </a:prstGeom>
        </p:spPr>
      </p:pic>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50" y="616941"/>
            <a:ext cx="3047179" cy="2031452"/>
          </a:xfrm>
          <a:prstGeom prst="rect">
            <a:avLst/>
          </a:prstGeom>
        </p:spPr>
      </p:pic>
      <p:pic>
        <p:nvPicPr>
          <p:cNvPr id="18" name="Picture 2" descr="F:\IMG_8006.JPG"/>
          <p:cNvPicPr>
            <a:picLocks noChangeAspect="1" noChangeArrowheads="1"/>
          </p:cNvPicPr>
          <p:nvPr/>
        </p:nvPicPr>
        <p:blipFill>
          <a:blip r:embed="rId10" cstate="print"/>
          <a:srcRect/>
          <a:stretch>
            <a:fillRect/>
          </a:stretch>
        </p:blipFill>
        <p:spPr bwMode="auto">
          <a:xfrm>
            <a:off x="10732" y="2523707"/>
            <a:ext cx="3278105" cy="2186471"/>
          </a:xfrm>
          <a:prstGeom prst="rect">
            <a:avLst/>
          </a:prstGeom>
          <a:noFill/>
        </p:spPr>
      </p:pic>
      <p:pic>
        <p:nvPicPr>
          <p:cNvPr id="1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60293" y="1067969"/>
            <a:ext cx="2520081" cy="168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377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1990</TotalTime>
  <Words>935</Words>
  <Application>Microsoft Office PowerPoint</Application>
  <PresentationFormat>Широкоэкранный</PresentationFormat>
  <Paragraphs>122</Paragraphs>
  <Slides>21</Slides>
  <Notes>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21</vt:i4>
      </vt:variant>
    </vt:vector>
  </HeadingPairs>
  <TitlesOfParts>
    <vt:vector size="28" baseType="lpstr">
      <vt:lpstr>Arial</vt:lpstr>
      <vt:lpstr>Calibri</vt:lpstr>
      <vt:lpstr>Calibri Light</vt:lpstr>
      <vt:lpstr>Proxima Nova Rg</vt:lpstr>
      <vt:lpstr>Times New Roman</vt:lpstr>
      <vt:lpstr>Тема Office</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Проводя анализ результатов наблюдения за воспитанниками, мы видим положительную динамику формирования у детей понимания  дорожных ситуаций, а также правильное воспроизведение причинно-следственных связей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Основная цель создания уголка безопасности дорожного движения – разъяснить родителям, что именно они являются главным звеном в вопросе обучения детей Правилам дорожного движения. Именно от их действий зависит насколько прочно овладеет ребёнок навыками безопасного поведения на дороге. Именно их поведение имеет решающее значение при выборе ребёнком «своего стиля» перехода проезжей части.</dc:title>
  <dc:creator>User1</dc:creator>
  <cp:lastModifiedBy>User</cp:lastModifiedBy>
  <cp:revision>192</cp:revision>
  <dcterms:created xsi:type="dcterms:W3CDTF">2019-06-17T09:56:13Z</dcterms:created>
  <dcterms:modified xsi:type="dcterms:W3CDTF">2022-03-20T12:14:26Z</dcterms:modified>
</cp:coreProperties>
</file>