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81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663E6-7A11-484D-92B0-57D69A46001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291455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623DE-F9B0-4B20-A377-3B3BA2FB1D6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774938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5A744-48EA-49D2-829B-5F71F3F8039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926500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980C0-B138-42B1-B9A1-455ADF00CAA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581849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38D01-F1ED-4941-975E-081C0C24DF2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561553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7245C-43A3-45E1-9001-09D265F7320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736107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520C0-EDAF-40D4-A64A-984B84A69CA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755348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B1ABD-00D3-4B3B-B93B-2FEB9500ADA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185876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A7211-7C94-42FC-8F6E-624733BEBAA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266154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B0A04-D162-4DD3-9BDE-B604DE6FC8A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117893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49EFC-ECE1-4711-960F-13695E334D8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289517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DCAB4-E654-4A2C-920C-EF390B08BC7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138626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E51D1-69F2-4C9D-981D-5615240BA77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072878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17EAB-3702-485A-BEA5-B7BF31E19C1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4198696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31471-2F1E-4A77-823D-1E851A1EB61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336200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0F48A-8A94-43D0-B556-AC3E594A99F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233843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27208-69D7-4771-9384-2329752D742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7627891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0E3D5-AEB2-402E-80E3-BC81F6B3E42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42078276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BBDFD-F648-4F24-A2B8-CF9F20BE661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927336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CB44A-C67B-4149-8D1C-C9435DCFC40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787036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B2C10-9905-46B0-8FBD-D579271FCCA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3180080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CC2E2-BDB3-4D92-BA0F-EF0858BAC78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4004190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DC81A-98D6-4D3D-99B1-868B01FFD9F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3586690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1B47C-2F13-4595-B199-438793D4310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1337994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500A4-2BFB-443A-99AA-E975CFAE0D0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3218331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627CB-805F-4C0D-97AD-B07F675E3C5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53761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38F92-CB35-4CBC-AF69-C170F30BD78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0402522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218A6-C769-44D9-B7A5-CD400DD179A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3432711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9CE01-0066-468B-9DFF-3A8E7F6CE76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5046318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06FB9-6F54-464C-9D37-13269534815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0745467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3E7EF-C0C1-485C-8465-B48AC679116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906212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C5203-6EFB-44A4-9C0E-913D74AB223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8090217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4774B-233F-4FFA-9F2C-92C1B52B279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584963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67849-D456-40ED-9CD5-5CF6DE701C6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5433160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DC49D-385F-4037-A19D-76BE6D5FE5D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41095691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21918-BBFB-4752-8305-683A4C8DECB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030018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3325E-2844-47F5-9C2D-9848B06D8E7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6377503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78FAA-FE4A-44A7-B6D2-AE792FC1C19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9085416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1AD9F-3EA0-457D-8F24-639542433AC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0421998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A421A-42EE-45F1-8B4A-6A90F44335C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8009009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9B9A7-64A5-49DD-A439-1D7556FD2A8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4427639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DE123-DBFA-4E6A-95F1-6BF0133B87B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5133989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F1529-5A59-4EE4-8E8F-CE40E1199C9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9419660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2BF2C-883F-49CA-8AFD-FCBE1CC2EC6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859144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-349250" y="6492875"/>
            <a:ext cx="3492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5C261-A5BA-4DA7-8ACA-F282C90BCFD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547688" y="64960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</a:t>
            </a:r>
            <a:r>
              <a:rPr lang="en-US" err="1">
                <a:solidFill>
                  <a:srgbClr val="000000"/>
                </a:solidFill>
              </a:rPr>
              <a:t>Тема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презентации</a:t>
            </a:r>
            <a:r>
              <a:rPr lang="en-US">
                <a:solidFill>
                  <a:srgbClr val="000000"/>
                </a:solidFill>
              </a:rPr>
              <a:t> | xx/xx/xx</a:t>
            </a:r>
          </a:p>
        </p:txBody>
      </p:sp>
    </p:spTree>
    <p:extLst>
      <p:ext uri="{BB962C8B-B14F-4D97-AF65-F5344CB8AC3E}">
        <p14:creationId xmlns:p14="http://schemas.microsoft.com/office/powerpoint/2010/main" val="2286958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B9CD8-A0E2-4219-B36E-8F1B366DD47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1271012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195E4-E024-4B00-883D-1AC5355479E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9548645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2C5C0-A390-4B32-9DA7-2A6FE61E849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1438095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FB223-946E-4867-A2AD-E7C35097B69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4040150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25DD9-36A8-461D-A879-E39A934C196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1892619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409DE-BF7D-4718-9D9C-538F0E15189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7657047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9B550-869B-4492-B302-DED57252222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9459185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485A0-73FC-4036-AFFC-D190CB7058E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6412392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A8663-B995-4EBD-BE9A-02AD6976D27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7173906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4C9D2-898A-4F6C-94AC-BF2417313BF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421414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4A0B2-9170-46AC-A943-3B82656FD57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8317172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FF46C-21C6-49E8-AEEF-B946AA85FE2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4409033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FE12E-8ABC-4C32-9830-5DD9684261F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199635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26FCB-CD8A-48FB-91DD-D42AD12C3E2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9322922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27B4E-3D28-463C-AA89-B939F4FA7B6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7773763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7DB3F-81EF-4DE5-B11E-C981BD9114F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1196321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F2D30-BCF1-4AEB-A9B2-8098C6F16EF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0176834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A7431-88D1-4E6C-8CA9-A237EE350A0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9640316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C678D-39EC-4B31-86C7-00B835A4960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9391916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60F96-D03C-408D-B1E1-18922F0098A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41853853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C875E-13D3-42BE-A14F-52FCFF18455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933231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-349250" y="6492875"/>
            <a:ext cx="3492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95E7B-1C45-4E2A-91FB-C774C53E3DD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547688" y="64960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3278405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435451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3505200"/>
            <a:ext cx="5562600" cy="838200"/>
          </a:xfrm>
        </p:spPr>
        <p:txBody>
          <a:bodyPr>
            <a:normAutofit/>
          </a:bodyPr>
          <a:lstStyle>
            <a:lvl1pPr algn="l">
              <a:defRPr sz="2200" spc="0" baseline="0">
                <a:solidFill>
                  <a:schemeClr val="bg1"/>
                </a:solidFill>
                <a:latin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800599"/>
            <a:ext cx="5562600" cy="685801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tx1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90600" y="6028267"/>
            <a:ext cx="2657475" cy="508528"/>
          </a:xfrm>
        </p:spPr>
        <p:txBody>
          <a:bodyPr anchor="b">
            <a:normAutofit/>
          </a:bodyPr>
          <a:lstStyle>
            <a:lvl1pPr>
              <a:defRPr sz="10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99901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1503351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3396733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683954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7319227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2494159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7343436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6023734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0766386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4227997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509CE-BB33-4DA0-934C-EEA62E9884B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880217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7AF9B-7155-40AF-BF4E-AF552839F65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868186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2200" dirty="0">
              <a:solidFill>
                <a:prstClr val="white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2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714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FA7260-8BDF-4153-AB1D-640444A06545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31" name="Picture 17" descr="rzd_logo.png"/>
          <p:cNvPicPr>
            <a:picLocks noChangeAspect="1"/>
          </p:cNvPicPr>
          <p:nvPr userDrawn="1"/>
        </p:nvPicPr>
        <p:blipFill>
          <a:blip r:embed="rId81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703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0" r:id="rId38"/>
    <p:sldLayoutId id="2147483751" r:id="rId39"/>
    <p:sldLayoutId id="2147483752" r:id="rId40"/>
    <p:sldLayoutId id="2147483753" r:id="rId41"/>
    <p:sldLayoutId id="2147483754" r:id="rId42"/>
    <p:sldLayoutId id="2147483755" r:id="rId43"/>
    <p:sldLayoutId id="2147483756" r:id="rId44"/>
    <p:sldLayoutId id="2147483757" r:id="rId45"/>
    <p:sldLayoutId id="2147483758" r:id="rId46"/>
    <p:sldLayoutId id="2147483759" r:id="rId47"/>
    <p:sldLayoutId id="2147483760" r:id="rId48"/>
    <p:sldLayoutId id="2147483761" r:id="rId49"/>
    <p:sldLayoutId id="2147483762" r:id="rId50"/>
    <p:sldLayoutId id="2147483763" r:id="rId51"/>
    <p:sldLayoutId id="2147483764" r:id="rId52"/>
    <p:sldLayoutId id="2147483765" r:id="rId53"/>
    <p:sldLayoutId id="2147483766" r:id="rId54"/>
    <p:sldLayoutId id="2147483767" r:id="rId55"/>
    <p:sldLayoutId id="2147483768" r:id="rId56"/>
    <p:sldLayoutId id="2147483769" r:id="rId57"/>
    <p:sldLayoutId id="2147483770" r:id="rId58"/>
    <p:sldLayoutId id="2147483771" r:id="rId59"/>
    <p:sldLayoutId id="2147483772" r:id="rId60"/>
    <p:sldLayoutId id="2147483773" r:id="rId61"/>
    <p:sldLayoutId id="2147483774" r:id="rId62"/>
    <p:sldLayoutId id="2147483775" r:id="rId63"/>
    <p:sldLayoutId id="2147483776" r:id="rId64"/>
    <p:sldLayoutId id="2147483777" r:id="rId65"/>
    <p:sldLayoutId id="2147483778" r:id="rId66"/>
    <p:sldLayoutId id="2147483779" r:id="rId67"/>
    <p:sldLayoutId id="2147483780" r:id="rId68"/>
    <p:sldLayoutId id="2147483781" r:id="rId69"/>
    <p:sldLayoutId id="2147483782" r:id="rId70"/>
    <p:sldLayoutId id="2147483783" r:id="rId71"/>
    <p:sldLayoutId id="2147483784" r:id="rId72"/>
    <p:sldLayoutId id="2147483785" r:id="rId73"/>
    <p:sldLayoutId id="2147483786" r:id="rId74"/>
    <p:sldLayoutId id="2147483787" r:id="rId75"/>
    <p:sldLayoutId id="2147483788" r:id="rId76"/>
    <p:sldLayoutId id="2147483789" r:id="rId77"/>
    <p:sldLayoutId id="2147483790" r:id="rId78"/>
    <p:sldLayoutId id="2147483791" r:id="rId79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chemeClr val="tx1"/>
          </a:solidFill>
          <a:latin typeface="Verdana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over_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8" b="14098"/>
          <a:stretch/>
        </p:blipFill>
        <p:spPr bwMode="auto">
          <a:xfrm>
            <a:off x="0" y="1543091"/>
            <a:ext cx="9144000" cy="411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itle 10"/>
          <p:cNvSpPr>
            <a:spLocks noGrp="1"/>
          </p:cNvSpPr>
          <p:nvPr>
            <p:ph type="ctrTitle"/>
          </p:nvPr>
        </p:nvSpPr>
        <p:spPr>
          <a:xfrm>
            <a:off x="395536" y="2371346"/>
            <a:ext cx="6339116" cy="858240"/>
          </a:xfrm>
        </p:spPr>
        <p:txBody>
          <a:bodyPr>
            <a:noAutofit/>
          </a:bodyPr>
          <a:lstStyle/>
          <a:p>
            <a:pPr algn="ctr"/>
            <a:r>
              <a:rPr lang="ru-RU" sz="29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9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Инновационные формы экологического воспитания дошкольников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900" dirty="0">
                <a:latin typeface="Times New Roman" pitchFamily="18" charset="0"/>
                <a:cs typeface="Times New Roman" pitchFamily="18" charset="0"/>
              </a:rPr>
            </a:b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900" dirty="0">
                <a:latin typeface="Times New Roman" pitchFamily="18" charset="0"/>
                <a:cs typeface="Times New Roman" pitchFamily="18" charset="0"/>
              </a:rPr>
            </a:b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900" dirty="0">
                <a:latin typeface="Times New Roman" pitchFamily="18" charset="0"/>
                <a:cs typeface="Times New Roman" pitchFamily="18" charset="0"/>
              </a:rPr>
            </a:br>
            <a:endParaRPr lang="en-US" sz="2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0"/>
          <p:cNvSpPr txBox="1">
            <a:spLocks/>
          </p:cNvSpPr>
          <p:nvPr/>
        </p:nvSpPr>
        <p:spPr>
          <a:xfrm>
            <a:off x="683568" y="4941168"/>
            <a:ext cx="7717482" cy="11006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endParaRPr lang="en-US" sz="2400" b="1" dirty="0" smtClean="0">
              <a:solidFill>
                <a:srgbClr val="000000"/>
              </a:solidFill>
              <a:latin typeface="Arial" charset="0"/>
              <a:cs typeface="Verdana" charset="0"/>
            </a:endParaRPr>
          </a:p>
        </p:txBody>
      </p:sp>
      <p:pic>
        <p:nvPicPr>
          <p:cNvPr id="335874" name="Picture 2" descr="C:\Users\User\Desktop\эмблема без надписи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09" y="-63168"/>
            <a:ext cx="1800000" cy="127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31384" y="70629"/>
            <a:ext cx="84712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Частное общеобразовательное учреждение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«Школа-интернат № 30 среднего общего образования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открытого акционерного общества «Российские железные дороги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образование)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471" y="1849573"/>
            <a:ext cx="1873694" cy="17119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356992"/>
            <a:ext cx="3417394" cy="33843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8831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F663E6-7A11-484D-92B0-57D69A46001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3" name="Рисунок 4" descr="E:\Анастасия\IMG-20170922-WA0057.jpg"/>
          <p:cNvPicPr>
            <a:picLocks noChangeAspect="1" noChangeArrowheads="1"/>
          </p:cNvPicPr>
          <p:nvPr/>
        </p:nvPicPr>
        <p:blipFill>
          <a:blip r:embed="rId2" cstate="print"/>
          <a:srcRect t="9756" r="30795"/>
          <a:stretch>
            <a:fillRect/>
          </a:stretch>
        </p:blipFill>
        <p:spPr bwMode="auto">
          <a:xfrm>
            <a:off x="395536" y="1484784"/>
            <a:ext cx="3312368" cy="2664297"/>
          </a:xfrm>
          <a:prstGeom prst="round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4" name="Содержимое 3" descr="E:\Анастасия\IMG-20170922-WA0020.jpg"/>
          <p:cNvPicPr>
            <a:picLocks/>
          </p:cNvPicPr>
          <p:nvPr/>
        </p:nvPicPr>
        <p:blipFill>
          <a:blip r:embed="rId3" cstate="print"/>
          <a:srcRect l="11380" r="5705"/>
          <a:stretch>
            <a:fillRect/>
          </a:stretch>
        </p:blipFill>
        <p:spPr>
          <a:xfrm>
            <a:off x="5220072" y="1484784"/>
            <a:ext cx="3456384" cy="2664296"/>
          </a:xfrm>
          <a:prstGeom prst="round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5" name="Picture 2" descr="E:\для презентации\IMG_20201002_112108.jpg"/>
          <p:cNvPicPr>
            <a:picLocks noChangeAspect="1" noChangeArrowheads="1"/>
          </p:cNvPicPr>
          <p:nvPr/>
        </p:nvPicPr>
        <p:blipFill>
          <a:blip r:embed="rId4" cstate="print"/>
          <a:srcRect l="9347" t="10101" b="4851"/>
          <a:stretch>
            <a:fillRect/>
          </a:stretch>
        </p:blipFill>
        <p:spPr bwMode="auto">
          <a:xfrm>
            <a:off x="3419872" y="3212976"/>
            <a:ext cx="2376264" cy="2976424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 cstate="print"/>
          <a:srcRect l="30158" t="11438" r="47151" b="14735"/>
          <a:stretch>
            <a:fillRect/>
          </a:stretch>
        </p:blipFill>
        <p:spPr bwMode="auto">
          <a:xfrm>
            <a:off x="1465900" y="4477977"/>
            <a:ext cx="1152128" cy="186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https://ds05.infourok.ru/uploads/ex/0f18/0013f8bf-0a14da97/hello_html_mc4b7ead.gif"/>
          <p:cNvPicPr>
            <a:picLocks noChangeAspect="1" noChangeArrowheads="1"/>
          </p:cNvPicPr>
          <p:nvPr/>
        </p:nvPicPr>
        <p:blipFill>
          <a:blip r:embed="rId6" cstate="print"/>
          <a:srcRect b="10824"/>
          <a:stretch>
            <a:fillRect/>
          </a:stretch>
        </p:blipFill>
        <p:spPr bwMode="auto">
          <a:xfrm>
            <a:off x="6732240" y="4419220"/>
            <a:ext cx="1734258" cy="1980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391276"/>
            <a:ext cx="9144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900" b="1" i="1" dirty="0" smtClean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Субботник</a:t>
            </a:r>
          </a:p>
          <a:p>
            <a:pPr algn="ctr"/>
            <a:r>
              <a:rPr lang="ru-RU" sz="2900" b="1" i="1" dirty="0" smtClean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«ДЕНЬ ЗЕМЛИ»</a:t>
            </a:r>
            <a:endParaRPr lang="ru-RU" sz="2900" b="1" i="1" dirty="0"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F663E6-7A11-484D-92B0-57D69A46001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3" name="Picture 2" descr="D:\Фотографии\10 Работа\Логопедическая 2020-21\яблоневый сад\IMG_20210610_103400.jpg"/>
          <p:cNvPicPr>
            <a:picLocks noChangeAspect="1" noChangeArrowheads="1"/>
          </p:cNvPicPr>
          <p:nvPr/>
        </p:nvPicPr>
        <p:blipFill>
          <a:blip r:embed="rId2" cstate="print"/>
          <a:srcRect t="11550" r="15665" b="8651"/>
          <a:stretch>
            <a:fillRect/>
          </a:stretch>
        </p:blipFill>
        <p:spPr bwMode="auto">
          <a:xfrm>
            <a:off x="395536" y="1628800"/>
            <a:ext cx="2160239" cy="288000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4" name="Picture 13" descr="https://img2.freepng.ru/20180328/vqe/kisspng-butterfly-morpho-rhetenor-blue-clip-art-butterflies-5abb7844812276.12284385152223546052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4869160"/>
            <a:ext cx="1527424" cy="1188000"/>
          </a:xfrm>
          <a:prstGeom prst="rect">
            <a:avLst/>
          </a:prstGeom>
          <a:noFill/>
        </p:spPr>
      </p:pic>
      <p:pic>
        <p:nvPicPr>
          <p:cNvPr id="5" name="Picture 15" descr="https://img1.picmix.com/output/stamp/normal/0/9/0/1/1821090_040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876256" y="1628800"/>
            <a:ext cx="1647596" cy="1440000"/>
          </a:xfrm>
          <a:prstGeom prst="rect">
            <a:avLst/>
          </a:prstGeom>
          <a:noFill/>
        </p:spPr>
      </p:pic>
      <p:pic>
        <p:nvPicPr>
          <p:cNvPr id="6" name="Picture 2" descr="C:\Users\User\Documents\20190618_100017.jpg"/>
          <p:cNvPicPr>
            <a:picLocks noChangeAspect="1" noChangeArrowheads="1"/>
          </p:cNvPicPr>
          <p:nvPr/>
        </p:nvPicPr>
        <p:blipFill>
          <a:blip r:embed="rId5" cstate="print"/>
          <a:srcRect t="13251" r="17868" b="26900"/>
          <a:stretch>
            <a:fillRect/>
          </a:stretch>
        </p:blipFill>
        <p:spPr bwMode="auto">
          <a:xfrm flipH="1">
            <a:off x="4499992" y="1628800"/>
            <a:ext cx="2223158" cy="2880000"/>
          </a:xfrm>
          <a:prstGeom prst="roundRect">
            <a:avLst/>
          </a:prstGeom>
          <a:ln w="38100"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D:\Фотографии\10 Работа\Логопедическая 2020-21\яблоневый сад\IMG_20210610_103644.jpg"/>
          <p:cNvPicPr>
            <a:picLocks noChangeAspect="1" noChangeArrowheads="1"/>
          </p:cNvPicPr>
          <p:nvPr/>
        </p:nvPicPr>
        <p:blipFill>
          <a:blip r:embed="rId6" cstate="print"/>
          <a:srcRect r="13086" b="11801"/>
          <a:stretch>
            <a:fillRect/>
          </a:stretch>
        </p:blipFill>
        <p:spPr bwMode="auto">
          <a:xfrm>
            <a:off x="6516216" y="3429000"/>
            <a:ext cx="2232248" cy="288000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9" name="Picture 5" descr="D:\Фотографии\10 Работа\Логопедическая 2020-21\на клумбе\IMG_20210608_114107.jpg"/>
          <p:cNvPicPr>
            <a:picLocks noChangeAspect="1" noChangeArrowheads="1"/>
          </p:cNvPicPr>
          <p:nvPr/>
        </p:nvPicPr>
        <p:blipFill>
          <a:blip r:embed="rId7" cstate="print"/>
          <a:srcRect l="7945" t="25850" r="16356" b="9051"/>
          <a:stretch>
            <a:fillRect/>
          </a:stretch>
        </p:blipFill>
        <p:spPr bwMode="auto">
          <a:xfrm>
            <a:off x="2555776" y="3429000"/>
            <a:ext cx="2160240" cy="288000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0" y="159735"/>
            <a:ext cx="9144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900" b="1" i="1" dirty="0" smtClean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Экологическая акция </a:t>
            </a:r>
          </a:p>
          <a:p>
            <a:pPr algn="ctr"/>
            <a:r>
              <a:rPr lang="ru-RU" sz="2900" b="1" i="1" dirty="0" smtClean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 «ЗЕЛЁНАЯ ПЯТНИЦА»</a:t>
            </a:r>
            <a:endParaRPr lang="ru-RU" sz="2900" b="1" i="1" dirty="0"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31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F663E6-7A11-484D-92B0-57D69A46001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3" name="Picture 3" descr="E:\для презентации\IMG_20210326_08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2291951" cy="306000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4" name="Picture 4" descr="E:\для презентации\IMG_20210401_1106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556792"/>
            <a:ext cx="2291950" cy="306000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5" name="Picture 5" descr="D:\Фотографии\10 Работа\Логопедическая 2020-21\огород на окне\огород на окне\IMG_20210401_1108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140968"/>
            <a:ext cx="2291951" cy="306000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6" name="Picture 2" descr="E:\для презентации\IMG_20210311_1701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3140968"/>
            <a:ext cx="2291951" cy="306000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8" name="Picture 7" descr="https://img2.freepng.ru/20180403/wtq/kisspng-rebus-yellow-flower-5ac38ca9cd0ae1.1570860215227649698399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4941168"/>
            <a:ext cx="942650" cy="1152128"/>
          </a:xfrm>
          <a:prstGeom prst="rect">
            <a:avLst/>
          </a:prstGeom>
          <a:noFill/>
        </p:spPr>
      </p:pic>
      <p:pic>
        <p:nvPicPr>
          <p:cNvPr id="9" name="Picture 9" descr="https://i.pinimg.com/originals/38/7f/1c/387f1c592e2228aa49cc3e5b2c69d2ec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1628800"/>
            <a:ext cx="1389561" cy="143996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137478"/>
            <a:ext cx="9144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900" b="1" i="1" dirty="0" smtClean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Экологический проект</a:t>
            </a:r>
          </a:p>
          <a:p>
            <a:pPr algn="ctr"/>
            <a:r>
              <a:rPr lang="ru-RU" sz="2900" b="1" i="1" dirty="0" smtClean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«ОГОРОД НА ПОДОКОННИКЕ»</a:t>
            </a:r>
            <a:endParaRPr lang="ru-RU" sz="2900" b="1" i="1" dirty="0"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125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F663E6-7A11-484D-92B0-57D69A46001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3" name="Рисунок 2" descr="C:\Users\User\Documents\DCIM\116___05\IMG_0923.JPG"/>
          <p:cNvPicPr/>
          <p:nvPr/>
        </p:nvPicPr>
        <p:blipFill>
          <a:blip r:embed="rId2" cstate="print"/>
          <a:srcRect l="10070" t="3180" r="25798" b="4594"/>
          <a:stretch>
            <a:fillRect/>
          </a:stretch>
        </p:blipFill>
        <p:spPr bwMode="auto">
          <a:xfrm rot="1387699">
            <a:off x="6512216" y="1741730"/>
            <a:ext cx="1728191" cy="2052000"/>
          </a:xfrm>
          <a:prstGeom prst="round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4" name="Рисунок 3" descr="C:\Users\User\Documents\DCIM\116___05\IMG_0925.JPG"/>
          <p:cNvPicPr/>
          <p:nvPr/>
        </p:nvPicPr>
        <p:blipFill>
          <a:blip r:embed="rId3" cstate="print"/>
          <a:srcRect t="20141" r="2381" b="9894"/>
          <a:stretch>
            <a:fillRect/>
          </a:stretch>
        </p:blipFill>
        <p:spPr bwMode="auto">
          <a:xfrm>
            <a:off x="5076056" y="3645024"/>
            <a:ext cx="3622886" cy="2628000"/>
          </a:xfrm>
          <a:prstGeom prst="round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5" name="Рисунок 4" descr="C:\Users\User\Downloads\20171107_104854.jpg"/>
          <p:cNvPicPr/>
          <p:nvPr/>
        </p:nvPicPr>
        <p:blipFill>
          <a:blip r:embed="rId4" cstate="print"/>
          <a:srcRect l="23810" r="23545"/>
          <a:stretch>
            <a:fillRect/>
          </a:stretch>
        </p:blipFill>
        <p:spPr bwMode="auto">
          <a:xfrm rot="1776666">
            <a:off x="866352" y="1687947"/>
            <a:ext cx="1656183" cy="2052000"/>
          </a:xfrm>
          <a:prstGeom prst="round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6" name="Рисунок 5" descr="C:\Users\User\Downloads\20171107_10491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645024"/>
            <a:ext cx="3616003" cy="2628000"/>
          </a:xfrm>
          <a:prstGeom prst="round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8" name="Picture 1" descr="D:\Фотографии\10 Работа\Логопедическая 2017-18\экология\IMG_0859.JPG"/>
          <p:cNvPicPr>
            <a:picLocks noChangeAspect="1" noChangeArrowheads="1"/>
          </p:cNvPicPr>
          <p:nvPr/>
        </p:nvPicPr>
        <p:blipFill>
          <a:blip r:embed="rId6" cstate="print"/>
          <a:srcRect l="8263" t="5901" r="14563" b="12200"/>
          <a:stretch>
            <a:fillRect/>
          </a:stretch>
        </p:blipFill>
        <p:spPr bwMode="auto">
          <a:xfrm>
            <a:off x="2771800" y="1628800"/>
            <a:ext cx="3419872" cy="2721939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0" y="359078"/>
            <a:ext cx="91440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900" b="1" i="1" dirty="0" smtClean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СОЗДАНИЕ ЭКОЛОГИЧЕСКИХ ЛЭПБУКОВ</a:t>
            </a:r>
            <a:endParaRPr lang="ru-RU" sz="2900" b="1" i="1" dirty="0"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243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F663E6-7A11-484D-92B0-57D69A46001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rcRect l="19972" t="44012" r="59323" b="28925"/>
          <a:stretch>
            <a:fillRect/>
          </a:stretch>
        </p:blipFill>
        <p:spPr bwMode="auto">
          <a:xfrm>
            <a:off x="5004048" y="3212976"/>
            <a:ext cx="2520000" cy="324000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3" cstate="print"/>
          <a:srcRect l="20169" t="48640" r="58555" b="14012"/>
          <a:stretch>
            <a:fillRect/>
          </a:stretch>
        </p:blipFill>
        <p:spPr bwMode="auto">
          <a:xfrm>
            <a:off x="1813269" y="3192332"/>
            <a:ext cx="2556000" cy="324036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1" name="Рисунок 10" descr="За формирование у детей экологической культуры 201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94636">
            <a:off x="906238" y="612335"/>
            <a:ext cx="2520280" cy="324000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2" name="Picture 2" descr="C:\Users\Useer\Documents\грамоты\IMG_20220201_151844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l="9347" t="4200" r="7945" b="4451"/>
          <a:stretch>
            <a:fillRect/>
          </a:stretch>
        </p:blipFill>
        <p:spPr bwMode="auto">
          <a:xfrm rot="20281951">
            <a:off x="5907334" y="649891"/>
            <a:ext cx="2270604" cy="296013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3" name="Рисунок 12" descr="Конкурс на лучший стенд (уголок) &quot;Эколят - Молодых защитников природы&quot;, 2017г.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301764">
            <a:off x="3352366" y="611097"/>
            <a:ext cx="2520000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4175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F663E6-7A11-484D-92B0-57D69A46001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3" name="Рисунок 2" descr="C:\Users\Елена\Pictures\Мои сканированные изображения\2015-07 (июл)\сканирование00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95536" y="3789040"/>
            <a:ext cx="2052000" cy="259200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404664"/>
            <a:ext cx="2124000" cy="266400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5" name="Рисунок 4" descr="сканирование0000.bmp"/>
          <p:cNvPicPr/>
          <p:nvPr/>
        </p:nvPicPr>
        <p:blipFill>
          <a:blip r:embed="rId4" cstate="print"/>
          <a:srcRect l="3351"/>
          <a:stretch>
            <a:fillRect/>
          </a:stretch>
        </p:blipFill>
        <p:spPr>
          <a:xfrm>
            <a:off x="4644008" y="3068960"/>
            <a:ext cx="2052000" cy="2592000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6" name="Рисунок 5" descr="сканирование0000.bmp"/>
          <p:cNvPicPr/>
          <p:nvPr/>
        </p:nvPicPr>
        <p:blipFill>
          <a:blip r:embed="rId5" cstate="print"/>
          <a:srcRect l="4266"/>
          <a:stretch>
            <a:fillRect/>
          </a:stretch>
        </p:blipFill>
        <p:spPr>
          <a:xfrm rot="6284225">
            <a:off x="6220466" y="366558"/>
            <a:ext cx="2124000" cy="2664000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8" name="Рисунок 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47149">
            <a:off x="644068" y="709018"/>
            <a:ext cx="2664000" cy="212400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</p:spPr>
      </p:pic>
      <p:pic>
        <p:nvPicPr>
          <p:cNvPr id="9" name="Picture 2" descr="E:\Школа-интернат №30 Абрасимова Е.О.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3768" y="3140968"/>
            <a:ext cx="1993906" cy="26280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0" name="Picture 3" descr="C:\Users\Useer\Documents\грамоты\IMG-20220201-WA0033.jpg"/>
          <p:cNvPicPr>
            <a:picLocks noChangeAspect="1" noChangeArrowheads="1"/>
          </p:cNvPicPr>
          <p:nvPr/>
        </p:nvPicPr>
        <p:blipFill>
          <a:blip r:embed="rId8" cstate="print">
            <a:lum bright="10000" contrast="10000"/>
          </a:blip>
          <a:srcRect l="3801" r="6601" b="2751"/>
          <a:stretch>
            <a:fillRect/>
          </a:stretch>
        </p:blipFill>
        <p:spPr bwMode="auto">
          <a:xfrm>
            <a:off x="6804248" y="3645024"/>
            <a:ext cx="2016224" cy="25920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4223508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11560" y="1522959"/>
            <a:ext cx="892493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экологической культуры у детей дошкольного возраста, воспитание гуманного отношения к природе.</a:t>
            </a:r>
          </a:p>
          <a:p>
            <a:pPr algn="just">
              <a:defRPr/>
            </a:pPr>
            <a:r>
              <a:rPr lang="ru-RU" sz="22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 об окружающей природе, природе Хабаровского края, заповедниках на территории Хабаровского края, г. Комсомольска-на-Амуре;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целостной картины мира, взаимодействия человека с природой;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правильного отношения к объектам природы, через ознакомление со способами защиты и охраны природы, окружающей среды, воспитание эмоционального отклика на проблемы природы, чувства радости при созерцании ее красоты;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активности, творческой личности, способной понимать, любить и заботиться об окружающей природе.</a:t>
            </a:r>
          </a:p>
        </p:txBody>
      </p: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6794" t="13579" r="34504" b="21453"/>
          <a:stretch>
            <a:fillRect/>
          </a:stretch>
        </p:blipFill>
        <p:spPr bwMode="auto">
          <a:xfrm flipH="1">
            <a:off x="107504" y="34459"/>
            <a:ext cx="1809629" cy="1357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1813" t="18500" r="44466" b="22438"/>
          <a:stretch>
            <a:fillRect/>
          </a:stretch>
        </p:blipFill>
        <p:spPr bwMode="auto">
          <a:xfrm flipH="1">
            <a:off x="2523814" y="113539"/>
            <a:ext cx="1682887" cy="1278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1" descr="https://i.ytimg.com/vi/mgGm4QlK0Tw/maxresdefaul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175" r="14660"/>
          <a:stretch>
            <a:fillRect/>
          </a:stretch>
        </p:blipFill>
        <p:spPr bwMode="auto">
          <a:xfrm>
            <a:off x="1798475" y="833619"/>
            <a:ext cx="685292" cy="504056"/>
          </a:xfrm>
          <a:prstGeom prst="rect">
            <a:avLst/>
          </a:prstGeom>
          <a:noFill/>
        </p:spPr>
      </p:pic>
      <p:sp>
        <p:nvSpPr>
          <p:cNvPr id="14" name="Заголовок 3"/>
          <p:cNvSpPr>
            <a:spLocks noGrp="1"/>
          </p:cNvSpPr>
          <p:nvPr>
            <p:ph type="title"/>
          </p:nvPr>
        </p:nvSpPr>
        <p:spPr>
          <a:xfrm>
            <a:off x="4174738" y="504946"/>
            <a:ext cx="4969262" cy="538609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ru-RU" sz="2900" i="1" dirty="0">
                <a:solidFill>
                  <a:srgbClr val="7030A0"/>
                </a:solidFill>
                <a:latin typeface="Calibri" pitchFamily="34" charset="0"/>
                <a:ea typeface="+mn-ea"/>
                <a:cs typeface="Times New Roman" pitchFamily="18" charset="0"/>
              </a:rPr>
              <a:t>ЦЕЛЬ И ЗАДАЧИ</a:t>
            </a:r>
          </a:p>
        </p:txBody>
      </p:sp>
    </p:spTree>
    <p:extLst>
      <p:ext uri="{BB962C8B-B14F-4D97-AF65-F5344CB8AC3E}">
        <p14:creationId xmlns:p14="http://schemas.microsoft.com/office/powerpoint/2010/main" val="88735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0" name="Picture 3" descr="E:\для презентации\IMG_0819.JPG"/>
          <p:cNvPicPr>
            <a:picLocks noChangeAspect="1" noChangeArrowheads="1"/>
          </p:cNvPicPr>
          <p:nvPr/>
        </p:nvPicPr>
        <p:blipFill>
          <a:blip r:embed="rId2" cstate="print"/>
          <a:srcRect l="13601" t="17450" r="17800" b="5901"/>
          <a:stretch>
            <a:fillRect/>
          </a:stretch>
        </p:blipFill>
        <p:spPr bwMode="auto">
          <a:xfrm>
            <a:off x="2843808" y="1543372"/>
            <a:ext cx="2580466" cy="3528392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E:\Анастасия\Сохраним Амурского тигра\IMG_3836.JPG"/>
          <p:cNvPicPr/>
          <p:nvPr/>
        </p:nvPicPr>
        <p:blipFill>
          <a:blip r:embed="rId3" cstate="print"/>
          <a:srcRect l="8302" t="14400" r="7424" b="8802"/>
          <a:stretch>
            <a:fillRect/>
          </a:stretch>
        </p:blipFill>
        <p:spPr bwMode="auto">
          <a:xfrm>
            <a:off x="4644008" y="3487588"/>
            <a:ext cx="3888432" cy="2592288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E:\для презентации\IMG_20200923_104124.jpg"/>
          <p:cNvPicPr>
            <a:picLocks noChangeAspect="1" noChangeArrowheads="1"/>
          </p:cNvPicPr>
          <p:nvPr/>
        </p:nvPicPr>
        <p:blipFill>
          <a:blip r:embed="rId4" cstate="print"/>
          <a:srcRect t="13251" b="6951"/>
          <a:stretch>
            <a:fillRect/>
          </a:stretch>
        </p:blipFill>
        <p:spPr bwMode="auto">
          <a:xfrm>
            <a:off x="467544" y="3271564"/>
            <a:ext cx="2703210" cy="2880000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7" descr="https://www.artwall.ru/files/products/400_F_44702574.jpg"/>
          <p:cNvPicPr>
            <a:picLocks noChangeAspect="1" noChangeArrowheads="1"/>
          </p:cNvPicPr>
          <p:nvPr/>
        </p:nvPicPr>
        <p:blipFill>
          <a:blip r:embed="rId5" cstate="print"/>
          <a:srcRect l="16148" t="4742" r="11823" b="9400"/>
          <a:stretch>
            <a:fillRect/>
          </a:stretch>
        </p:blipFill>
        <p:spPr bwMode="auto">
          <a:xfrm>
            <a:off x="6588224" y="1543372"/>
            <a:ext cx="1492477" cy="180000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0" y="233000"/>
            <a:ext cx="9144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900" b="1" i="1" dirty="0" smtClean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Экологический проект </a:t>
            </a:r>
          </a:p>
          <a:p>
            <a:pPr algn="ctr"/>
            <a:r>
              <a:rPr lang="ru-RU" sz="2900" b="1" i="1" dirty="0" smtClean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«ЗДРАВСТВУЙ, ТИГР! КАК ЖИВЁШЬ?»</a:t>
            </a:r>
            <a:endParaRPr lang="ru-RU" sz="2900" b="1" i="1" dirty="0"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576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-27465"/>
            <a:ext cx="91440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i="1" dirty="0" smtClean="0">
                <a:solidFill>
                  <a:srgbClr val="7030A0"/>
                </a:solidFill>
                <a:latin typeface="Calibri" pitchFamily="34" charset="0"/>
              </a:rPr>
              <a:t>Социально-образовательный природоохранный проект </a:t>
            </a:r>
          </a:p>
          <a:p>
            <a:pPr algn="ctr"/>
            <a:r>
              <a:rPr lang="ru-RU" sz="2700" b="1" i="1" dirty="0" smtClean="0">
                <a:solidFill>
                  <a:srgbClr val="7030A0"/>
                </a:solidFill>
                <a:latin typeface="Calibri" pitchFamily="34" charset="0"/>
              </a:rPr>
              <a:t>«ЭКОЛЯТА-ДОШКОЛЯТА»-</a:t>
            </a:r>
          </a:p>
          <a:p>
            <a:pPr algn="ctr"/>
            <a:r>
              <a:rPr lang="ru-RU" sz="2700" b="1" i="1" dirty="0" smtClean="0">
                <a:solidFill>
                  <a:srgbClr val="7030A0"/>
                </a:solidFill>
                <a:latin typeface="Calibri" pitchFamily="34" charset="0"/>
              </a:rPr>
              <a:t>ЮНЫЕ ЗАЩИТНИКИ ПРИРОДЫ»</a:t>
            </a:r>
            <a:endParaRPr lang="ru-RU" sz="2700" b="1" i="1" dirty="0">
              <a:solidFill>
                <a:srgbClr val="7030A0"/>
              </a:solidFill>
              <a:latin typeface="Calibri" pitchFamily="34" charset="0"/>
            </a:endParaRPr>
          </a:p>
        </p:txBody>
      </p:sp>
      <p:pic>
        <p:nvPicPr>
          <p:cNvPr id="9" name="Picture 3" descr="E:\Новая папка (2)\DSCN4357.JPG"/>
          <p:cNvPicPr>
            <a:picLocks noChangeAspect="1" noChangeArrowheads="1"/>
          </p:cNvPicPr>
          <p:nvPr/>
        </p:nvPicPr>
        <p:blipFill>
          <a:blip r:embed="rId2" cstate="print"/>
          <a:srcRect l="13142" r="6911" b="716"/>
          <a:stretch>
            <a:fillRect/>
          </a:stretch>
        </p:blipFill>
        <p:spPr bwMode="auto">
          <a:xfrm>
            <a:off x="2843808" y="1652778"/>
            <a:ext cx="3378261" cy="2520000"/>
          </a:xfrm>
          <a:prstGeom prst="round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5" name="Picture 2" descr="E:\Новая папка (2)\DSCN4370.JPG"/>
          <p:cNvPicPr>
            <a:picLocks noChangeAspect="1" noChangeArrowheads="1"/>
          </p:cNvPicPr>
          <p:nvPr/>
        </p:nvPicPr>
        <p:blipFill>
          <a:blip r:embed="rId3" cstate="print"/>
          <a:srcRect l="11009" t="301" r="18761"/>
          <a:stretch>
            <a:fillRect/>
          </a:stretch>
        </p:blipFill>
        <p:spPr>
          <a:xfrm rot="15974158">
            <a:off x="133398" y="2001170"/>
            <a:ext cx="2771406" cy="2213987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6" name="Picture 1" descr="D:\Фотографии\10 Работа\Логопедическая 2020-21\встретим перелетных птиц\IMG_20210512_154846.jpg"/>
          <p:cNvPicPr>
            <a:picLocks noChangeAspect="1" noChangeArrowheads="1"/>
          </p:cNvPicPr>
          <p:nvPr/>
        </p:nvPicPr>
        <p:blipFill>
          <a:blip r:embed="rId4" cstate="print"/>
          <a:srcRect l="9347" t="13251" r="9347" b="23750"/>
          <a:stretch>
            <a:fillRect/>
          </a:stretch>
        </p:blipFill>
        <p:spPr bwMode="auto">
          <a:xfrm>
            <a:off x="323528" y="4173058"/>
            <a:ext cx="2088000" cy="216000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7" name="Picture 2" descr="D:\Фотографии\10 Работа\Логопедическая 2020-21\встретим перелетных птиц\IMG_20210512_160913.jpg"/>
          <p:cNvPicPr>
            <a:picLocks noChangeAspect="1" noChangeArrowheads="1"/>
          </p:cNvPicPr>
          <p:nvPr/>
        </p:nvPicPr>
        <p:blipFill>
          <a:blip r:embed="rId5" cstate="print"/>
          <a:srcRect r="6077" b="8001"/>
          <a:stretch>
            <a:fillRect/>
          </a:stretch>
        </p:blipFill>
        <p:spPr bwMode="auto">
          <a:xfrm rot="845529">
            <a:off x="6433968" y="1777441"/>
            <a:ext cx="1926964" cy="252000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8" name="Picture 3" descr="D:\Фотографии\10 Работа\Логопедическая 2020-21\встретим перелетных птиц\IMG_20210512_162307.jpg"/>
          <p:cNvPicPr>
            <a:picLocks noChangeAspect="1" noChangeArrowheads="1"/>
          </p:cNvPicPr>
          <p:nvPr/>
        </p:nvPicPr>
        <p:blipFill>
          <a:blip r:embed="rId6" cstate="print"/>
          <a:srcRect b="14300"/>
          <a:stretch>
            <a:fillRect/>
          </a:stretch>
        </p:blipFill>
        <p:spPr bwMode="auto">
          <a:xfrm>
            <a:off x="6732240" y="4173058"/>
            <a:ext cx="1887815" cy="216000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9" name="Picture 4" descr="D:\Фотографии\10 Работа\Логопедическая 2020-21\встретим перелетных птиц\IMG_20210512_163059.jpg"/>
          <p:cNvPicPr>
            <a:picLocks noChangeAspect="1" noChangeArrowheads="1"/>
          </p:cNvPicPr>
          <p:nvPr/>
        </p:nvPicPr>
        <p:blipFill>
          <a:blip r:embed="rId7" cstate="print"/>
          <a:srcRect l="15889" t="2100" r="16823"/>
          <a:stretch>
            <a:fillRect/>
          </a:stretch>
        </p:blipFill>
        <p:spPr bwMode="auto">
          <a:xfrm rot="16200000">
            <a:off x="3429761" y="3155059"/>
            <a:ext cx="2160240" cy="4196239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4064483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0" name="Picture 2" descr="C:\Users\привет\Desktop\Новая папка (2)\IMG-20171030-WA0022.jpg"/>
          <p:cNvPicPr>
            <a:picLocks noChangeAspect="1" noChangeArrowheads="1"/>
          </p:cNvPicPr>
          <p:nvPr/>
        </p:nvPicPr>
        <p:blipFill>
          <a:blip r:embed="rId2" cstate="print"/>
          <a:srcRect l="6720" t="11760"/>
          <a:stretch>
            <a:fillRect/>
          </a:stretch>
        </p:blipFill>
        <p:spPr>
          <a:xfrm>
            <a:off x="6156176" y="1556792"/>
            <a:ext cx="2521581" cy="3456000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3" descr="C:\Users\привет\Desktop\Новая папка (2)\IMG-20171030-WA0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276872"/>
            <a:ext cx="2565000" cy="3420000"/>
          </a:xfrm>
          <a:prstGeom prst="roundRect">
            <a:avLst/>
          </a:prstGeom>
          <a:ln w="38100"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29156" r="31101" b="23594"/>
          <a:stretch>
            <a:fillRect/>
          </a:stretch>
        </p:blipFill>
        <p:spPr bwMode="auto">
          <a:xfrm>
            <a:off x="6588224" y="4941168"/>
            <a:ext cx="1584176" cy="1408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C:\Users\привет\Desktop\Новая папка (2)\IMG-20171030-WA0029.jpg"/>
          <p:cNvPicPr>
            <a:picLocks noChangeAspect="1" noChangeArrowheads="1"/>
          </p:cNvPicPr>
          <p:nvPr/>
        </p:nvPicPr>
        <p:blipFill>
          <a:blip r:embed="rId5" cstate="print"/>
          <a:srcRect t="8866" r="9282" b="17078"/>
          <a:stretch>
            <a:fillRect/>
          </a:stretch>
        </p:blipFill>
        <p:spPr bwMode="auto">
          <a:xfrm>
            <a:off x="395536" y="2780928"/>
            <a:ext cx="2533108" cy="3456000"/>
          </a:xfrm>
          <a:prstGeom prst="roundRect">
            <a:avLst/>
          </a:prstGeom>
          <a:ln w="38100"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1" descr="https://savickai.ucoz.ru/foto2/1c22615d-b41f-42fe-a1f4-969545bfb075_original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7664" y="1484784"/>
            <a:ext cx="1772815" cy="1772816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0" y="257743"/>
            <a:ext cx="9144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900" b="1" i="1" dirty="0" smtClean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Экологическая акция </a:t>
            </a:r>
          </a:p>
          <a:p>
            <a:pPr algn="ctr"/>
            <a:r>
              <a:rPr lang="ru-RU" sz="2900" b="1" i="1" dirty="0" smtClean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«СОХРАНИМ АМУРСКОГО ТИГРА ВМЕСТЕ!»</a:t>
            </a:r>
            <a:endParaRPr lang="ru-RU" sz="2900" b="1" i="1" dirty="0"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834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Picture 3" descr="D:\ЛЕНА\Фото\Работа 2013\Лекарственные растения\P730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51751">
            <a:off x="6240014" y="1892975"/>
            <a:ext cx="2423408" cy="2160000"/>
          </a:xfrm>
          <a:prstGeom prst="roundRect">
            <a:avLst/>
          </a:prstGeom>
          <a:ln w="38100">
            <a:solidFill>
              <a:srgbClr val="7030A0"/>
            </a:solidFill>
          </a:ln>
          <a:effectLst/>
        </p:spPr>
      </p:pic>
      <p:pic>
        <p:nvPicPr>
          <p:cNvPr id="10" name="Рисунок 9" descr="D:\ЛЕНА\Фото\Работа 2013\Лекарственные растения\P8050053.JPG"/>
          <p:cNvPicPr/>
          <p:nvPr/>
        </p:nvPicPr>
        <p:blipFill>
          <a:blip r:embed="rId3" cstate="print"/>
          <a:srcRect l="17207" t="10438" r="14214" b="7744"/>
          <a:stretch>
            <a:fillRect/>
          </a:stretch>
        </p:blipFill>
        <p:spPr bwMode="auto">
          <a:xfrm rot="20321714">
            <a:off x="694914" y="1915164"/>
            <a:ext cx="2366406" cy="2093073"/>
          </a:xfrm>
          <a:prstGeom prst="roundRect">
            <a:avLst/>
          </a:prstGeom>
          <a:ln w="38100">
            <a:solidFill>
              <a:srgbClr val="7030A0"/>
            </a:solidFill>
          </a:ln>
          <a:effectLst/>
        </p:spPr>
      </p:pic>
      <p:pic>
        <p:nvPicPr>
          <p:cNvPr id="11" name="Picture 1" descr="D:\ЛЕНА\Фото\2013\100OLYMP\P71600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077072"/>
            <a:ext cx="2952328" cy="2160000"/>
          </a:xfrm>
          <a:prstGeom prst="roundRect">
            <a:avLst/>
          </a:prstGeom>
          <a:ln w="38100">
            <a:solidFill>
              <a:srgbClr val="7030A0"/>
            </a:solidFill>
          </a:ln>
          <a:effectLst/>
        </p:spPr>
      </p:pic>
      <p:pic>
        <p:nvPicPr>
          <p:cNvPr id="12" name="Рисунок 11" descr="D:\ЛЕНА\Фото\Работа 2013\Лекарственные растения\P8020022.JPG"/>
          <p:cNvPicPr/>
          <p:nvPr/>
        </p:nvPicPr>
        <p:blipFill>
          <a:blip r:embed="rId5" cstate="print"/>
          <a:srcRect l="7487" r="8824" b="4281"/>
          <a:stretch>
            <a:fillRect/>
          </a:stretch>
        </p:blipFill>
        <p:spPr bwMode="auto">
          <a:xfrm>
            <a:off x="1547664" y="4077072"/>
            <a:ext cx="2880040" cy="2160000"/>
          </a:xfrm>
          <a:prstGeom prst="roundRect">
            <a:avLst/>
          </a:prstGeom>
          <a:ln w="38100">
            <a:solidFill>
              <a:srgbClr val="7030A0"/>
            </a:solidFill>
          </a:ln>
          <a:effectLst/>
        </p:spPr>
      </p:pic>
      <p:pic>
        <p:nvPicPr>
          <p:cNvPr id="13" name="Рисунок 12" descr="D:\ЛЕНА\Фото\Работа 2013\Лекарственные растения\P8050038.JPG"/>
          <p:cNvPicPr/>
          <p:nvPr/>
        </p:nvPicPr>
        <p:blipFill>
          <a:blip r:embed="rId6" cstate="print"/>
          <a:srcRect l="5871" t="4826" r="12916" b="9651"/>
          <a:stretch>
            <a:fillRect/>
          </a:stretch>
        </p:blipFill>
        <p:spPr bwMode="auto">
          <a:xfrm>
            <a:off x="3203848" y="1556792"/>
            <a:ext cx="2880000" cy="2304000"/>
          </a:xfrm>
          <a:prstGeom prst="roundRect">
            <a:avLst/>
          </a:prstGeom>
          <a:ln w="38100">
            <a:solidFill>
              <a:srgbClr val="7030A0"/>
            </a:solidFill>
          </a:ln>
          <a:effectLst/>
        </p:spPr>
      </p:pic>
      <p:pic>
        <p:nvPicPr>
          <p:cNvPr id="14" name="Picture 4" descr="https://thumbs.dreamstime.com/b/%D1%86%D0%B2%D0%B5%D1%82%D0%BA%D0%B8-%D0%BE-%D1%83%D0%B2%D0%B0%D0%BD%D1%87%D0%B8%D0%BA%D0%B0-%D0%BD%D0%B0-%D0%B1%D0%B5-%D0%BE%D0%B9-%D0%BF%D1%80%D0%B5-%D0%BF%D0%BE%D1%81%D1%8B-%D0%BA%D0%B5-62438763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15" t="1919" r="7391" b="14615"/>
          <a:stretch>
            <a:fillRect/>
          </a:stretch>
        </p:blipFill>
        <p:spPr bwMode="auto">
          <a:xfrm>
            <a:off x="395536" y="4725144"/>
            <a:ext cx="1431056" cy="1368152"/>
          </a:xfrm>
          <a:prstGeom prst="rect">
            <a:avLst/>
          </a:prstGeom>
          <a:noFill/>
        </p:spPr>
      </p:pic>
      <p:pic>
        <p:nvPicPr>
          <p:cNvPr id="15" name="Picture 14" descr="https://borisy-du.roobrest.gov.by/files/00568/obj/110/15943/img/%D0%BA%D0%BE%D0%BB%D0%BE%D0%BA%D0%BE%D0%BB%D1%8C%D1%87%D0%B8%D0%BA%D0%B8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52320" y="4365104"/>
            <a:ext cx="1436000" cy="180000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0" y="202156"/>
            <a:ext cx="9144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900" b="1" i="1" dirty="0" smtClean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Экологический проект </a:t>
            </a:r>
          </a:p>
          <a:p>
            <a:pPr algn="ctr"/>
            <a:r>
              <a:rPr lang="ru-RU" sz="2900" b="1" i="1" dirty="0" smtClean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«В ЦАРСТВЕ ЛЕКАРСТВЕННЫХ РАСТЕНИЙ»</a:t>
            </a:r>
            <a:endParaRPr lang="ru-RU" sz="2900" b="1" i="1" dirty="0"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934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F663E6-7A11-484D-92B0-57D69A46001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Picture 3" descr="D:\Фотографии\10 Работа\Логопедическая 2020-21\встретим перелетных птиц\птицы игра\IMG_20210512_162201.jpg"/>
          <p:cNvPicPr>
            <a:picLocks noChangeAspect="1" noChangeArrowheads="1"/>
          </p:cNvPicPr>
          <p:nvPr/>
        </p:nvPicPr>
        <p:blipFill>
          <a:blip r:embed="rId2" cstate="print"/>
          <a:srcRect t="4851" b="2751"/>
          <a:stretch>
            <a:fillRect/>
          </a:stretch>
        </p:blipFill>
        <p:spPr bwMode="auto">
          <a:xfrm>
            <a:off x="395536" y="1628800"/>
            <a:ext cx="2568334" cy="3168351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0" name="Picture 4" descr="D:\Фотографии\10 Работа\Логопедическая 2020-21\встретим перелетных птиц\IMG_20210414_111316.jpg"/>
          <p:cNvPicPr>
            <a:picLocks noChangeAspect="1" noChangeArrowheads="1"/>
          </p:cNvPicPr>
          <p:nvPr/>
        </p:nvPicPr>
        <p:blipFill>
          <a:blip r:embed="rId3" cstate="print"/>
          <a:srcRect t="4851" b="32150"/>
          <a:stretch>
            <a:fillRect/>
          </a:stretch>
        </p:blipFill>
        <p:spPr bwMode="auto">
          <a:xfrm>
            <a:off x="2411760" y="3645024"/>
            <a:ext cx="3072391" cy="2584205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0182">
            <a:off x="5200934" y="2010466"/>
            <a:ext cx="3382221" cy="252000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D:\Фотографии\10 Работа\Логопедическая 2020-21\встретим перелетных птиц\экоакция\IMG_20210512_161352.jpg"/>
          <p:cNvPicPr>
            <a:picLocks noChangeAspect="1" noChangeArrowheads="1"/>
          </p:cNvPicPr>
          <p:nvPr/>
        </p:nvPicPr>
        <p:blipFill>
          <a:blip r:embed="rId5" cstate="print"/>
          <a:srcRect b="5901"/>
          <a:stretch>
            <a:fillRect/>
          </a:stretch>
        </p:blipFill>
        <p:spPr bwMode="auto">
          <a:xfrm>
            <a:off x="6948264" y="4149080"/>
            <a:ext cx="1656183" cy="2080708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28800"/>
            <a:ext cx="1671872" cy="162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 descr="https://thumbs.dreamstime.com/b/%D0%B3%D0%BE-%D0%BE-%D0%BD%D1%8B%D1%85-%D0%B2%D0%BE%D1%80%D0%BE%D0%B1%D1%8C%D1%8F-%D0%BC-%D0%B0-%D0%B5%D0%BD%D1%86%D0%B0-%D0%B2-%D0%B3%D0%BD%D0%B5%D0%B7-%D0%B5-40129885.jpg"/>
          <p:cNvPicPr>
            <a:picLocks noChangeAspect="1" noChangeArrowheads="1"/>
          </p:cNvPicPr>
          <p:nvPr/>
        </p:nvPicPr>
        <p:blipFill>
          <a:blip r:embed="rId7" cstate="print"/>
          <a:srcRect l="16065" t="31499" r="14006" b="18865"/>
          <a:stretch>
            <a:fillRect/>
          </a:stretch>
        </p:blipFill>
        <p:spPr bwMode="auto">
          <a:xfrm>
            <a:off x="467544" y="5013176"/>
            <a:ext cx="1742040" cy="1224136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0" y="196722"/>
            <a:ext cx="9144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900" b="1" i="1" dirty="0" smtClean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Экологическая акция </a:t>
            </a:r>
          </a:p>
          <a:p>
            <a:pPr algn="ctr"/>
            <a:r>
              <a:rPr lang="ru-RU" sz="2900" b="1" i="1" dirty="0" smtClean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«ВСТРЕЧАЕМ ПЕРНАТЫХ ДРУЗЕЙ!»</a:t>
            </a:r>
            <a:endParaRPr lang="ru-RU" sz="2900" b="1" i="1" dirty="0"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948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F663E6-7A11-484D-92B0-57D69A46001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3" name="Picture 26" descr="https://clip.cookdiary.net/sites/default/files/wallpaper/chickadee-clipart/435111/chickadee-clipart-male-female-435111-705466.png"/>
          <p:cNvPicPr>
            <a:picLocks noChangeAspect="1" noChangeArrowheads="1"/>
          </p:cNvPicPr>
          <p:nvPr/>
        </p:nvPicPr>
        <p:blipFill>
          <a:blip r:embed="rId2" cstate="print"/>
          <a:srcRect l="13200" t="11269" r="6430" b="9849"/>
          <a:stretch>
            <a:fillRect/>
          </a:stretch>
        </p:blipFill>
        <p:spPr bwMode="auto">
          <a:xfrm flipH="1">
            <a:off x="3419872" y="1583638"/>
            <a:ext cx="2025001" cy="226800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25918" t="19568"/>
          <a:stretch>
            <a:fillRect/>
          </a:stretch>
        </p:blipFill>
        <p:spPr bwMode="auto">
          <a:xfrm rot="12478891">
            <a:off x="5587143" y="2003684"/>
            <a:ext cx="2815048" cy="2880000"/>
          </a:xfrm>
          <a:prstGeom prst="roundRect">
            <a:avLst/>
          </a:prstGeom>
          <a:noFill/>
          <a:ln w="762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5" name="Picture 2" descr="D:\Фотографии\10 Работа\Логопедическая 2020-21\встретим перелетных птиц\экоакция\IMG_20210218_113004.jpg"/>
          <p:cNvPicPr>
            <a:picLocks noChangeAspect="1" noChangeArrowheads="1"/>
          </p:cNvPicPr>
          <p:nvPr/>
        </p:nvPicPr>
        <p:blipFill>
          <a:blip r:embed="rId4" cstate="print"/>
          <a:srcRect t="13650" r="24076" b="24401"/>
          <a:stretch>
            <a:fillRect/>
          </a:stretch>
        </p:blipFill>
        <p:spPr bwMode="auto">
          <a:xfrm rot="20590022">
            <a:off x="467865" y="1832724"/>
            <a:ext cx="2643757" cy="288000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6" name="Picture 2" descr="C:\Users\User\Documents\с телефона\20200128_104740.jpg"/>
          <p:cNvPicPr>
            <a:picLocks noChangeAspect="1" noChangeArrowheads="1"/>
          </p:cNvPicPr>
          <p:nvPr/>
        </p:nvPicPr>
        <p:blipFill>
          <a:blip r:embed="rId5" cstate="print"/>
          <a:srcRect t="21650" b="18501"/>
          <a:stretch>
            <a:fillRect/>
          </a:stretch>
        </p:blipFill>
        <p:spPr bwMode="auto">
          <a:xfrm>
            <a:off x="3131840" y="3527854"/>
            <a:ext cx="2706804" cy="2880000"/>
          </a:xfrm>
          <a:prstGeom prst="roundRect">
            <a:avLst/>
          </a:prstGeom>
          <a:ln w="76200">
            <a:solidFill>
              <a:srgbClr val="7030A0"/>
            </a:solidFill>
          </a:ln>
          <a:effectLst/>
        </p:spPr>
      </p:pic>
      <p:pic>
        <p:nvPicPr>
          <p:cNvPr id="8" name="Picture 7" descr="C:\Users\привет\Desktop\Новая папка (2)\IMG-20171030-WA0001.jpg"/>
          <p:cNvPicPr>
            <a:picLocks noChangeAspect="1" noChangeArrowheads="1"/>
          </p:cNvPicPr>
          <p:nvPr/>
        </p:nvPicPr>
        <p:blipFill>
          <a:blip r:embed="rId6" cstate="print"/>
          <a:srcRect l="2453" t="4045" b="26953"/>
          <a:stretch>
            <a:fillRect/>
          </a:stretch>
        </p:blipFill>
        <p:spPr bwMode="auto">
          <a:xfrm rot="20670620">
            <a:off x="6553758" y="4105009"/>
            <a:ext cx="1919702" cy="2160000"/>
          </a:xfrm>
          <a:prstGeom prst="roundRect">
            <a:avLst/>
          </a:prstGeom>
          <a:ln w="38100"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привет\Desktop\Новая папка (2)\IMG-20171030-WA0004.jpg"/>
          <p:cNvPicPr>
            <a:picLocks noChangeAspect="1" noChangeArrowheads="1"/>
          </p:cNvPicPr>
          <p:nvPr/>
        </p:nvPicPr>
        <p:blipFill>
          <a:blip r:embed="rId7" cstate="print"/>
          <a:srcRect l="32252" r="18633"/>
          <a:stretch>
            <a:fillRect/>
          </a:stretch>
        </p:blipFill>
        <p:spPr>
          <a:xfrm rot="895409">
            <a:off x="713869" y="4094317"/>
            <a:ext cx="1886007" cy="2160000"/>
          </a:xfrm>
          <a:prstGeom prst="roundRect">
            <a:avLst/>
          </a:prstGeom>
          <a:ln w="38100"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229129"/>
            <a:ext cx="9144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900" b="1" i="1" dirty="0" smtClean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Экологическая акция </a:t>
            </a:r>
          </a:p>
          <a:p>
            <a:pPr algn="ctr"/>
            <a:r>
              <a:rPr lang="ru-RU" sz="2900" b="1" i="1" dirty="0" smtClean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«ПОМОГИ ЗИМУЮЩИМ ПТИЦАМ!»</a:t>
            </a:r>
            <a:endParaRPr lang="ru-RU" sz="2900" b="1" i="1" dirty="0"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135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F663E6-7A11-484D-92B0-57D69A46001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3" name="Рисунок 2" descr="D:\ЛЕНА\Фото\Лего\DSC04310.JP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5536" y="1628800"/>
            <a:ext cx="2160000" cy="288000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4" name="Picture 3" descr="D:\ЛЕНА\Фото\Лего\DSC0431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267744" y="2564904"/>
            <a:ext cx="2160000" cy="2879118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5" name="Picture 3" descr="D:\ЛЕНА\Фото\Лего\DSC0432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746734">
            <a:off x="6916286" y="4349610"/>
            <a:ext cx="1395548" cy="1860149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6" name="Picture 2" descr="D:\ЛЕНА\Фото\Лего\DSC04330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20669845">
            <a:off x="615845" y="4443779"/>
            <a:ext cx="1377434" cy="183600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8" name="Picture 2" descr="D:\ЛЕНА\Фото\Лего\SDC11230.JPG"/>
          <p:cNvPicPr>
            <a:picLocks noChangeAspect="1" noChangeArrowheads="1"/>
          </p:cNvPicPr>
          <p:nvPr/>
        </p:nvPicPr>
        <p:blipFill>
          <a:blip r:embed="rId6" cstate="print"/>
          <a:srcRect l="8090" t="29417" r="8502"/>
          <a:stretch>
            <a:fillRect/>
          </a:stretch>
        </p:blipFill>
        <p:spPr bwMode="auto">
          <a:xfrm>
            <a:off x="5076056" y="1628800"/>
            <a:ext cx="3592106" cy="2592288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9" name="Picture 2" descr="D:\ЛЕНА\Фото\Лего\DSC04308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211960" y="3429000"/>
            <a:ext cx="2160662" cy="288000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0" y="188640"/>
            <a:ext cx="9144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900" b="1" i="1" dirty="0" smtClean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Мини-музей </a:t>
            </a:r>
          </a:p>
          <a:p>
            <a:pPr algn="ctr"/>
            <a:r>
              <a:rPr lang="ru-RU" sz="2900" b="1" i="1" dirty="0" smtClean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«МИР ВОЛШЕБНОГО КАМНЯ»</a:t>
            </a:r>
            <a:endParaRPr lang="ru-RU" sz="2900" b="1" i="1" dirty="0"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137377"/>
      </p:ext>
    </p:extLst>
  </p:cSld>
  <p:clrMapOvr>
    <a:masterClrMapping/>
  </p:clrMapOvr>
</p:sld>
</file>

<file path=ppt/theme/theme1.xml><?xml version="1.0" encoding="utf-8"?>
<a:theme xmlns:a="http://schemas.openxmlformats.org/drawingml/2006/main" name="Презентация">
  <a:themeElements>
    <a:clrScheme name="РЖД">
      <a:dk1>
        <a:srgbClr val="000000"/>
      </a:dk1>
      <a:lt1>
        <a:sysClr val="window" lastClr="FFFFFF"/>
      </a:lt1>
      <a:dk2>
        <a:srgbClr val="7F7F7F"/>
      </a:dk2>
      <a:lt2>
        <a:srgbClr val="D8D8D8"/>
      </a:lt2>
      <a:accent1>
        <a:srgbClr val="CD202C"/>
      </a:accent1>
      <a:accent2>
        <a:srgbClr val="FFFFFF"/>
      </a:accent2>
      <a:accent3>
        <a:srgbClr val="000000"/>
      </a:accent3>
      <a:accent4>
        <a:srgbClr val="CECCA0"/>
      </a:accent4>
      <a:accent5>
        <a:srgbClr val="0066A1"/>
      </a:accent5>
      <a:accent6>
        <a:srgbClr val="A3A86B"/>
      </a:accent6>
      <a:hlink>
        <a:srgbClr val="002060"/>
      </a:hlink>
      <a:folHlink>
        <a:srgbClr val="548DD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335</TotalTime>
  <Words>215</Words>
  <Application>Microsoft Office PowerPoint</Application>
  <PresentationFormat>Экран (4:3)</PresentationFormat>
  <Paragraphs>48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Презентация</vt:lpstr>
      <vt:lpstr> Инновационные формы экологического воспитания дошкольников   </vt:lpstr>
      <vt:lpstr>ЦЕЛЬ И ЗАДАЧИ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MultiDVD Team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Useer</dc:creator>
  <cp:lastModifiedBy>User</cp:lastModifiedBy>
  <cp:revision>42</cp:revision>
  <dcterms:created xsi:type="dcterms:W3CDTF">2022-01-30T04:10:27Z</dcterms:created>
  <dcterms:modified xsi:type="dcterms:W3CDTF">2022-02-24T00:48:43Z</dcterms:modified>
</cp:coreProperties>
</file>