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emf" ContentType="image/x-emf"/>
  <Default Extension="png" ContentType="image/png"/>
  <Default Extension="jpeg" ContentType="image/jpeg"/>
  <Default Extension="mp3" ContentType="audi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type="screen4x3" cy="6858000" cx="9144000"/>
  <p:notesSz cx="6858000" cy="9144000"/>
  <p:defaultTextStyle>
    <a:defPPr>
      <a:defRPr lang="ru-RU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1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tableStyles" Target="tableStyle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0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8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65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5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29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63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3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8" name="Объект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8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59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9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64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4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11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12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1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61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1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17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18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19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20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21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622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23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2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62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2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63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3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65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5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7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38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3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64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4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53EA-9D64-4F75-AF5C-B4DB6438E6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7D58D-7370-4B63-8A8F-29DC5C06583B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audio" Target="../media/media1.mp3"/><Relationship Id="rId5" Type="http://schemas.microsoft.com/office/2007/relationships/media" Target="../media/media1.mp3"/><Relationship Id="rId6" Type="http://schemas.openxmlformats.org/officeDocument/2006/relationships/image" Target="../media/image4.emf"/><Relationship Id="rId7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33144" y="-8389"/>
            <a:ext cx="9144000" cy="6866389"/>
          </a:xfrm>
          <a:prstGeom prst="rect"/>
          <a:noFill/>
          <a:ln>
            <a:noFill/>
          </a:ln>
          <a:effectLst/>
        </p:spPr>
      </p:pic>
      <p:sp>
        <p:nvSpPr>
          <p:cNvPr id="1048586" name="Заголовок 1"/>
          <p:cNvSpPr>
            <a:spLocks noGrp="1"/>
          </p:cNvSpPr>
          <p:nvPr>
            <p:ph type="ctrTitle"/>
          </p:nvPr>
        </p:nvSpPr>
        <p:spPr>
          <a:xfrm>
            <a:off x="652655" y="476672"/>
            <a:ext cx="7772400" cy="1470025"/>
          </a:xfrm>
        </p:spPr>
        <p:txBody>
          <a:bodyPr>
            <a:normAutofit fontScale="90000"/>
          </a:bodyPr>
          <a:p>
            <a:r>
              <a:rPr dirty="0" lang="ru-RU" smtClean="0">
                <a:solidFill>
                  <a:srgbClr val="FF0000"/>
                </a:solidFill>
                <a:latin typeface="Franklin Gothic Heavy" pitchFamily="34" charset="0"/>
              </a:rPr>
              <a:t>Вас приветствует </a:t>
            </a:r>
            <a:r>
              <a:rPr dirty="0" lang="ru-RU" smtClean="0">
                <a:solidFill>
                  <a:srgbClr val="FF0000"/>
                </a:solidFill>
              </a:rPr>
              <a:t/>
            </a:r>
            <a:br>
              <a:rPr dirty="0" lang="ru-RU" smtClean="0">
                <a:solidFill>
                  <a:srgbClr val="FF0000"/>
                </a:solidFill>
              </a:rPr>
            </a:br>
            <a:r>
              <a:rPr dirty="0" sz="3100" lang="ru-RU" smtClean="0">
                <a:solidFill>
                  <a:srgbClr val="FF0000"/>
                </a:solidFill>
              </a:rPr>
              <a:t>Муниципальное казенное дошкольное образовательное учреждение комбинированного вида</a:t>
            </a:r>
            <a:r>
              <a:rPr dirty="0" sz="3100" lang="ru-RU">
                <a:solidFill>
                  <a:srgbClr val="FF0000"/>
                </a:solidFill>
              </a:rPr>
              <a:t/>
            </a:r>
            <a:br>
              <a:rPr dirty="0" sz="3100" lang="ru-RU">
                <a:solidFill>
                  <a:srgbClr val="FF0000"/>
                </a:solidFill>
              </a:rPr>
            </a:br>
            <a:r>
              <a:rPr dirty="0" lang="ru-RU" smtClean="0">
                <a:solidFill>
                  <a:srgbClr val="FF0000"/>
                </a:solidFill>
              </a:rPr>
              <a:t>МКДОУ № 11   «Красная шапочка»</a:t>
            </a:r>
            <a:r>
              <a:rPr dirty="0" lang="ru-RU" smtClean="0"/>
              <a:t> </a:t>
            </a:r>
            <a:endParaRPr dirty="0" lang="ru-RU"/>
          </a:p>
        </p:txBody>
      </p:sp>
      <p:pic>
        <p:nvPicPr>
          <p:cNvPr id="2097153" name="Picture 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368657" y="2276872"/>
            <a:ext cx="8351837" cy="4486275"/>
          </a:xfrm>
          <a:prstGeom prst="rect"/>
          <a:noFill/>
          <a:ln>
            <a:noFill/>
          </a:ln>
          <a:effectLst/>
        </p:spPr>
      </p:pic>
      <p:pic>
        <p:nvPicPr>
          <p:cNvPr id="2097154" name="Picture 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179512" y="3212976"/>
            <a:ext cx="3346450" cy="3895725"/>
          </a:xfrm>
          <a:prstGeom prst="rect"/>
          <a:noFill/>
          <a:ln>
            <a:noFill/>
          </a:ln>
          <a:effectLst/>
        </p:spPr>
      </p:pic>
      <p:pic>
        <p:nvPicPr>
          <p:cNvPr id="2097208" name="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 rot="0">
            <a:off x="4212000" y="3069000"/>
            <a:ext cx="720000" cy="72000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5784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dur="1" fill="hold" id="6"/>
                                        <p:tgtEl>
                                          <p:spTgt spid="2097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 vol="50000">
                <p:cTn display="1" fill="hold" id="7" repeatCount="indefinite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9720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/>
          <a:noFill/>
          <a:ln>
            <a:noFill/>
          </a:ln>
          <a:effectLst/>
        </p:spPr>
      </p:pic>
      <p:pic>
        <p:nvPicPr>
          <p:cNvPr id="2097180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0" y="228199"/>
            <a:ext cx="9143999" cy="6401602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43675" p14:dur="2000"/>
    </mc:Choice>
    <mc:Fallback>
      <p:transition spd="slow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260648"/>
            <a:ext cx="9143999" cy="6453336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15374" p14:dur="2000"/>
    </mc:Choice>
    <mc:Fallback>
      <p:transition spd="slow">
        <p:fade/>
      </p:transition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p>
            <a:r>
              <a:rPr dirty="0" sz="2400" lang="ru-RU"/>
              <a:t>В коллектив пришли молодые </a:t>
            </a:r>
            <a:r>
              <a:rPr dirty="0" sz="2400" lang="ru-RU" smtClean="0"/>
              <a:t>педагоги , где в рамках организации работы </a:t>
            </a:r>
            <a:r>
              <a:rPr dirty="0" sz="2400" lang="ru-RU">
                <a:solidFill>
                  <a:prstClr val="black"/>
                </a:solidFill>
              </a:rPr>
              <a:t>с</a:t>
            </a:r>
            <a:r>
              <a:rPr dirty="0" sz="2400" lang="ru-RU" smtClean="0"/>
              <a:t>  молодыми педагогами  закрепили наставников (педагогов </a:t>
            </a:r>
            <a:r>
              <a:rPr dirty="0" sz="2400" lang="ru-RU" smtClean="0">
                <a:solidFill>
                  <a:prstClr val="black"/>
                </a:solidFill>
              </a:rPr>
              <a:t>с</a:t>
            </a:r>
            <a:r>
              <a:rPr dirty="0" sz="2400" lang="ru-RU" smtClean="0"/>
              <a:t> высшей категорией)</a:t>
            </a:r>
            <a:endParaRPr dirty="0" sz="2400" lang="ru-RU"/>
          </a:p>
        </p:txBody>
      </p:sp>
      <p:pic>
        <p:nvPicPr>
          <p:cNvPr id="2097182" name="Picture 3" descr="C:\Users\ф\Downloads\IMG-20230120-WA0058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-125820" y="1210500"/>
            <a:ext cx="4065013" cy="3366372"/>
          </a:xfrm>
          <a:prstGeom prst="rect"/>
          <a:noFill/>
        </p:spPr>
      </p:pic>
      <p:pic>
        <p:nvPicPr>
          <p:cNvPr id="2097183" name="Picture 4" descr="C:\Users\ф\Downloads\1674215002054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6086196" y="1246448"/>
            <a:ext cx="3057804" cy="4077072"/>
          </a:xfrm>
          <a:prstGeom prst="rect"/>
          <a:noFill/>
        </p:spPr>
      </p:pic>
      <p:pic>
        <p:nvPicPr>
          <p:cNvPr id="2097184" name="Picture 5" descr="C:\Users\ф\Downloads\IMG-20230123-WA0045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3131840" y="3284984"/>
            <a:ext cx="3750759" cy="391969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12262" p14:dur="2000"/>
    </mc:Choice>
    <mc:Fallback>
      <p:transition spd="slow">
        <p:fade/>
      </p:transition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37055" y="-18879"/>
            <a:ext cx="9152014" cy="6858000"/>
          </a:xfrm>
          <a:prstGeom prst="rect"/>
          <a:noFill/>
          <a:ln>
            <a:noFill/>
          </a:ln>
          <a:effectLst/>
        </p:spPr>
      </p:pic>
      <p:sp>
        <p:nvSpPr>
          <p:cNvPr id="1048604" name="Заголовок 1"/>
          <p:cNvSpPr>
            <a:spLocks noGrp="1"/>
          </p:cNvSpPr>
          <p:nvPr>
            <p:ph type="title"/>
          </p:nvPr>
        </p:nvSpPr>
        <p:spPr>
          <a:xfrm>
            <a:off x="447861" y="379953"/>
            <a:ext cx="8229600" cy="1143000"/>
          </a:xfrm>
        </p:spPr>
        <p:txBody>
          <a:bodyPr>
            <a:normAutofit fontScale="90000"/>
          </a:bodyPr>
          <a:p>
            <a:r>
              <a:rPr dirty="0" sz="3100" lang="ru-RU" smtClean="0"/>
              <a:t>В 2022 г. </a:t>
            </a:r>
            <a:r>
              <a:rPr dirty="0" sz="3100" lang="ru-RU" smtClean="0">
                <a:solidFill>
                  <a:prstClr val="black"/>
                </a:solidFill>
              </a:rPr>
              <a:t>состоялся </a:t>
            </a:r>
            <a:r>
              <a:rPr dirty="0" sz="3100" lang="ru-RU" smtClean="0"/>
              <a:t>педагогический дебют у молодых специалистов.</a:t>
            </a:r>
            <a:r>
              <a:rPr dirty="0" lang="ru-RU" smtClean="0"/>
              <a:t/>
            </a:r>
            <a:br>
              <a:rPr dirty="0" lang="ru-RU" smtClean="0"/>
            </a:br>
            <a:endParaRPr dirty="0" lang="ru-RU"/>
          </a:p>
        </p:txBody>
      </p:sp>
      <p:pic>
        <p:nvPicPr>
          <p:cNvPr id="2097186" name="Picture 4" descr="C:\Users\ф\AppData\Local\Temp\Rar$DIa3148.40219\c8624fab-2275-49fe-810d-b30dc9b98a51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506504" y="1048559"/>
            <a:ext cx="7720749" cy="5790562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10236" p14:dur="2000"/>
    </mc:Choice>
    <mc:Fallback>
      <p:transition spd="slow">
        <p:fade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8014" y="0"/>
            <a:ext cx="9152014" cy="6858000"/>
          </a:xfrm>
          <a:prstGeom prst="rect"/>
          <a:noFill/>
          <a:ln>
            <a:noFill/>
          </a:ln>
          <a:effectLst/>
        </p:spPr>
      </p:pic>
      <p:sp>
        <p:nvSpPr>
          <p:cNvPr id="1048605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Autofit/>
          </a:bodyPr>
          <a:p>
            <a:pPr algn="just" indent="0" marL="0">
              <a:buNone/>
            </a:pP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Образовательная политика Доу осуществляется через реализацию «Программы развития» МКДОУ № 11 «Красная шапочка на 2020-2022уч., Представляющую с собой систему, направленную на видение перспектив развития ДОУ, выбор конкретных управленческих решений и обеспечение поэтапного достижения целей.</a:t>
            </a:r>
            <a:b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b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процессе реализации «Программы развития» в жизнедеятельности ДОУ происходят качественные изменения, которые придают детскому саду современный облик, создают условия, соответствующие требованиям ФГОС ДО, позволяющим оказывать качественные образовательные услуги с учетом социального заказа государства и родительской общественности.</a:t>
            </a:r>
            <a:b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Образовательная деятельность в ДОУ ведется на основании утвержденной Основной образовательной программы дошкольного образования, которая составлена в соответствии ФГОС ДО.</a:t>
            </a:r>
            <a:b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b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 же в ДОУ реализуется парциальные и авторские программы:</a:t>
            </a:r>
            <a:b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1.Раздел познавательно-речевое развитие реализуется программой «</a:t>
            </a:r>
            <a:r>
              <a:rPr dirty="0" sz="1900" i="1" lang="ru-RU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Игралочка</a:t>
            </a: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», </a:t>
            </a:r>
            <a:r>
              <a:rPr dirty="0" sz="1900" i="1" lang="ru-RU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автор </a:t>
            </a:r>
            <a:r>
              <a:rPr dirty="0" sz="1900" i="1" lang="ru-RU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Л.Г.Петерсон</a:t>
            </a: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2.Раздел художественно-эстетическое развитие реализуется Программой музыкально-эстетического развития «Ладушки»</a:t>
            </a:r>
            <a:b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1900" i="1" lang="ru-RU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И.А.Новоскольцевой</a:t>
            </a: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dirty="0" sz="1900" i="1" lang="ru-RU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И.Каплуновой</a:t>
            </a: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и Программой </a:t>
            </a:r>
            <a:r>
              <a:rPr dirty="0" sz="1900" i="1" lang="ru-RU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И.А.Лыковой</a:t>
            </a: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«Цветные ладошки».</a:t>
            </a:r>
            <a:b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19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3.Раздел социально-личностное развитие реализуется программой «Основы безопасности детей дошкольного возраста. авторы: Н.Н Авдеева, </a:t>
            </a:r>
            <a:r>
              <a:rPr dirty="0" sz="1900" i="1" lang="ru-RU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О.Л.Князев</a:t>
            </a:r>
            <a:endParaRPr dirty="0" sz="1900"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43005" p14:dur="2000"/>
    </mc:Choice>
    <mc:Fallback>
      <p:transition spd="slow">
        <p:fade/>
      </p:transition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8014" y="0"/>
            <a:ext cx="9152014" cy="6858000"/>
          </a:xfrm>
          <a:prstGeom prst="rect"/>
          <a:noFill/>
          <a:ln>
            <a:noFill/>
          </a:ln>
          <a:effectLst/>
        </p:spPr>
      </p:pic>
      <p:sp>
        <p:nvSpPr>
          <p:cNvPr id="1048606" name="Объект 2"/>
          <p:cNvSpPr>
            <a:spLocks noGrp="1"/>
          </p:cNvSpPr>
          <p:nvPr>
            <p:ph idx="1"/>
          </p:nvPr>
        </p:nvSpPr>
        <p:spPr>
          <a:xfrm>
            <a:off x="453193" y="476672"/>
            <a:ext cx="8229600" cy="6120680"/>
          </a:xfrm>
        </p:spPr>
        <p:txBody>
          <a:bodyPr>
            <a:normAutofit fontScale="62500" lnSpcReduction="20000"/>
          </a:bodyPr>
          <a:p>
            <a:pPr algn="just" indent="0" marL="0">
              <a:buNone/>
            </a:pPr>
            <a:r>
              <a:rPr dirty="0" sz="33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 ДОУ функционирует группа компенсирующей направленности для детей с ОНР (общим недоразвитием речи) и группа с детьми с нарушениями слуха. Коррекционно-речевое развитие и развитие по нарушениям слуха осуществляется на основе Адаптированной основной образовательной программы для детей с ограниченными возможностями здоровья тяжелыми нарушениями слуха и речи.</a:t>
            </a:r>
            <a:br>
              <a:rPr dirty="0" sz="33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33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Содержание АООП предусматривает обучение и воспитание детей с нарушениями развития речи и слуха в детском саду, реализацию коррекционных задач в разнообразных специфических для детей дошкольного возраста видах деятельности. При этом важным условием реализации содержания АООП является комплексный подход к организации коррекционно-образовательной работы.</a:t>
            </a:r>
            <a:br>
              <a:rPr dirty="0" sz="33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33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Коррекционно-развивающая работа в группах компенсирующей направленности для детей с нарушениями речи и с нарушениями слуха осуществляется учителем-логопедом, учителем-дефектологом. Психолого-педагогическое обеспечение коррекционного процесса осуществляет педагог психолог.</a:t>
            </a:r>
            <a:br>
              <a:rPr dirty="0" sz="33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33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    По достижению дошкольного возраста положительная динамика в исправление речевого дефекта и нарушения слуха прослеживается у всех воспитанников коррекционных групп, что обеспечивает равные стартовые возможности для последующего обучения в школе.</a:t>
            </a:r>
            <a:r>
              <a:rPr dirty="0" sz="16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dirty="0" sz="16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dirty="0" sz="1600" lang="ru-RU">
                <a:solidFill>
                  <a:srgbClr val="2C2D2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br>
              <a:rPr dirty="0" sz="1600" lang="ru-RU">
                <a:solidFill>
                  <a:srgbClr val="2C2D2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dirty="0"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60881" p14:dur="2000"/>
    </mc:Choice>
    <mc:Fallback>
      <p:transition spd="slow">
        <p:fade/>
      </p:transition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6858000"/>
          </a:xfrm>
        </p:spPr>
        <p:txBody>
          <a:bodyPr>
            <a:noAutofit/>
          </a:bodyPr>
          <a:p>
            <a:pPr algn="just" indent="0" marL="0">
              <a:buNone/>
            </a:pPr>
            <a:r>
              <a:rPr dirty="0" sz="2000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В МКДОУ  функционируют  коррекционные группы для детей  с ОНР и нарушениями слуха. Коррекционно-развивающая среда наполнена специальными объектами, коррекционно-компенсирующими играми, дидактическими пособиями и материалами, что обеспечивает условия для ближайшего и актуального развития ребенка. В группах работают педагоги высшей категорией, прошедшие курсы перепрофилирования согласно  коррекционной направленности:    </a:t>
            </a:r>
            <a:r>
              <a:rPr dirty="0" sz="2000" lang="ru-RU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+mj-cs"/>
              </a:rPr>
              <a:t/>
            </a:r>
            <a:br>
              <a:rPr dirty="0" sz="2000" lang="ru-RU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r>
              <a:rPr dirty="0" sz="2000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учитель-логопед, учитель-дефектолог, психолог, инструктор по физической культуре , музыкальный руководитель , воспитатель</a:t>
            </a:r>
            <a:endParaRPr dirty="0" lang="ru-RU"/>
          </a:p>
        </p:txBody>
      </p:sp>
      <p:pic>
        <p:nvPicPr>
          <p:cNvPr id="2097189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180528" y="2564904"/>
            <a:ext cx="2536825" cy="2298700"/>
          </a:xfrm>
          <a:prstGeom prst="rect"/>
          <a:noFill/>
          <a:ln>
            <a:noFill/>
          </a:ln>
          <a:effectLst/>
        </p:spPr>
      </p:pic>
      <p:pic>
        <p:nvPicPr>
          <p:cNvPr id="2097190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6321425" y="2348880"/>
            <a:ext cx="2822575" cy="2212975"/>
          </a:xfrm>
          <a:prstGeom prst="rect"/>
          <a:noFill/>
          <a:ln>
            <a:noFill/>
          </a:ln>
          <a:effectLst/>
        </p:spPr>
      </p:pic>
      <p:pic>
        <p:nvPicPr>
          <p:cNvPr id="2097191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5395102" y="4077072"/>
            <a:ext cx="3956050" cy="3103563"/>
          </a:xfrm>
          <a:prstGeom prst="rect"/>
          <a:noFill/>
          <a:ln>
            <a:noFill/>
          </a:ln>
          <a:effectLst/>
        </p:spPr>
      </p:pic>
      <p:pic>
        <p:nvPicPr>
          <p:cNvPr id="2097192" name="Picture 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3275856" y="2650703"/>
            <a:ext cx="2743200" cy="2852737"/>
          </a:xfrm>
          <a:prstGeom prst="rect"/>
          <a:noFill/>
          <a:ln>
            <a:noFill/>
          </a:ln>
          <a:effectLst/>
        </p:spPr>
      </p:pic>
      <p:pic>
        <p:nvPicPr>
          <p:cNvPr id="2097193" name="Picture 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395536" y="4327898"/>
            <a:ext cx="3133725" cy="2852737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24440" p14:dur="2000"/>
    </mc:Choice>
    <mc:Fallback>
      <p:transition spd="slow">
        <p:fade/>
      </p:transition>
    </mc:Fallback>
  </mc:AlternateContent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/>
          <a:noFill/>
          <a:ln>
            <a:noFill/>
          </a:ln>
          <a:effectLst/>
        </p:spPr>
      </p:pic>
      <p:sp>
        <p:nvSpPr>
          <p:cNvPr id="1048608" name="Объект 2"/>
          <p:cNvSpPr>
            <a:spLocks noGrp="1"/>
          </p:cNvSpPr>
          <p:nvPr>
            <p:ph idx="1"/>
          </p:nvPr>
        </p:nvSpPr>
        <p:spPr>
          <a:xfrm>
            <a:off x="9022" y="1"/>
            <a:ext cx="9134978" cy="2204863"/>
          </a:xfrm>
        </p:spPr>
        <p:txBody>
          <a:bodyPr>
            <a:normAutofit/>
          </a:bodyPr>
          <a:p>
            <a:pPr algn="just" indent="0" marL="0">
              <a:buNone/>
            </a:pPr>
            <a:r>
              <a:rPr dirty="0" sz="20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Для эффективного воспитательной-образовательного коррекционного процесса в МКДОУ созданы и оснащены необходимым оборудованием кабинеты логопеда, дефектолога, комнаты релаксации и сенсорного развития. ( логопедический тренажер «Дельта- 142», звукоусиливающая </a:t>
            </a:r>
            <a:r>
              <a:rPr dirty="0" sz="2000" i="1" lang="ru-RU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верботональная</a:t>
            </a:r>
            <a:r>
              <a:rPr dirty="0" sz="20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  аппаратура для коррекции слуха «Соло-1». </a:t>
            </a:r>
            <a:r>
              <a:rPr dirty="0" sz="2000" i="1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Музыкальный зал, физкультурный зал.</a:t>
            </a:r>
            <a:r>
              <a:rPr dirty="0" sz="2000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dirty="0" sz="2000" lang="ru-RU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dirty="0" sz="2800" lang="ru-RU"/>
          </a:p>
        </p:txBody>
      </p:sp>
      <p:pic>
        <p:nvPicPr>
          <p:cNvPr id="2097195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-324544" y="1571324"/>
            <a:ext cx="3127375" cy="2670175"/>
          </a:xfrm>
          <a:prstGeom prst="rect"/>
          <a:noFill/>
          <a:ln>
            <a:noFill/>
          </a:ln>
          <a:effectLst/>
        </p:spPr>
      </p:pic>
      <p:pic>
        <p:nvPicPr>
          <p:cNvPr id="2097196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2267744" y="1429222"/>
            <a:ext cx="2878137" cy="2725737"/>
          </a:xfrm>
          <a:prstGeom prst="rect"/>
          <a:noFill/>
          <a:ln>
            <a:noFill/>
          </a:ln>
          <a:effectLst/>
        </p:spPr>
      </p:pic>
      <p:pic>
        <p:nvPicPr>
          <p:cNvPr id="2097197" name="Picture 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7024552" y="1645915"/>
            <a:ext cx="2517775" cy="2292350"/>
          </a:xfrm>
          <a:prstGeom prst="rect"/>
          <a:noFill/>
          <a:ln>
            <a:noFill/>
          </a:ln>
          <a:effectLst/>
        </p:spPr>
      </p:pic>
      <p:pic>
        <p:nvPicPr>
          <p:cNvPr id="2097198" name="Picture 7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-180528" y="4154959"/>
            <a:ext cx="3170237" cy="2657475"/>
          </a:xfrm>
          <a:prstGeom prst="rect"/>
          <a:noFill/>
          <a:ln>
            <a:noFill/>
          </a:ln>
          <a:effectLst/>
        </p:spPr>
      </p:pic>
      <p:pic>
        <p:nvPicPr>
          <p:cNvPr id="2097199" name="Picture 8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 bwMode="auto">
          <a:xfrm>
            <a:off x="2738911" y="4011613"/>
            <a:ext cx="3451225" cy="2846387"/>
          </a:xfrm>
          <a:prstGeom prst="rect"/>
          <a:noFill/>
          <a:ln>
            <a:noFill/>
          </a:ln>
          <a:effectLst/>
        </p:spPr>
      </p:pic>
      <p:pic>
        <p:nvPicPr>
          <p:cNvPr id="2097200" name="Picture 9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7"/>
          <a:srcRect/>
          <a:stretch>
            <a:fillRect/>
          </a:stretch>
        </p:blipFill>
        <p:spPr bwMode="auto">
          <a:xfrm>
            <a:off x="4572000" y="1645915"/>
            <a:ext cx="3303587" cy="2693987"/>
          </a:xfrm>
          <a:prstGeom prst="rect"/>
          <a:noFill/>
          <a:ln>
            <a:noFill/>
          </a:ln>
          <a:effectLst/>
        </p:spPr>
      </p:pic>
      <p:pic>
        <p:nvPicPr>
          <p:cNvPr id="2097201" name="Picture 10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8"/>
          <a:srcRect/>
          <a:stretch>
            <a:fillRect/>
          </a:stretch>
        </p:blipFill>
        <p:spPr bwMode="auto">
          <a:xfrm>
            <a:off x="6008094" y="3938265"/>
            <a:ext cx="3103776" cy="2725266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21754" p14:dur="2000"/>
    </mc:Choice>
    <mc:Fallback>
      <p:transition spd="slow">
        <p:fade/>
      </p:transition>
    </mc:Fallback>
  </mc:AlternateContent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2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/>
          <a:noFill/>
          <a:ln>
            <a:noFill/>
          </a:ln>
          <a:effectLst/>
        </p:spPr>
      </p:pic>
      <p:sp>
        <p:nvSpPr>
          <p:cNvPr id="1048609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p>
            <a:pPr algn="just"/>
            <a:r>
              <a:rPr dirty="0" sz="3200" i="1" lang="ru-RU" smtClean="0">
                <a:solidFill>
                  <a:srgbClr val="FF0000"/>
                </a:solidFill>
              </a:rPr>
              <a:t>Мероприятия проводятся в детском саду направленные на развитие взаимодействия                               с </a:t>
            </a:r>
            <a:r>
              <a:rPr dirty="0" sz="3200" i="1" lang="ru-RU">
                <a:solidFill>
                  <a:srgbClr val="FF0000"/>
                </a:solidFill>
              </a:rPr>
              <a:t>родителями </a:t>
            </a:r>
          </a:p>
        </p:txBody>
      </p:sp>
      <p:pic>
        <p:nvPicPr>
          <p:cNvPr id="2097203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1" y="1412776"/>
            <a:ext cx="3491880" cy="3779187"/>
          </a:xfrm>
          <a:prstGeom prst="rect"/>
          <a:noFill/>
          <a:ln>
            <a:noFill/>
          </a:ln>
          <a:effectLst/>
        </p:spPr>
      </p:pic>
      <p:pic>
        <p:nvPicPr>
          <p:cNvPr id="2097204" name="Picture 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4855872" y="980728"/>
            <a:ext cx="4260850" cy="4267200"/>
          </a:xfrm>
          <a:prstGeom prst="rect"/>
          <a:noFill/>
          <a:ln>
            <a:noFill/>
          </a:ln>
          <a:effectLst/>
        </p:spPr>
      </p:pic>
      <p:pic>
        <p:nvPicPr>
          <p:cNvPr id="2097205" name="Picture 8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 cstate="print"/>
          <a:srcRect/>
          <a:stretch>
            <a:fillRect/>
          </a:stretch>
        </p:blipFill>
        <p:spPr bwMode="auto">
          <a:xfrm>
            <a:off x="3131840" y="1412776"/>
            <a:ext cx="2228088" cy="3960440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3587" p14:dur="2000"/>
    </mc:Choice>
    <mc:Fallback>
      <p:transition spd="slow">
        <p:fade/>
      </p:transition>
    </mc:Fallback>
  </mc:AlternateContent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6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8014" y="0"/>
            <a:ext cx="9152014" cy="6858000"/>
          </a:xfrm>
          <a:prstGeom prst="rect"/>
          <a:noFill/>
          <a:ln>
            <a:noFill/>
          </a:ln>
          <a:effectLst/>
        </p:spPr>
      </p:pic>
      <p:pic>
        <p:nvPicPr>
          <p:cNvPr id="2097207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1739" p14:dur="2000"/>
    </mc:Choice>
    <mc:Fallback>
      <p:transition spd="slow">
        <p:fade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7287" y="0"/>
            <a:ext cx="9279105" cy="6858000"/>
          </a:xfrm>
          <a:prstGeom prst="rect"/>
          <a:noFill/>
          <a:ln>
            <a:noFill/>
          </a:ln>
          <a:effectLst/>
        </p:spPr>
      </p:pic>
      <p:sp>
        <p:nvSpPr>
          <p:cNvPr id="104859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p>
            <a:r>
              <a:rPr dirty="0" sz="4000" lang="ru-RU" smtClean="0">
                <a:solidFill>
                  <a:srgbClr val="0070C0"/>
                </a:solidFill>
              </a:rPr>
              <a:t>ДАВАЙТЕ ЗНАКОМИТЬСЯ</a:t>
            </a:r>
            <a:endParaRPr dirty="0" sz="4000" lang="ru-RU">
              <a:solidFill>
                <a:srgbClr val="0070C0"/>
              </a:solidFill>
            </a:endParaRPr>
          </a:p>
        </p:txBody>
      </p:sp>
      <p:sp>
        <p:nvSpPr>
          <p:cNvPr id="104859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p>
            <a:pPr indent="0" marL="0">
              <a:buNone/>
            </a:pPr>
            <a:r>
              <a:rPr dirty="0" lang="ru-RU" smtClean="0"/>
              <a:t>     Добро </a:t>
            </a:r>
            <a:r>
              <a:rPr dirty="0" lang="ru-RU"/>
              <a:t>пожаловать в </a:t>
            </a:r>
            <a:r>
              <a:rPr dirty="0" lang="ru-RU" smtClean="0"/>
              <a:t>МКДОУ д/с № 11</a:t>
            </a:r>
            <a:endParaRPr dirty="0" lang="ru-RU"/>
          </a:p>
          <a:p>
            <a:pPr indent="0" marL="0">
              <a:buNone/>
            </a:pPr>
            <a:endParaRPr dirty="0" lang="ru-RU">
              <a:solidFill>
                <a:srgbClr val="0070C0"/>
              </a:solidFill>
            </a:endParaRPr>
          </a:p>
        </p:txBody>
      </p:sp>
      <p:sp>
        <p:nvSpPr>
          <p:cNvPr id="1048594" name="Прямоугольник 3"/>
          <p:cNvSpPr/>
          <p:nvPr/>
        </p:nvSpPr>
        <p:spPr>
          <a:xfrm>
            <a:off x="251520" y="2283827"/>
            <a:ext cx="4572000" cy="1158241"/>
          </a:xfrm>
          <a:prstGeom prst="rect"/>
        </p:spPr>
        <p:txBody>
          <a:bodyPr>
            <a:spAutoFit/>
          </a:bodyPr>
          <a:p>
            <a:r>
              <a:rPr b="0" dirty="0" i="1" lang="ru-RU" smtClean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Муниципальное казенное дошкольное образовательное учреждение комбинированного вида «Детский сад № 11 «Красная шапочка»</a:t>
            </a:r>
            <a:endParaRPr dirty="0" lang="ru-RU"/>
          </a:p>
        </p:txBody>
      </p:sp>
      <p:pic>
        <p:nvPicPr>
          <p:cNvPr id="2097156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883952" y="3645024"/>
            <a:ext cx="7879135" cy="2808312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12260" p14:dur="2000"/>
    </mc:Choice>
    <mc:Fallback>
      <p:transition spd="slow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dirty="0" i="1" lang="ru-RU">
                <a:solidFill>
                  <a:srgbClr val="00B0F0"/>
                </a:solidFill>
              </a:rPr>
              <a:t> Наш детский сад МКДОУ №11 «Красная шапочка» </a:t>
            </a:r>
          </a:p>
        </p:txBody>
      </p:sp>
      <p:pic>
        <p:nvPicPr>
          <p:cNvPr id="2097157" name="Picture 2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446940" y="1484784"/>
            <a:ext cx="8697060" cy="4968552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33683" p14:dur="2000"/>
    </mc:Choice>
    <mc:Fallback>
      <p:transition spd="slow">
        <p:fade/>
      </p:transition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rmAutofit fontScale="25000" lnSpcReduction="20000"/>
          </a:bodyPr>
          <a:p>
            <a:pPr indent="0" marL="0">
              <a:buNone/>
            </a:pPr>
            <a:endParaRPr dirty="0" sz="7200" lang="ru-RU" smtClean="0"/>
          </a:p>
          <a:p>
            <a:pPr indent="0" marL="0">
              <a:buNone/>
            </a:pPr>
            <a:r>
              <a:rPr dirty="0" sz="7200" lang="ru-RU" smtClean="0"/>
              <a:t>И </a:t>
            </a:r>
            <a:r>
              <a:rPr dirty="0" sz="7200" lang="ru-RU"/>
              <a:t>так! Настал 1973 год! У нас новый Заведующий! Та самая, целеустремленная, уверенная в себе и в своем коллективе </a:t>
            </a:r>
            <a:r>
              <a:rPr dirty="0" sz="7200" lang="ru-RU" err="1"/>
              <a:t>Клинкова</a:t>
            </a:r>
            <a:r>
              <a:rPr dirty="0" sz="7200" lang="ru-RU"/>
              <a:t> Нина Ильинична. И с 1973 года по 2007год Нина Ильинична в трудные времена, уверенной твердой рукой вела свою </a:t>
            </a:r>
            <a:r>
              <a:rPr dirty="0" sz="7200" lang="ru-RU" smtClean="0"/>
              <a:t>команду.</a:t>
            </a:r>
          </a:p>
          <a:p>
            <a:pPr indent="0" marL="0">
              <a:buNone/>
            </a:pPr>
            <a:r>
              <a:rPr dirty="0" sz="7200" lang="ru-RU"/>
              <a:t>В начале 70-х, когда сад  только набирал темп работы, к нам в мед блок детского сада пришла молодая, красивая, харизматичная </a:t>
            </a:r>
            <a:r>
              <a:rPr dirty="0" sz="7200" lang="ru-RU" smtClean="0"/>
              <a:t> </a:t>
            </a:r>
            <a:r>
              <a:rPr dirty="0" sz="7200" lang="ru-RU" err="1" smtClean="0"/>
              <a:t>Аджиева</a:t>
            </a:r>
            <a:r>
              <a:rPr dirty="0" sz="7200" lang="ru-RU" smtClean="0"/>
              <a:t> </a:t>
            </a:r>
            <a:r>
              <a:rPr dirty="0" sz="7200" lang="ru-RU"/>
              <a:t>Лилия </a:t>
            </a:r>
            <a:r>
              <a:rPr dirty="0" sz="7200" lang="ru-RU" err="1"/>
              <a:t>Увжуковна</a:t>
            </a:r>
            <a:r>
              <a:rPr dirty="0" sz="7200" lang="ru-RU"/>
              <a:t>. И по сей день удивляет нас своим профессионализмом. </a:t>
            </a:r>
          </a:p>
          <a:p>
            <a:pPr indent="0" marL="0">
              <a:buNone/>
            </a:pPr>
            <a:r>
              <a:rPr dirty="0" sz="7200" lang="ru-RU"/>
              <a:t>В 1999 году наш коллектив пришла наша дорогая Ольга Ивановна! С момента ее прихода, на ее плечи легли хлопоты большой трудоемкой работы по ведению хозяйства. Будучи энергичным и ответственным человеком, она с легкостью справляется с любой работой. </a:t>
            </a:r>
          </a:p>
          <a:p>
            <a:pPr indent="0" marL="0">
              <a:buNone/>
            </a:pPr>
            <a:r>
              <a:rPr dirty="0" sz="7200" lang="ru-RU"/>
              <a:t>Долгие годы в городе Черкесске стоял вопрос о необходимости обучения и воспитания детей с ограниченными возможностями. 1988 год на базе нашего детского сада, было принято решение создать группу для детей с нарушениями слуха. У истоков этого не простого дела стояли воспитатели:</a:t>
            </a:r>
          </a:p>
          <a:p>
            <a:pPr indent="0" marL="0">
              <a:buNone/>
            </a:pPr>
            <a:r>
              <a:rPr dirty="0" sz="7200" lang="ru-RU"/>
              <a:t>Мамаева Софья </a:t>
            </a:r>
            <a:r>
              <a:rPr dirty="0" sz="7200" lang="ru-RU" err="1"/>
              <a:t>Азретовна</a:t>
            </a:r>
            <a:endParaRPr dirty="0" sz="7200" lang="ru-RU"/>
          </a:p>
          <a:p>
            <a:pPr indent="0" marL="0">
              <a:buNone/>
            </a:pPr>
            <a:r>
              <a:rPr dirty="0" sz="7200" lang="ru-RU"/>
              <a:t>Жарова Наталья</a:t>
            </a:r>
          </a:p>
          <a:p>
            <a:pPr indent="0" marL="0">
              <a:buNone/>
            </a:pPr>
            <a:r>
              <a:rPr dirty="0" sz="7200" lang="ru-RU"/>
              <a:t>Тамара Анатольевна</a:t>
            </a:r>
          </a:p>
          <a:p>
            <a:pPr indent="0" marL="0">
              <a:buNone/>
            </a:pPr>
            <a:r>
              <a:rPr dirty="0" sz="7200" lang="ru-RU"/>
              <a:t> Крылова Анна Владимировна</a:t>
            </a:r>
          </a:p>
          <a:p>
            <a:pPr indent="0" marL="0">
              <a:buNone/>
            </a:pPr>
            <a:r>
              <a:rPr dirty="0" sz="7200" lang="ru-RU" err="1"/>
              <a:t>Ольвинская</a:t>
            </a:r>
            <a:r>
              <a:rPr dirty="0" sz="7200" lang="ru-RU"/>
              <a:t> Галина Ивановна</a:t>
            </a:r>
          </a:p>
          <a:p>
            <a:pPr indent="0" marL="0">
              <a:buNone/>
            </a:pPr>
            <a:r>
              <a:rPr dirty="0" sz="7200" lang="ru-RU" err="1"/>
              <a:t>Таранова</a:t>
            </a:r>
            <a:r>
              <a:rPr dirty="0" sz="7200" lang="ru-RU"/>
              <a:t> Наталья Дмитриевна</a:t>
            </a:r>
          </a:p>
          <a:p>
            <a:pPr indent="0" marL="0">
              <a:buNone/>
            </a:pPr>
            <a:r>
              <a:rPr dirty="0" sz="7200" lang="ru-RU"/>
              <a:t>Бок о бок с ними трудились  наши квалифицированные сурдопедагоги: Гикало Татьяна Петровна и Руденко Светлана </a:t>
            </a:r>
            <a:r>
              <a:rPr dirty="0" sz="7200" lang="ru-RU" smtClean="0"/>
              <a:t>Васильевна</a:t>
            </a:r>
          </a:p>
          <a:p>
            <a:pPr indent="0" marL="0">
              <a:buNone/>
            </a:pPr>
            <a:r>
              <a:rPr dirty="0" sz="7200" lang="ru-RU"/>
              <a:t>Наступил 2008год! У нас новый Заведующий. Совсем молодая,  энергичная, целеустремленная сотрудница этого коллектива Еремина Людмила Викторовна. </a:t>
            </a:r>
          </a:p>
          <a:p>
            <a:pPr indent="0" marL="0">
              <a:buNone/>
            </a:pPr>
            <a:r>
              <a:rPr dirty="0" sz="7200" lang="ru-RU"/>
              <a:t>Людмила Викторовна продолжила трудоемкую работу своей предшественницы и проработала долгие 10 лет. Так как годы шли, коллектив омолодился</a:t>
            </a:r>
            <a:r>
              <a:rPr dirty="0" sz="7200" lang="ru-RU" smtClean="0"/>
              <a:t>.</a:t>
            </a:r>
          </a:p>
          <a:p>
            <a:pPr indent="0" marL="0">
              <a:buNone/>
            </a:pPr>
            <a:endParaRPr dirty="0" lang="ru-RU"/>
          </a:p>
          <a:p>
            <a:pPr indent="0" marL="0">
              <a:buNone/>
            </a:pPr>
            <a:endParaRPr dirty="0"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47768" p14:dur="2000"/>
    </mc:Choice>
    <mc:Fallback>
      <p:transition spd="slow">
        <p:fade/>
      </p:transition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p>
            <a:pPr indent="0" marL="0">
              <a:buNone/>
            </a:pPr>
            <a:r>
              <a:rPr dirty="0" lang="ru-RU"/>
              <a:t>Весна 2018 года! К нам в коллектив </a:t>
            </a:r>
            <a:r>
              <a:rPr dirty="0" lang="ru-RU" smtClean="0"/>
              <a:t>пришла </a:t>
            </a:r>
            <a:r>
              <a:rPr dirty="0" lang="ru-RU"/>
              <a:t>красивая, талантливая, целеустремленная наша </a:t>
            </a:r>
            <a:r>
              <a:rPr dirty="0" i="1" lang="ru-RU"/>
              <a:t>Елена Витальевна</a:t>
            </a:r>
            <a:r>
              <a:rPr dirty="0" lang="ru-RU"/>
              <a:t>! Надеемся, что вы долгие годы будете у руля нашей команды.</a:t>
            </a:r>
          </a:p>
          <a:p>
            <a:pPr indent="0" marL="0">
              <a:buNone/>
            </a:pPr>
            <a:endParaRPr dirty="0" lang="ru-RU"/>
          </a:p>
        </p:txBody>
      </p:sp>
      <p:pic>
        <p:nvPicPr>
          <p:cNvPr id="2097158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2483768" y="1971570"/>
            <a:ext cx="3688705" cy="4613841"/>
          </a:xfrm>
          <a:prstGeom prst="rect"/>
          <a:noFill/>
          <a:ln>
            <a:noFill/>
          </a:ln>
          <a:effectLst/>
        </p:spPr>
      </p:pic>
      <p:sp>
        <p:nvSpPr>
          <p:cNvPr id="1048598" name="Прямоугольник 3"/>
          <p:cNvSpPr/>
          <p:nvPr/>
        </p:nvSpPr>
        <p:spPr>
          <a:xfrm>
            <a:off x="6172473" y="4787134"/>
            <a:ext cx="2971527" cy="2504440"/>
          </a:xfrm>
          <a:prstGeom prst="rect"/>
        </p:spPr>
        <p:txBody>
          <a:bodyPr wrap="square">
            <a:spAutoFit/>
          </a:bodyPr>
          <a:p>
            <a:r>
              <a:rPr dirty="0" sz="3200" i="1" lang="ru-RU">
                <a:solidFill>
                  <a:srgbClr val="FF0000"/>
                </a:solidFill>
                <a:ea typeface="+mj-ea"/>
                <a:cs typeface="+mj-cs"/>
              </a:rPr>
              <a:t>Заведующий детским садом </a:t>
            </a:r>
            <a:br>
              <a:rPr dirty="0" sz="3200" i="1" lang="ru-RU">
                <a:solidFill>
                  <a:srgbClr val="FF0000"/>
                </a:solidFill>
                <a:ea typeface="+mj-ea"/>
                <a:cs typeface="+mj-cs"/>
              </a:rPr>
            </a:br>
            <a:r>
              <a:rPr dirty="0" sz="3200" i="1" lang="ru-RU" err="1">
                <a:solidFill>
                  <a:srgbClr val="FF0000"/>
                </a:solidFill>
                <a:ea typeface="+mj-ea"/>
                <a:cs typeface="+mj-cs"/>
              </a:rPr>
              <a:t>Дрыга</a:t>
            </a:r>
            <a:r>
              <a:rPr dirty="0" sz="3200" i="1" lang="ru-RU">
                <a:solidFill>
                  <a:srgbClr val="FF0000"/>
                </a:solidFill>
                <a:ea typeface="+mj-ea"/>
                <a:cs typeface="+mj-cs"/>
              </a:rPr>
              <a:t> Елена Витальевна </a:t>
            </a:r>
            <a:endParaRPr dirty="0" sz="1200" i="1" lang="ru-RU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12492" p14:dur="2000"/>
    </mc:Choice>
    <mc:Fallback>
      <p:transition spd="slow">
        <p:fade/>
      </p:transition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dirty="0" lang="ru-RU"/>
          </a:p>
        </p:txBody>
      </p:sp>
      <p:pic>
        <p:nvPicPr>
          <p:cNvPr id="2097159" name="Picture 2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11029" y="0"/>
            <a:ext cx="9155029" cy="6858000"/>
          </a:xfrm>
          <a:prstGeom prst="rect"/>
          <a:noFill/>
          <a:ln>
            <a:noFill/>
          </a:ln>
          <a:effectLst/>
        </p:spPr>
      </p:pic>
      <p:pic>
        <p:nvPicPr>
          <p:cNvPr id="2097160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251520" y="476672"/>
            <a:ext cx="8712967" cy="957263"/>
          </a:xfrm>
          <a:prstGeom prst="rect"/>
          <a:noFill/>
          <a:ln>
            <a:noFill/>
          </a:ln>
          <a:effectLst/>
        </p:spPr>
      </p:pic>
      <p:pic>
        <p:nvPicPr>
          <p:cNvPr id="2097161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539552" y="1210731"/>
            <a:ext cx="7848872" cy="5647269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8533" p14:dur="2000"/>
    </mc:Choice>
    <mc:Fallback>
      <p:transition spd="slow">
        <p:fade/>
      </p:transition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7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4283968" y="692696"/>
            <a:ext cx="3826371" cy="3024336"/>
          </a:xfrm>
          <a:prstGeom prst="rect"/>
          <a:noFill/>
          <a:ln>
            <a:noFill/>
          </a:ln>
          <a:effectLst/>
        </p:spPr>
      </p:pic>
      <p:pic>
        <p:nvPicPr>
          <p:cNvPr id="2097163" name="Picture 2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-17815" y="651911"/>
            <a:ext cx="4680520" cy="3414301"/>
          </a:xfrm>
          <a:prstGeom prst="rect"/>
          <a:noFill/>
          <a:ln>
            <a:noFill/>
          </a:ln>
          <a:effectLst/>
        </p:spPr>
      </p:pic>
      <p:sp>
        <p:nvSpPr>
          <p:cNvPr id="104860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dirty="0" sz="3200" lang="ru-RU" smtClean="0">
                <a:solidFill>
                  <a:srgbClr val="00B0F0"/>
                </a:solidFill>
              </a:rPr>
              <a:t>В ноябре 2021 г. открылся ясельный корпус на 80 ме</a:t>
            </a:r>
            <a:r>
              <a:rPr dirty="0" sz="3200" lang="ru-RU">
                <a:solidFill>
                  <a:srgbClr val="00B0F0"/>
                </a:solidFill>
              </a:rPr>
              <a:t>с</a:t>
            </a:r>
            <a:r>
              <a:rPr dirty="0" sz="3200" lang="ru-RU" smtClean="0">
                <a:solidFill>
                  <a:srgbClr val="00B0F0"/>
                </a:solidFill>
              </a:rPr>
              <a:t>т. </a:t>
            </a:r>
            <a:endParaRPr dirty="0" sz="3200" lang="ru-RU">
              <a:solidFill>
                <a:srgbClr val="00B0F0"/>
              </a:solidFill>
            </a:endParaRPr>
          </a:p>
        </p:txBody>
      </p:sp>
      <p:pic>
        <p:nvPicPr>
          <p:cNvPr id="2097164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-180527" y="3501008"/>
            <a:ext cx="3637750" cy="3240360"/>
          </a:xfrm>
          <a:prstGeom prst="rect"/>
          <a:noFill/>
          <a:ln>
            <a:noFill/>
          </a:ln>
          <a:effectLst/>
        </p:spPr>
      </p:pic>
      <p:pic>
        <p:nvPicPr>
          <p:cNvPr id="2097165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6127030" y="2083369"/>
            <a:ext cx="3267075" cy="2835275"/>
          </a:xfrm>
          <a:prstGeom prst="rect"/>
          <a:noFill/>
          <a:ln>
            <a:noFill/>
          </a:ln>
          <a:effectLst/>
        </p:spPr>
      </p:pic>
      <p:pic>
        <p:nvPicPr>
          <p:cNvPr id="2097166" name="Picture 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6084168" y="4476055"/>
            <a:ext cx="3309937" cy="2670175"/>
          </a:xfrm>
          <a:prstGeom prst="rect"/>
          <a:noFill/>
          <a:ln>
            <a:noFill/>
          </a:ln>
          <a:effectLst/>
        </p:spPr>
      </p:pic>
      <p:pic>
        <p:nvPicPr>
          <p:cNvPr id="2097167" name="Picture 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 bwMode="auto">
          <a:xfrm>
            <a:off x="3059832" y="3565525"/>
            <a:ext cx="3444875" cy="3292475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12287" p14:dur="2000"/>
    </mc:Choice>
    <mc:Fallback>
      <p:transition spd="slow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Picture 2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-112807" y="0"/>
            <a:ext cx="9256807" cy="6858000"/>
          </a:xfrm>
          <a:prstGeom prst="rect"/>
          <a:noFill/>
          <a:ln>
            <a:noFill/>
          </a:ln>
          <a:effectLst/>
        </p:spPr>
      </p:pic>
      <p:sp>
        <p:nvSpPr>
          <p:cNvPr id="104860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dirty="0" i="1" lang="ru-RU" smtClean="0">
                <a:solidFill>
                  <a:srgbClr val="FFFF00"/>
                </a:solidFill>
              </a:rPr>
              <a:t>Достижения педагогических работников </a:t>
            </a:r>
            <a:endParaRPr dirty="0" i="1" lang="ru-RU">
              <a:solidFill>
                <a:srgbClr val="FFFF00"/>
              </a:solidFill>
            </a:endParaRPr>
          </a:p>
        </p:txBody>
      </p:sp>
      <p:pic>
        <p:nvPicPr>
          <p:cNvPr id="2097169" name="Picture 4" descr="C:\Users\ф\Desktop\презент ДОУ\IMG-20230122-WA0068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6069486" y="836712"/>
            <a:ext cx="3111810" cy="4149080"/>
          </a:xfrm>
          <a:prstGeom prst="rect"/>
          <a:noFill/>
        </p:spPr>
      </p:pic>
      <p:pic>
        <p:nvPicPr>
          <p:cNvPr id="2097170" name="Picture 5" descr="C:\Users\ф\Desktop\презент ДОУ\IMG-20230119-WA0140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2555776" y="1535832"/>
            <a:ext cx="3759882" cy="5013176"/>
          </a:xfrm>
          <a:prstGeom prst="rect"/>
          <a:noFill/>
        </p:spPr>
      </p:pic>
      <p:pic>
        <p:nvPicPr>
          <p:cNvPr id="2097171" name="Picture 3" descr="C:\Users\ф\Desktop\презент ДОУ\IMG-20230119-WA0141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 cstate="print"/>
          <a:srcRect/>
          <a:stretch>
            <a:fillRect/>
          </a:stretch>
        </p:blipFill>
        <p:spPr bwMode="auto">
          <a:xfrm>
            <a:off x="0" y="2708920"/>
            <a:ext cx="3108665" cy="4144887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8913" p14:dur="2000"/>
    </mc:Choice>
    <mc:Fallback>
      <p:transition spd="slow">
        <p:fade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ru-RU" smtClean="0">
                <a:solidFill>
                  <a:srgbClr val="FF0000"/>
                </a:solidFill>
              </a:rPr>
              <a:t>Наши достижения ! </a:t>
            </a:r>
            <a:endParaRPr dirty="0" lang="ru-RU">
              <a:solidFill>
                <a:srgbClr val="FF0000"/>
              </a:solidFill>
            </a:endParaRPr>
          </a:p>
        </p:txBody>
      </p:sp>
      <p:pic>
        <p:nvPicPr>
          <p:cNvPr id="2097172" name="Picture 2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1124745"/>
            <a:ext cx="2843808" cy="4032572"/>
          </a:xfrm>
          <a:prstGeom prst="rect"/>
          <a:noFill/>
          <a:ln>
            <a:noFill/>
          </a:ln>
          <a:effectLst/>
        </p:spPr>
      </p:pic>
      <p:pic>
        <p:nvPicPr>
          <p:cNvPr id="2097173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4932040" y="980729"/>
            <a:ext cx="2862946" cy="3600400"/>
          </a:xfrm>
          <a:prstGeom prst="rect"/>
          <a:noFill/>
          <a:ln>
            <a:noFill/>
          </a:ln>
          <a:effectLst/>
        </p:spPr>
      </p:pic>
      <p:pic>
        <p:nvPicPr>
          <p:cNvPr id="2097174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7668344" y="188640"/>
            <a:ext cx="1298575" cy="1828800"/>
          </a:xfrm>
          <a:prstGeom prst="rect"/>
          <a:noFill/>
          <a:ln>
            <a:noFill/>
          </a:ln>
          <a:effectLst/>
        </p:spPr>
      </p:pic>
      <p:pic>
        <p:nvPicPr>
          <p:cNvPr id="2097175" name="Picture 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6984844" y="3919867"/>
            <a:ext cx="2159156" cy="3065852"/>
          </a:xfrm>
          <a:prstGeom prst="rect"/>
          <a:noFill/>
          <a:ln>
            <a:noFill/>
          </a:ln>
          <a:effectLst/>
        </p:spPr>
      </p:pic>
      <p:pic>
        <p:nvPicPr>
          <p:cNvPr id="2097176" name="Picture 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/>
          <a:srcRect/>
          <a:stretch>
            <a:fillRect/>
          </a:stretch>
        </p:blipFill>
        <p:spPr bwMode="auto">
          <a:xfrm>
            <a:off x="3054027" y="1109896"/>
            <a:ext cx="1878013" cy="2657475"/>
          </a:xfrm>
          <a:prstGeom prst="rect"/>
          <a:noFill/>
          <a:ln>
            <a:noFill/>
          </a:ln>
          <a:effectLst/>
        </p:spPr>
      </p:pic>
      <p:pic>
        <p:nvPicPr>
          <p:cNvPr id="2097177" name="Picture 7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6"/>
          <a:srcRect/>
          <a:stretch>
            <a:fillRect/>
          </a:stretch>
        </p:blipFill>
        <p:spPr bwMode="auto">
          <a:xfrm>
            <a:off x="2411760" y="3874544"/>
            <a:ext cx="2229744" cy="3156498"/>
          </a:xfrm>
          <a:prstGeom prst="rect"/>
          <a:noFill/>
          <a:ln>
            <a:noFill/>
          </a:ln>
          <a:effectLst/>
        </p:spPr>
      </p:pic>
      <p:pic>
        <p:nvPicPr>
          <p:cNvPr id="2097178" name="Picture 8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7"/>
          <a:srcRect/>
          <a:stretch>
            <a:fillRect/>
          </a:stretch>
        </p:blipFill>
        <p:spPr bwMode="auto">
          <a:xfrm>
            <a:off x="4932040" y="4347428"/>
            <a:ext cx="1908175" cy="2700337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Tm="16046" p14:dur="2000"/>
    </mc:Choice>
    <mc:Fallback>
      <p:transition spd="slow">
        <p:fade/>
      </p:transition>
    </mc:Fallback>
  </mc:AlternateContent>
  <p:timing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Company>SPecialiST RePack</Company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Презентация PowerPoint</dc:title>
  <dc:creator>ф</dc:creator>
  <cp:lastModifiedBy>ф</cp:lastModifiedBy>
  <dcterms:created xsi:type="dcterms:W3CDTF">2023-01-22T03:55:41Z</dcterms:created>
  <dcterms:modified xsi:type="dcterms:W3CDTF">2023-03-01T16:12:43Z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1cf47ef49341405088387c344fa3eddc</vt:lpwstr>
  </property>
</Properties>
</file>