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7" r:id="rId3"/>
    <p:sldId id="258" r:id="rId4"/>
    <p:sldId id="259" r:id="rId5"/>
    <p:sldId id="261" r:id="rId6"/>
    <p:sldId id="270" r:id="rId7"/>
    <p:sldId id="263" r:id="rId8"/>
    <p:sldId id="264" r:id="rId9"/>
    <p:sldId id="265" r:id="rId10"/>
    <p:sldId id="266" r:id="rId11"/>
    <p:sldId id="268" r:id="rId12"/>
    <p:sldId id="269" r:id="rId13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84" d="100"/>
          <a:sy n="84" d="100"/>
        </p:scale>
        <p:origin x="1426" y="77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26.10.2020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26.10.2020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26.10.2020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26.10.2020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26.10.2020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26.10.2020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26.10.2020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26.10.2020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26.10.2020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26.10.2020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26.10.2020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106E36-FD25-4E2D-B0AA-010F637433A0}" type="datetimeFigureOut">
              <a:rPr lang="ru-RU" smtClean="0"/>
              <a:pPr/>
              <a:t>26.10.2020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.png"/><Relationship Id="rId4" Type="http://schemas.openxmlformats.org/officeDocument/2006/relationships/image" Target="../media/image1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.png"/><Relationship Id="rId4" Type="http://schemas.openxmlformats.org/officeDocument/2006/relationships/image" Target="../media/image1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.png"/><Relationship Id="rId4" Type="http://schemas.openxmlformats.org/officeDocument/2006/relationships/image" Target="../media/image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png"/><Relationship Id="rId4" Type="http://schemas.openxmlformats.org/officeDocument/2006/relationships/image" Target="../media/image9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571472" y="908720"/>
            <a:ext cx="8229600" cy="576064"/>
          </a:xfrm>
        </p:spPr>
        <p:txBody>
          <a:bodyPr>
            <a:noAutofit/>
          </a:bodyPr>
          <a:lstStyle/>
          <a:p>
            <a:pPr fontAlgn="base"/>
            <a:r>
              <a:rPr lang="ru-RU" sz="1600" dirty="0" smtClean="0"/>
              <a:t> </a:t>
            </a:r>
            <a:br>
              <a:rPr lang="ru-RU" sz="1600" dirty="0" smtClean="0"/>
            </a:b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Муниципальное бюджетное образовательное учреждение</a:t>
            </a:r>
            <a:br>
              <a:rPr lang="ru-RU" sz="16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центр развития ребенка – детский сад № 5 «Ромашка»</a:t>
            </a:r>
            <a:r>
              <a:rPr lang="ru-RU" sz="1600" dirty="0" smtClean="0"/>
              <a:t/>
            </a:r>
            <a:br>
              <a:rPr lang="ru-RU" sz="1600" dirty="0" smtClean="0"/>
            </a:br>
            <a:endParaRPr lang="ru-RU" sz="1600" dirty="0"/>
          </a:p>
        </p:txBody>
      </p:sp>
      <p:sp>
        <p:nvSpPr>
          <p:cNvPr id="5" name="Содержимое 4"/>
          <p:cNvSpPr>
            <a:spLocks noGrp="1"/>
          </p:cNvSpPr>
          <p:nvPr>
            <p:ph idx="1"/>
          </p:nvPr>
        </p:nvSpPr>
        <p:spPr>
          <a:xfrm>
            <a:off x="857224" y="2143116"/>
            <a:ext cx="7800972" cy="2614617"/>
          </a:xfrm>
        </p:spPr>
        <p:txBody>
          <a:bodyPr>
            <a:normAutofit fontScale="70000" lnSpcReduction="20000"/>
          </a:bodyPr>
          <a:lstStyle/>
          <a:p>
            <a:pPr algn="ctr" fontAlgn="base">
              <a:buNone/>
            </a:pPr>
            <a:r>
              <a:rPr lang="ru-RU" sz="5800" b="1" dirty="0" smtClean="0">
                <a:solidFill>
                  <a:srgbClr val="7030A0"/>
                </a:solidFill>
              </a:rPr>
              <a:t> </a:t>
            </a:r>
            <a:r>
              <a:rPr lang="ru-RU" sz="29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Экологический (познавательный)  проект </a:t>
            </a:r>
          </a:p>
          <a:p>
            <a:pPr algn="ctr" fontAlgn="base">
              <a:buNone/>
            </a:pPr>
            <a:r>
              <a:rPr lang="ru-RU" sz="29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«Домашние животные»</a:t>
            </a:r>
          </a:p>
          <a:p>
            <a:pPr algn="ctr" fontAlgn="base">
              <a:buNone/>
            </a:pPr>
            <a:r>
              <a:rPr lang="ru-RU" sz="29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1 младшая группа</a:t>
            </a:r>
          </a:p>
          <a:p>
            <a:pPr algn="ctr" fontAlgn="base">
              <a:buNone/>
            </a:pPr>
            <a:endParaRPr lang="ru-RU" b="1" dirty="0" smtClean="0"/>
          </a:p>
          <a:p>
            <a:pPr algn="ctr" fontAlgn="base">
              <a:buNone/>
            </a:pPr>
            <a:r>
              <a:rPr lang="ru-RU" sz="5100" dirty="0" smtClean="0"/>
              <a:t> </a:t>
            </a:r>
          </a:p>
          <a:p>
            <a:pPr fontAlgn="base">
              <a:buNone/>
            </a:pPr>
            <a:r>
              <a:rPr lang="ru-RU" dirty="0" smtClean="0"/>
              <a:t> </a:t>
            </a:r>
          </a:p>
          <a:p>
            <a:pPr fontAlgn="base"/>
            <a:endParaRPr lang="ru-RU" dirty="0" smtClean="0"/>
          </a:p>
          <a:p>
            <a:endParaRPr lang="ru-RU" dirty="0"/>
          </a:p>
        </p:txBody>
      </p:sp>
      <p:sp>
        <p:nvSpPr>
          <p:cNvPr id="6" name="TextBox 5"/>
          <p:cNvSpPr txBox="1"/>
          <p:nvPr/>
        </p:nvSpPr>
        <p:spPr>
          <a:xfrm>
            <a:off x="5940152" y="4437112"/>
            <a:ext cx="224971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Подготовила:</a:t>
            </a:r>
          </a:p>
          <a:p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воспитатель </a:t>
            </a:r>
            <a:r>
              <a:rPr lang="ru-RU" sz="1400" dirty="0" err="1" smtClean="0">
                <a:latin typeface="Times New Roman" pitchFamily="18" charset="0"/>
                <a:cs typeface="Times New Roman" pitchFamily="18" charset="0"/>
              </a:rPr>
              <a:t>Афонина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 О.В.</a:t>
            </a:r>
            <a:endParaRPr lang="ru-RU" sz="1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851920" y="5437753"/>
            <a:ext cx="146508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2019 – 2020г.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 cstate="print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 idx="4294967295"/>
          </p:nvPr>
        </p:nvSpPr>
        <p:spPr>
          <a:xfrm>
            <a:off x="1309688" y="357188"/>
            <a:ext cx="7366768" cy="917575"/>
          </a:xfr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r>
              <a:rPr lang="ru-RU" sz="3200" dirty="0" smtClean="0">
                <a:latin typeface="Times New Roman" pitchFamily="18" charset="0"/>
                <a:cs typeface="Times New Roman" pitchFamily="18" charset="0"/>
              </a:rPr>
              <a:t>Дидактические игры</a:t>
            </a:r>
            <a:endParaRPr lang="ru-RU" sz="32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9552" y="1484784"/>
            <a:ext cx="3648000" cy="2736000"/>
          </a:xfrm>
          <a:prstGeom prst="rect">
            <a:avLst/>
          </a:prstGeom>
          <a:noFill/>
          <a:ln w="57150">
            <a:solidFill>
              <a:srgbClr val="C00000"/>
            </a:solidFill>
            <a:miter lim="800000"/>
            <a:headEnd/>
            <a:tailEnd/>
          </a:ln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716016" y="3284984"/>
            <a:ext cx="4003200" cy="3002400"/>
          </a:xfrm>
          <a:prstGeom prst="rect">
            <a:avLst/>
          </a:prstGeom>
          <a:noFill/>
          <a:ln w="57150">
            <a:solidFill>
              <a:srgbClr val="C00000"/>
            </a:solidFill>
            <a:miter lim="800000"/>
            <a:headEnd/>
            <a:tailEnd/>
          </a:ln>
        </p:spPr>
      </p:pic>
      <p:pic>
        <p:nvPicPr>
          <p:cNvPr id="7" name="Picture 2" descr="ÐÐ¾Ð½ÑÐ¿ÐµÐºÑ Ð²Ð²Ð¾Ð´Ð½Ð¾Ð³Ð¾ ÑÑÐ¾ÐºÐ° Ð² 3 ÐºÐ»Ð°ÑÑÐµ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971600" y="4725144"/>
            <a:ext cx="1237469" cy="1857364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 cstate="print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 idx="4294967295"/>
          </p:nvPr>
        </p:nvSpPr>
        <p:spPr>
          <a:xfrm>
            <a:off x="1454150" y="357188"/>
            <a:ext cx="7078290" cy="1071562"/>
          </a:xfr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r>
              <a:rPr lang="ru-RU" sz="3200" dirty="0" smtClean="0">
                <a:latin typeface="Times New Roman" pitchFamily="18" charset="0"/>
                <a:cs typeface="Times New Roman" pitchFamily="18" charset="0"/>
              </a:rPr>
              <a:t>Творческая деятельность</a:t>
            </a:r>
            <a:endParaRPr lang="ru-RU" sz="32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83568" y="1628800"/>
            <a:ext cx="3523200" cy="2642400"/>
          </a:xfrm>
          <a:prstGeom prst="rect">
            <a:avLst/>
          </a:prstGeom>
          <a:noFill/>
          <a:ln w="57150">
            <a:solidFill>
              <a:srgbClr val="C00000"/>
            </a:solidFill>
            <a:miter lim="800000"/>
            <a:headEnd/>
            <a:tailEnd/>
          </a:ln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788024" y="3501008"/>
            <a:ext cx="4003200" cy="3002400"/>
          </a:xfrm>
          <a:prstGeom prst="rect">
            <a:avLst/>
          </a:prstGeom>
          <a:noFill/>
          <a:ln w="57150">
            <a:solidFill>
              <a:srgbClr val="C00000"/>
            </a:solidFill>
            <a:miter lim="800000"/>
            <a:headEnd/>
            <a:tailEnd/>
          </a:ln>
        </p:spPr>
      </p:pic>
      <p:pic>
        <p:nvPicPr>
          <p:cNvPr id="7" name="Picture 2" descr="ÐÐ¾Ð½ÑÐ¿ÐµÐºÑ Ð²Ð²Ð¾Ð´Ð½Ð¾Ð³Ð¾ ÑÑÐ¾ÐºÐ° Ð² 3 ÐºÐ»Ð°ÑÑÐµ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67544" y="4653136"/>
            <a:ext cx="1237469" cy="1857364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 cstate="print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 idx="4294967295"/>
          </p:nvPr>
        </p:nvSpPr>
        <p:spPr>
          <a:xfrm>
            <a:off x="914400" y="404813"/>
            <a:ext cx="7906072" cy="1071562"/>
          </a:xfr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r>
              <a:rPr lang="ru-RU" sz="3200" dirty="0" smtClean="0">
                <a:latin typeface="Times New Roman" pitchFamily="18" charset="0"/>
                <a:cs typeface="Times New Roman" pitchFamily="18" charset="0"/>
              </a:rPr>
              <a:t>Продукт проекта. Макет«Ферма».</a:t>
            </a:r>
            <a:endParaRPr lang="ru-RU" sz="32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3568" y="1700808"/>
            <a:ext cx="7848872" cy="4608512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 cstate="print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71472" y="428604"/>
            <a:ext cx="8229600" cy="654032"/>
          </a:xfr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r>
              <a:rPr lang="ru-RU" sz="3200" dirty="0" smtClean="0">
                <a:latin typeface="Times New Roman" pitchFamily="18" charset="0"/>
                <a:cs typeface="Times New Roman" pitchFamily="18" charset="0"/>
              </a:rPr>
              <a:t>ПАСПОРТ ПРОЕКТА</a:t>
            </a:r>
            <a:endParaRPr lang="ru-RU" sz="32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900634"/>
          </a:xfr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>
            <a:normAutofit fontScale="92500" lnSpcReduction="10000"/>
          </a:bodyPr>
          <a:lstStyle/>
          <a:p>
            <a:pPr fontAlgn="base"/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Вид проекта</a:t>
            </a: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: познавательно – практический, 2 месяца </a:t>
            </a:r>
          </a:p>
          <a:p>
            <a:pPr fontAlgn="base"/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Участники проекта</a:t>
            </a: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: воспитатель, воспитанники, родители воспитанников.</a:t>
            </a:r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800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Цель проекта:</a:t>
            </a:r>
            <a:endParaRPr lang="ru-RU" sz="2800" dirty="0" smtClean="0">
              <a:latin typeface="Times New Roman" pitchFamily="18" charset="0"/>
              <a:cs typeface="Times New Roman" pitchFamily="18" charset="0"/>
            </a:endParaRPr>
          </a:p>
          <a:p>
            <a:pPr fontAlgn="base"/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Создать условия для развития познавательных и творческих способностей детей в процессе проекта.</a:t>
            </a:r>
          </a:p>
          <a:p>
            <a:pPr fontAlgn="base"/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Продукт проектной деятельности: </a:t>
            </a:r>
          </a:p>
          <a:p>
            <a:pPr fontAlgn="base"/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Создание альбома «Мои домашние животные»</a:t>
            </a:r>
          </a:p>
          <a:p>
            <a:pPr fontAlgn="base"/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Макет  «Ферма».</a:t>
            </a:r>
            <a:r>
              <a:rPr lang="ru-RU" dirty="0" smtClean="0"/>
              <a:t/>
            </a:r>
            <a:br>
              <a:rPr lang="ru-RU" dirty="0" smtClean="0"/>
            </a:br>
            <a:endParaRPr lang="ru-RU" dirty="0" smtClean="0"/>
          </a:p>
          <a:p>
            <a:endParaRPr lang="ru-RU" dirty="0"/>
          </a:p>
        </p:txBody>
      </p:sp>
      <p:pic>
        <p:nvPicPr>
          <p:cNvPr id="12290" name="Picture 2" descr="ÐÐ¾Ð½ÑÐ¿ÐµÐºÑ Ð²Ð²Ð¾Ð´Ð½Ð¾Ð³Ð¾ ÑÑÐ¾ÐºÐ° Ð² 3 ÐºÐ»Ð°ÑÑÐµ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452320" y="4725144"/>
            <a:ext cx="1237469" cy="1857364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 cstate="print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0034" y="357166"/>
            <a:ext cx="8229600" cy="796908"/>
          </a:xfr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r>
              <a:rPr lang="ru-RU" sz="3200" dirty="0" smtClean="0">
                <a:latin typeface="Times New Roman" pitchFamily="18" charset="0"/>
                <a:cs typeface="Times New Roman" pitchFamily="18" charset="0"/>
              </a:rPr>
              <a:t>АКТУАЛЬНОСТЬ</a:t>
            </a:r>
            <a:endParaRPr lang="ru-RU" sz="32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>
            <a:normAutofit fontScale="62500" lnSpcReduction="20000"/>
          </a:bodyPr>
          <a:lstStyle/>
          <a:p>
            <a:pPr algn="just" fontAlgn="base"/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Одной из основных задач воспитания дошкольников, стоящих на современном этапе перед воспитателем, является воспитание у детей любви и уважения к Родине, родному краю, чувства гордости за свою страну. Представление о Родине начинается у детей с картинки, песни, окружающей его природы, животных. Любое животное, будь даже аквариумная рыбка или маленькая мышка, украшает нашу жизнь, делают её насыщеннее и духовно богаче. </a:t>
            </a:r>
          </a:p>
          <a:p>
            <a:pPr algn="just" fontAlgn="base"/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Ученые доказывают, что в результате общения с животными человек становится не только добрее, но и здоровее. Не может быть человеком Человек без внимательного, нежного и трепетного отношения к животным. Чуткость, любовь к животным, ко всему живому нужно воспитывать с детства, собственным примером. Можно задуматься, может ли человек, который выбрасывает на улицу котенка, щенка или другое живое существо, быть настоящим другом, хорошим родителем, искренне любящим вас человеком? Ребёнок будет расти любящим и ответственным, только если мы вместе будем учится бережному отношению к животным. </a:t>
            </a:r>
          </a:p>
          <a:p>
            <a:endParaRPr lang="ru-RU" dirty="0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 cstate="print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0034" y="357166"/>
            <a:ext cx="8229600" cy="868346"/>
          </a:xfr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>
            <a:normAutofit fontScale="90000"/>
          </a:bodyPr>
          <a:lstStyle/>
          <a:p>
            <a:r>
              <a:rPr lang="ru-RU" b="1" dirty="0" smtClean="0"/>
              <a:t/>
            </a:r>
            <a:br>
              <a:rPr lang="ru-RU" b="1" dirty="0" smtClean="0"/>
            </a:br>
            <a:r>
              <a:rPr lang="ru-RU" sz="3600" dirty="0" smtClean="0">
                <a:latin typeface="Times New Roman" pitchFamily="18" charset="0"/>
                <a:cs typeface="Times New Roman" pitchFamily="18" charset="0"/>
              </a:rPr>
              <a:t>Задачи проекта:</a:t>
            </a:r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1428736"/>
            <a:ext cx="8229600" cy="5214974"/>
          </a:xfr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>
            <a:normAutofit fontScale="47500" lnSpcReduction="20000"/>
          </a:bodyPr>
          <a:lstStyle/>
          <a:p>
            <a:pPr fontAlgn="base"/>
            <a:r>
              <a:rPr lang="ru-RU" dirty="0" smtClean="0"/>
              <a:t> </a:t>
            </a:r>
            <a:r>
              <a:rPr lang="ru-RU" sz="3500" dirty="0" smtClean="0">
                <a:latin typeface="Times New Roman" pitchFamily="18" charset="0"/>
                <a:cs typeface="Times New Roman" pitchFamily="18" charset="0"/>
              </a:rPr>
              <a:t> </a:t>
            </a:r>
            <a:r>
              <a:rPr lang="ru-RU" sz="3500" b="1" dirty="0" smtClean="0">
                <a:latin typeface="Times New Roman" pitchFamily="18" charset="0"/>
                <a:cs typeface="Times New Roman" pitchFamily="18" charset="0"/>
              </a:rPr>
              <a:t>Для детей: </a:t>
            </a:r>
            <a:endParaRPr lang="ru-RU" sz="3500" dirty="0" smtClean="0">
              <a:latin typeface="Times New Roman" pitchFamily="18" charset="0"/>
              <a:cs typeface="Times New Roman" pitchFamily="18" charset="0"/>
            </a:endParaRPr>
          </a:p>
          <a:p>
            <a:pPr fontAlgn="base"/>
            <a:r>
              <a:rPr lang="ru-RU" sz="3500" i="1" dirty="0" smtClean="0"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ru-RU" sz="3500" dirty="0" smtClean="0">
                <a:latin typeface="Times New Roman" pitchFamily="18" charset="0"/>
                <a:cs typeface="Times New Roman" pitchFamily="18" charset="0"/>
              </a:rPr>
              <a:t>обучающие:</a:t>
            </a:r>
          </a:p>
          <a:p>
            <a:pPr lvl="0" fontAlgn="base"/>
            <a:r>
              <a:rPr lang="ru-RU" sz="3500" dirty="0" smtClean="0">
                <a:latin typeface="Times New Roman" pitchFamily="18" charset="0"/>
                <a:cs typeface="Times New Roman" pitchFamily="18" charset="0"/>
              </a:rPr>
              <a:t>обогащать и систематизировать знания детей о домашних животных, о значении  домашних животных  для человека;</a:t>
            </a:r>
          </a:p>
          <a:p>
            <a:pPr lvl="0" fontAlgn="base"/>
            <a:r>
              <a:rPr lang="ru-RU" sz="3500" dirty="0" smtClean="0">
                <a:latin typeface="Times New Roman" pitchFamily="18" charset="0"/>
                <a:cs typeface="Times New Roman" pitchFamily="18" charset="0"/>
              </a:rPr>
              <a:t>уточнять и обогащать словарный запас детей по теме;</a:t>
            </a:r>
          </a:p>
          <a:p>
            <a:pPr lvl="0" fontAlgn="base"/>
            <a:r>
              <a:rPr lang="ru-RU" sz="3500" dirty="0" smtClean="0">
                <a:latin typeface="Times New Roman" pitchFamily="18" charset="0"/>
                <a:cs typeface="Times New Roman" pitchFamily="18" charset="0"/>
              </a:rPr>
              <a:t>развивать связную речь: составлять описательный рассказ о животном, умение придумывать сказку на заданную тему и последовательно передавать сюжет.</a:t>
            </a:r>
          </a:p>
          <a:p>
            <a:pPr lvl="0" fontAlgn="base"/>
            <a:r>
              <a:rPr lang="ru-RU" sz="3500" dirty="0" smtClean="0">
                <a:latin typeface="Times New Roman" pitchFamily="18" charset="0"/>
                <a:cs typeface="Times New Roman" pitchFamily="18" charset="0"/>
              </a:rPr>
              <a:t>воспитывать интерес к сказкам, рассказам о животных.</a:t>
            </a:r>
          </a:p>
          <a:p>
            <a:pPr fontAlgn="base"/>
            <a:r>
              <a:rPr lang="ru-RU" sz="3500" i="1" dirty="0" smtClean="0"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ru-RU" sz="3500" dirty="0" smtClean="0">
                <a:latin typeface="Times New Roman" pitchFamily="18" charset="0"/>
                <a:cs typeface="Times New Roman" pitchFamily="18" charset="0"/>
              </a:rPr>
              <a:t>развивающие:</a:t>
            </a:r>
          </a:p>
          <a:p>
            <a:pPr lvl="0" fontAlgn="base"/>
            <a:r>
              <a:rPr lang="ru-RU" sz="3500" dirty="0" smtClean="0">
                <a:latin typeface="Times New Roman" pitchFamily="18" charset="0"/>
                <a:cs typeface="Times New Roman" pitchFamily="18" charset="0"/>
              </a:rPr>
              <a:t>развивать навыки коммуникативного общения;</a:t>
            </a:r>
          </a:p>
          <a:p>
            <a:pPr lvl="0" fontAlgn="base"/>
            <a:r>
              <a:rPr lang="ru-RU" sz="3500" dirty="0" smtClean="0">
                <a:latin typeface="Times New Roman" pitchFamily="18" charset="0"/>
                <a:cs typeface="Times New Roman" pitchFamily="18" charset="0"/>
              </a:rPr>
              <a:t>развивать творческие способности и воображение путем придумывания загадки о животном, путём сочинения сказки и передачи ее содержания театрализованной деятельности;</a:t>
            </a:r>
          </a:p>
          <a:p>
            <a:pPr lvl="0" fontAlgn="base"/>
            <a:r>
              <a:rPr lang="ru-RU" sz="3500" dirty="0" smtClean="0">
                <a:latin typeface="Times New Roman" pitchFamily="18" charset="0"/>
                <a:cs typeface="Times New Roman" pitchFamily="18" charset="0"/>
              </a:rPr>
              <a:t>развитие крупной и мелкой моторики при выполнении подвижных игр и в процессе продуктивной деятельности;</a:t>
            </a:r>
          </a:p>
          <a:p>
            <a:pPr lvl="0" fontAlgn="base"/>
            <a:r>
              <a:rPr lang="ru-RU" sz="3500" dirty="0" smtClean="0">
                <a:latin typeface="Times New Roman" pitchFamily="18" charset="0"/>
                <a:cs typeface="Times New Roman" pitchFamily="18" charset="0"/>
              </a:rPr>
              <a:t>развивать интеллектуальную инициативу и поисковую деятельность;</a:t>
            </a:r>
          </a:p>
          <a:p>
            <a:pPr fontAlgn="base"/>
            <a:r>
              <a:rPr lang="ru-RU" sz="3500" i="1" dirty="0" smtClean="0"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ru-RU" sz="3500" dirty="0" smtClean="0">
                <a:latin typeface="Times New Roman" pitchFamily="18" charset="0"/>
                <a:cs typeface="Times New Roman" pitchFamily="18" charset="0"/>
              </a:rPr>
              <a:t>воспитательные:</a:t>
            </a:r>
          </a:p>
          <a:p>
            <a:pPr lvl="0" fontAlgn="base"/>
            <a:r>
              <a:rPr lang="ru-RU" sz="3500" dirty="0" smtClean="0">
                <a:latin typeface="Times New Roman" pitchFamily="18" charset="0"/>
                <a:cs typeface="Times New Roman" pitchFamily="18" charset="0"/>
              </a:rPr>
              <a:t>воспитывать бережное отношение и оказывать посильную помощь животным;</a:t>
            </a:r>
          </a:p>
          <a:p>
            <a:pPr fontAlgn="base"/>
            <a:r>
              <a:rPr lang="ru-RU" sz="3500" b="1" dirty="0" smtClean="0">
                <a:latin typeface="Times New Roman" pitchFamily="18" charset="0"/>
                <a:cs typeface="Times New Roman" pitchFamily="18" charset="0"/>
              </a:rPr>
              <a:t>Для родителей: </a:t>
            </a:r>
            <a:endParaRPr lang="ru-RU" sz="3500" dirty="0" smtClean="0">
              <a:latin typeface="Times New Roman" pitchFamily="18" charset="0"/>
              <a:cs typeface="Times New Roman" pitchFamily="18" charset="0"/>
            </a:endParaRPr>
          </a:p>
          <a:p>
            <a:pPr lvl="0" fontAlgn="base"/>
            <a:r>
              <a:rPr lang="ru-RU" sz="3500" dirty="0" smtClean="0">
                <a:latin typeface="Times New Roman" pitchFamily="18" charset="0"/>
                <a:cs typeface="Times New Roman" pitchFamily="18" charset="0"/>
              </a:rPr>
              <a:t>принимать участие в подборе материала для создания макета, в обогащении РППС группы .</a:t>
            </a:r>
          </a:p>
          <a:p>
            <a:pPr fontAlgn="base"/>
            <a:endParaRPr lang="ru-RU" dirty="0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 cstate="print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0034" y="357166"/>
            <a:ext cx="8229600" cy="868346"/>
          </a:xfr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>
            <a:normAutofit fontScale="90000"/>
          </a:bodyPr>
          <a:lstStyle/>
          <a:p>
            <a:r>
              <a:rPr lang="ru-RU" b="1" dirty="0" smtClean="0"/>
              <a:t/>
            </a:r>
            <a:br>
              <a:rPr lang="ru-RU" b="1" dirty="0" smtClean="0"/>
            </a:br>
            <a:r>
              <a:rPr lang="ru-RU" b="1" dirty="0" smtClean="0"/>
              <a:t/>
            </a:r>
            <a:br>
              <a:rPr lang="ru-RU" b="1" dirty="0" smtClean="0"/>
            </a:br>
            <a:r>
              <a:rPr lang="ru-RU" sz="3600" dirty="0" smtClean="0">
                <a:latin typeface="Times New Roman" pitchFamily="18" charset="0"/>
                <a:cs typeface="Times New Roman" pitchFamily="18" charset="0"/>
              </a:rPr>
              <a:t>Ожидаемые результаты:</a:t>
            </a: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1428736"/>
            <a:ext cx="8229600" cy="5214974"/>
          </a:xfrm>
        </p:spPr>
        <p:txBody>
          <a:bodyPr>
            <a:normAutofit/>
          </a:bodyPr>
          <a:lstStyle/>
          <a:p>
            <a:pPr algn="just" fontAlgn="base"/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Дети приобретут новые  знания о домашних животных; дети смогут узнавать  их по описанию, составлять  краткие описательные рассказы о животных. Дети научатся применять полученные знания в продуктивной деятельности. Будет создана соответствующая предметно- развивающая среда: центр игр пополнен дидактическими материалами по теме проекта, создан макет для игр.</a:t>
            </a:r>
          </a:p>
          <a:p>
            <a:pPr fontAlgn="base"/>
            <a:endParaRPr lang="ru-RU" dirty="0"/>
          </a:p>
        </p:txBody>
      </p:sp>
      <p:pic>
        <p:nvPicPr>
          <p:cNvPr id="4" name="Picture 2" descr="ÐÐ¾Ð½ÑÐ¿ÐµÐºÑ Ð²Ð²Ð¾Ð´Ð½Ð¾Ð³Ð¾ ÑÑÐ¾ÐºÐ° Ð² 3 ÐºÐ»Ð°ÑÑÐµ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452320" y="4725144"/>
            <a:ext cx="1237469" cy="1857364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 cstate="print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28596" y="357166"/>
            <a:ext cx="8229600" cy="1071570"/>
          </a:xfr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>
            <a:normAutofit fontScale="90000"/>
          </a:bodyPr>
          <a:lstStyle/>
          <a:p>
            <a:r>
              <a:rPr lang="ru-RU" b="1" dirty="0" smtClean="0"/>
              <a:t/>
            </a:r>
            <a:br>
              <a:rPr lang="ru-RU" b="1" dirty="0" smtClean="0"/>
            </a:br>
            <a:r>
              <a:rPr lang="ru-RU" b="1" dirty="0" smtClean="0"/>
              <a:t/>
            </a:r>
            <a:br>
              <a:rPr lang="ru-RU" b="1" dirty="0" smtClean="0"/>
            </a:br>
            <a:r>
              <a:rPr lang="ru-RU" b="1" dirty="0" smtClean="0"/>
              <a:t/>
            </a:r>
            <a:br>
              <a:rPr lang="ru-RU" b="1" dirty="0" smtClean="0"/>
            </a:br>
            <a:r>
              <a:rPr lang="ru-RU" sz="3600" dirty="0" smtClean="0">
                <a:latin typeface="Times New Roman" pitchFamily="18" charset="0"/>
                <a:cs typeface="Times New Roman" pitchFamily="18" charset="0"/>
              </a:rPr>
              <a:t>Основные методы и формы реализации проекта:</a:t>
            </a:r>
            <a:r>
              <a:rPr lang="ru-RU" sz="4000" dirty="0" smtClean="0"/>
              <a:t/>
            </a:r>
            <a:br>
              <a:rPr lang="ru-RU" sz="4000" dirty="0" smtClean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1428736"/>
            <a:ext cx="8229600" cy="5214974"/>
          </a:xfrm>
        </p:spPr>
        <p:txBody>
          <a:bodyPr>
            <a:normAutofit/>
          </a:bodyPr>
          <a:lstStyle/>
          <a:p>
            <a:pPr lvl="0" fontAlgn="base"/>
            <a:r>
              <a:rPr lang="ru-RU" sz="2600" dirty="0" smtClean="0">
                <a:latin typeface="Times New Roman" pitchFamily="18" charset="0"/>
                <a:cs typeface="Times New Roman" pitchFamily="18" charset="0"/>
              </a:rPr>
              <a:t>определение темы, постановка цели и задачи;</a:t>
            </a:r>
          </a:p>
          <a:p>
            <a:pPr lvl="0" fontAlgn="base"/>
            <a:r>
              <a:rPr lang="ru-RU" sz="2600" dirty="0" smtClean="0">
                <a:latin typeface="Times New Roman" pitchFamily="18" charset="0"/>
                <a:cs typeface="Times New Roman" pitchFamily="18" charset="0"/>
              </a:rPr>
              <a:t>определение методов и приёмов работы с детьми и родителями воспитанников;</a:t>
            </a:r>
          </a:p>
          <a:p>
            <a:pPr lvl="0" fontAlgn="base"/>
            <a:r>
              <a:rPr lang="ru-RU" sz="2600" dirty="0" smtClean="0">
                <a:latin typeface="Times New Roman" pitchFamily="18" charset="0"/>
                <a:cs typeface="Times New Roman" pitchFamily="18" charset="0"/>
              </a:rPr>
              <a:t>подбор методической и художественной литературы, демонстрационного           материала; </a:t>
            </a:r>
          </a:p>
          <a:p>
            <a:pPr lvl="0" fontAlgn="base"/>
            <a:r>
              <a:rPr lang="ru-RU" sz="2600" dirty="0" smtClean="0">
                <a:latin typeface="Times New Roman" pitchFamily="18" charset="0"/>
                <a:cs typeface="Times New Roman" pitchFamily="18" charset="0"/>
              </a:rPr>
              <a:t>подбор материалов, игрушек, атрибутов для игровой деятельности;</a:t>
            </a:r>
          </a:p>
          <a:p>
            <a:pPr lvl="0" fontAlgn="base"/>
            <a:r>
              <a:rPr lang="ru-RU" sz="2600" dirty="0" smtClean="0">
                <a:latin typeface="Times New Roman" pitchFamily="18" charset="0"/>
                <a:cs typeface="Times New Roman" pitchFamily="18" charset="0"/>
              </a:rPr>
              <a:t>подбор материала для продуктивной деятельности.</a:t>
            </a:r>
          </a:p>
          <a:p>
            <a:pPr fontAlgn="base"/>
            <a:endParaRPr lang="ru-RU" dirty="0"/>
          </a:p>
        </p:txBody>
      </p:sp>
      <p:pic>
        <p:nvPicPr>
          <p:cNvPr id="1030" name="Picture 6" descr="https://ds05.infourok.ru/uploads/ex/12af/000444e6-04f6cfb2/img1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286644" y="5357826"/>
            <a:ext cx="1643042" cy="1232282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 cstate="print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571472" y="357166"/>
            <a:ext cx="8229600" cy="917596"/>
          </a:xfr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r>
              <a:rPr lang="ru-RU" sz="3200" dirty="0" smtClean="0">
                <a:latin typeface="Times New Roman" pitchFamily="18" charset="0"/>
                <a:cs typeface="Times New Roman" pitchFamily="18" charset="0"/>
              </a:rPr>
              <a:t>ПРИЛОЖЕНИЕ</a:t>
            </a:r>
            <a:endParaRPr lang="ru-RU" sz="32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" name="Содержимое 6" descr="i.jpg"/>
          <p:cNvPicPr>
            <a:picLocks noGrp="1" noChangeAspect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>
          <a:xfrm>
            <a:off x="1353537" y="1600200"/>
            <a:ext cx="6436925" cy="4525963"/>
          </a:xfr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 cstate="print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 idx="4294967295"/>
          </p:nvPr>
        </p:nvSpPr>
        <p:spPr>
          <a:xfrm>
            <a:off x="1382713" y="476671"/>
            <a:ext cx="7149727" cy="774279"/>
          </a:xfr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r>
              <a:rPr lang="ru-RU" sz="3200" dirty="0" smtClean="0">
                <a:latin typeface="Times New Roman" pitchFamily="18" charset="0"/>
                <a:cs typeface="Times New Roman" pitchFamily="18" charset="0"/>
              </a:rPr>
              <a:t>Театрализованные игры</a:t>
            </a:r>
            <a:endParaRPr lang="ru-RU" sz="32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88024" y="2852936"/>
            <a:ext cx="3936048" cy="3024336"/>
          </a:xfrm>
          <a:prstGeom prst="rect">
            <a:avLst/>
          </a:prstGeom>
          <a:noFill/>
          <a:ln w="57150">
            <a:solidFill>
              <a:srgbClr val="C00000"/>
            </a:solidFill>
            <a:miter lim="800000"/>
            <a:headEnd/>
            <a:tailEnd/>
          </a:ln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55576" y="1412776"/>
            <a:ext cx="3648000" cy="2736000"/>
          </a:xfrm>
          <a:prstGeom prst="rect">
            <a:avLst/>
          </a:prstGeom>
          <a:noFill/>
          <a:ln w="57150">
            <a:solidFill>
              <a:srgbClr val="C00000"/>
            </a:solidFill>
            <a:miter lim="800000"/>
            <a:headEnd/>
            <a:tailEnd/>
          </a:ln>
        </p:spPr>
      </p:pic>
      <p:pic>
        <p:nvPicPr>
          <p:cNvPr id="9" name="Picture 2" descr="ÐÐ¾Ð½ÑÐ¿ÐµÐºÑ Ð²Ð²Ð¾Ð´Ð½Ð¾Ð³Ð¾ ÑÑÐ¾ÐºÐ° Ð² 3 ÐºÐ»Ð°ÑÑÐµ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55576" y="4653136"/>
            <a:ext cx="1237469" cy="1857364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 cstate="print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539552" y="332656"/>
            <a:ext cx="8229600" cy="917596"/>
          </a:xfr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r>
              <a:rPr lang="ru-RU" sz="3200" dirty="0" smtClean="0">
                <a:latin typeface="Times New Roman" pitchFamily="18" charset="0"/>
                <a:cs typeface="Times New Roman" pitchFamily="18" charset="0"/>
              </a:rPr>
              <a:t>Театрализованные игры</a:t>
            </a:r>
            <a:endParaRPr lang="ru-RU" sz="32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7544" y="1340768"/>
            <a:ext cx="3840000" cy="2880000"/>
          </a:xfrm>
          <a:prstGeom prst="rect">
            <a:avLst/>
          </a:prstGeom>
          <a:noFill/>
          <a:ln w="57150">
            <a:solidFill>
              <a:srgbClr val="C00000"/>
            </a:solidFill>
            <a:miter lim="800000"/>
            <a:headEnd/>
            <a:tailEnd/>
          </a:ln>
        </p:spPr>
      </p:pic>
      <p:pic>
        <p:nvPicPr>
          <p:cNvPr id="5" name="Picture 2" descr="C:\Users\oksan\Desktop\скачка\для э.проекта\20200327_093335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10800000">
            <a:off x="4932040" y="3645024"/>
            <a:ext cx="3696000" cy="2772000"/>
          </a:xfrm>
          <a:prstGeom prst="rect">
            <a:avLst/>
          </a:prstGeom>
          <a:noFill/>
          <a:ln w="57150">
            <a:solidFill>
              <a:srgbClr val="C00000"/>
            </a:solidFill>
          </a:ln>
        </p:spPr>
      </p:pic>
      <p:pic>
        <p:nvPicPr>
          <p:cNvPr id="7" name="Picture 2" descr="ÐÐ¾Ð½ÑÐ¿ÐµÐºÑ Ð²Ð²Ð¾Ð´Ð½Ð¾Ð³Ð¾ ÑÑÐ¾ÐºÐ° Ð² 3 ÐºÐ»Ð°ÑÑÐµ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67544" y="4653136"/>
            <a:ext cx="1237469" cy="1857364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95</TotalTime>
  <Words>298</Words>
  <Application>Microsoft Office PowerPoint</Application>
  <PresentationFormat>Экран (4:3)</PresentationFormat>
  <Paragraphs>50</Paragraphs>
  <Slides>12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12</vt:i4>
      </vt:variant>
    </vt:vector>
  </HeadingPairs>
  <TitlesOfParts>
    <vt:vector size="16" baseType="lpstr">
      <vt:lpstr>Arial</vt:lpstr>
      <vt:lpstr>Calibri</vt:lpstr>
      <vt:lpstr>Times New Roman</vt:lpstr>
      <vt:lpstr>Тема Office</vt:lpstr>
      <vt:lpstr>  Муниципальное бюджетное образовательное учреждение центр развития ребенка – детский сад № 5 «Ромашка» </vt:lpstr>
      <vt:lpstr>ПАСПОРТ ПРОЕКТА</vt:lpstr>
      <vt:lpstr>АКТУАЛЬНОСТЬ</vt:lpstr>
      <vt:lpstr> Задачи проекта: </vt:lpstr>
      <vt:lpstr>  Ожидаемые результаты:  </vt:lpstr>
      <vt:lpstr>   Основные методы и формы реализации проекта:   </vt:lpstr>
      <vt:lpstr>ПРИЛОЖЕНИЕ</vt:lpstr>
      <vt:lpstr>Театрализованные игры</vt:lpstr>
      <vt:lpstr>Театрализованные игры</vt:lpstr>
      <vt:lpstr>Дидактические игры</vt:lpstr>
      <vt:lpstr>Творческая деятельность</vt:lpstr>
      <vt:lpstr>Продукт проекта. Макет«Ферма».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Наименование учреждения</dc:title>
  <dc:creator>Marat</dc:creator>
  <cp:lastModifiedBy>Windows User</cp:lastModifiedBy>
  <cp:revision>15</cp:revision>
  <dcterms:created xsi:type="dcterms:W3CDTF">2019-10-21T14:40:05Z</dcterms:created>
  <dcterms:modified xsi:type="dcterms:W3CDTF">2020-10-26T16:03:40Z</dcterms:modified>
</cp:coreProperties>
</file>