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4" r:id="rId6"/>
    <p:sldId id="271" r:id="rId7"/>
    <p:sldId id="261" r:id="rId8"/>
    <p:sldId id="273" r:id="rId9"/>
    <p:sldId id="274" r:id="rId10"/>
    <p:sldId id="263" r:id="rId11"/>
    <p:sldId id="262" r:id="rId12"/>
    <p:sldId id="266" r:id="rId13"/>
    <p:sldId id="267" r:id="rId14"/>
    <p:sldId id="268" r:id="rId15"/>
    <p:sldId id="265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182" autoAdjust="0"/>
  </p:normalViewPr>
  <p:slideViewPr>
    <p:cSldViewPr snapToGrid="0">
      <p:cViewPr varScale="1">
        <p:scale>
          <a:sx n="94" d="100"/>
          <a:sy n="94" d="100"/>
        </p:scale>
        <p:origin x="12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D849F-42E5-4CA1-97EC-75A890BD7297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3E26B-D1D2-4E17-99DD-E2AAFC9E73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36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E26B-D1D2-4E17-99DD-E2AAFC9E73D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1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04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8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5156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76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3584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50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1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8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66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09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50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5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88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1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826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21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412B9-976F-4483-9A5C-EFFB6871B586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D7FA0E0-9118-44FF-8CFD-147DFB12A3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54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6EA486-35D3-445F-992F-FF869DEED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71ACF-8537-44EB-8316-AD1546E45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137" y="252834"/>
            <a:ext cx="9901537" cy="1892969"/>
          </a:xfrm>
        </p:spPr>
        <p:txBody>
          <a:bodyPr/>
          <a:lstStyle/>
          <a:p>
            <a:pPr algn="ctr"/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казенное дошкольное образовательное учреждение 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«Теремок» г. Ленск </a:t>
            </a:r>
            <a:r>
              <a:rPr lang="ru-RU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«Ленский район</a:t>
            </a:r>
            <a:r>
              <a:rPr lang="ru-RU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Республики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 (Якутия)</a:t>
            </a:r>
            <a:br>
              <a:rPr lang="ru-RU" dirty="0">
                <a:solidFill>
                  <a:srgbClr val="5FCBEF"/>
                </a:solidFill>
              </a:rPr>
            </a:b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6BA5E9-7450-4A2A-9EF4-138C139F83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4144503-6A27-4737-B6D7-5D55554F7CF3}"/>
              </a:ext>
            </a:extLst>
          </p:cNvPr>
          <p:cNvSpPr/>
          <p:nvPr/>
        </p:nvSpPr>
        <p:spPr>
          <a:xfrm>
            <a:off x="721895" y="3209240"/>
            <a:ext cx="10379242" cy="258532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dirty="0">
                <a:ln/>
                <a:solidFill>
                  <a:schemeClr val="accent2">
                    <a:lumMod val="50000"/>
                  </a:schemeClr>
                </a:solidFill>
              </a:rPr>
              <a:t>Проект</a:t>
            </a:r>
          </a:p>
          <a:p>
            <a:pPr algn="ctr"/>
            <a:r>
              <a:rPr lang="ru-RU" sz="5400" b="1" i="1" dirty="0">
                <a:ln/>
                <a:solidFill>
                  <a:schemeClr val="accent2">
                    <a:lumMod val="50000"/>
                  </a:schemeClr>
                </a:solidFill>
              </a:rPr>
              <a:t> «Легкая атлетика – </a:t>
            </a:r>
          </a:p>
          <a:p>
            <a:pPr algn="ctr"/>
            <a:r>
              <a:rPr lang="ru-RU" sz="5400" b="1" i="1" dirty="0">
                <a:ln/>
                <a:solidFill>
                  <a:schemeClr val="accent2">
                    <a:lumMod val="50000"/>
                  </a:schemeClr>
                </a:solidFill>
              </a:rPr>
              <a:t>королева спорта»</a:t>
            </a:r>
            <a:endParaRPr lang="ru-RU" sz="5400" b="1" dirty="0">
              <a:ln/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5A5D99-AEDB-4084-B37D-D6C210634A32}"/>
              </a:ext>
            </a:extLst>
          </p:cNvPr>
          <p:cNvSpPr/>
          <p:nvPr/>
        </p:nvSpPr>
        <p:spPr>
          <a:xfrm>
            <a:off x="6054459" y="4952970"/>
            <a:ext cx="6096000" cy="17043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</a:rPr>
              <a:t>Бродт</a:t>
            </a:r>
            <a:r>
              <a:rPr lang="ru-RU" dirty="0">
                <a:latin typeface="Times New Roman" panose="02020603050405020304" pitchFamily="18" charset="0"/>
              </a:rPr>
              <a:t> Н. О.</a:t>
            </a:r>
            <a:endParaRPr lang="ru-RU" dirty="0"/>
          </a:p>
          <a:p>
            <a:pPr algn="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</a:rPr>
              <a:t>Инструктор по физической культуре</a:t>
            </a:r>
            <a:endParaRPr lang="ru-RU" dirty="0"/>
          </a:p>
          <a:p>
            <a:pPr algn="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</a:rPr>
              <a:t>МКДОУ д/с «Теремок»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</a:rPr>
              <a:t>г. Ленск 2021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77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97" y="516294"/>
            <a:ext cx="8596668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Прыжки с места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A38715-8E0B-4304-BFA8-BC0C781CD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81" t="18590" r="10374" b="8702"/>
          <a:stretch/>
        </p:blipFill>
        <p:spPr>
          <a:xfrm>
            <a:off x="2403497" y="1331495"/>
            <a:ext cx="9275775" cy="5005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6736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97" y="112296"/>
            <a:ext cx="8596668" cy="93044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Метание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87C8EA-36EC-4FE1-AA73-EA774C046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3497" y="1251284"/>
            <a:ext cx="9194950" cy="5179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72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97" y="144379"/>
            <a:ext cx="8596668" cy="105735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Дыхательные упражнения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1D76EB-AF87-46EC-A601-660E7EDC8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8" t="13643" r="12040" b="853"/>
          <a:stretch/>
        </p:blipFill>
        <p:spPr>
          <a:xfrm>
            <a:off x="3796787" y="4147765"/>
            <a:ext cx="4598425" cy="2545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10698" r="14892" b="160"/>
          <a:stretch/>
        </p:blipFill>
        <p:spPr>
          <a:xfrm>
            <a:off x="6882063" y="868453"/>
            <a:ext cx="4482588" cy="3223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9171" t="-1" r="18669" b="1471"/>
          <a:stretch/>
        </p:blipFill>
        <p:spPr>
          <a:xfrm>
            <a:off x="2016127" y="884935"/>
            <a:ext cx="3983620" cy="320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265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295"/>
            <a:ext cx="11983453" cy="14205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Семья Ивахненко Миши заняли 1 место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3100" dirty="0">
                <a:solidFill>
                  <a:srgbClr val="002060"/>
                </a:solidFill>
              </a:rPr>
              <a:t>в Зимнем фестивале физкультурно-спортивного комплекса ГТО, «Отцовский патруль»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27D97C-82D9-4A79-9777-529165E55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072" t="10201" r="16475" b="55832"/>
          <a:stretch/>
        </p:blipFill>
        <p:spPr>
          <a:xfrm>
            <a:off x="3641557" y="1532803"/>
            <a:ext cx="5903495" cy="512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029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97" y="516294"/>
            <a:ext cx="8596668" cy="1320800"/>
          </a:xfrm>
        </p:spPr>
        <p:txBody>
          <a:bodyPr/>
          <a:lstStyle/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WhatsApp Video 2021-11-20 at 13.20.45">
            <a:hlinkClick r:id="" action="ppaction://media"/>
            <a:extLst>
              <a:ext uri="{FF2B5EF4-FFF2-40B4-BE49-F238E27FC236}">
                <a16:creationId xmlns:a16="http://schemas.microsoft.com/office/drawing/2014/main" id="{7FCA731F-DC2D-4829-9159-DC64A4B593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0802" y="738717"/>
            <a:ext cx="3930396" cy="5942820"/>
          </a:xfrm>
        </p:spPr>
      </p:pic>
    </p:spTree>
    <p:extLst>
      <p:ext uri="{BB962C8B-B14F-4D97-AF65-F5344CB8AC3E}">
        <p14:creationId xmlns:p14="http://schemas.microsoft.com/office/powerpoint/2010/main" val="27881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97" y="160421"/>
            <a:ext cx="8596668" cy="167667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Мониторинг физического развития в различных видах ОФП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E7A50B8-9C93-4FB4-9596-F761E1D2A1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6082580"/>
              </p:ext>
            </p:extLst>
          </p:nvPr>
        </p:nvGraphicFramePr>
        <p:xfrm>
          <a:off x="2403498" y="1331492"/>
          <a:ext cx="8120121" cy="54536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89402">
                  <a:extLst>
                    <a:ext uri="{9D8B030D-6E8A-4147-A177-3AD203B41FA5}">
                      <a16:colId xmlns:a16="http://schemas.microsoft.com/office/drawing/2014/main" val="2298599872"/>
                    </a:ext>
                  </a:extLst>
                </a:gridCol>
                <a:gridCol w="1089402">
                  <a:extLst>
                    <a:ext uri="{9D8B030D-6E8A-4147-A177-3AD203B41FA5}">
                      <a16:colId xmlns:a16="http://schemas.microsoft.com/office/drawing/2014/main" val="1530891798"/>
                    </a:ext>
                  </a:extLst>
                </a:gridCol>
                <a:gridCol w="183875">
                  <a:extLst>
                    <a:ext uri="{9D8B030D-6E8A-4147-A177-3AD203B41FA5}">
                      <a16:colId xmlns:a16="http://schemas.microsoft.com/office/drawing/2014/main" val="134140596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2214001514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3685312675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434381435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3396650444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2996095149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2318102940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1642500861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3967611473"/>
                    </a:ext>
                  </a:extLst>
                </a:gridCol>
                <a:gridCol w="581954">
                  <a:extLst>
                    <a:ext uri="{9D8B030D-6E8A-4147-A177-3AD203B41FA5}">
                      <a16:colId xmlns:a16="http://schemas.microsoft.com/office/drawing/2014/main" val="4041866520"/>
                    </a:ext>
                  </a:extLst>
                </a:gridCol>
              </a:tblGrid>
              <a:tr h="23451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тесты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январь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71971"/>
                  </a:ext>
                </a:extLst>
              </a:tr>
              <a:tr h="291481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Бег  (сек)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71861869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2738047738"/>
                  </a:ext>
                </a:extLst>
              </a:tr>
              <a:tr h="440899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Прыжки  (см)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 места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594164084"/>
                  </a:ext>
                </a:extLst>
              </a:tr>
              <a:tr h="440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892941303"/>
                  </a:ext>
                </a:extLst>
              </a:tr>
              <a:tr h="440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разбега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4187195967"/>
                  </a:ext>
                </a:extLst>
              </a:tr>
              <a:tr h="440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869872276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разбега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высоту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2906554509"/>
                  </a:ext>
                </a:extLst>
              </a:tr>
              <a:tr h="59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403090402"/>
                  </a:ext>
                </a:extLst>
              </a:tr>
              <a:tr h="291481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Метание   (м)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правой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09365454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4197354054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левой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0879563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632642844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набивной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мяч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4069209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384070209"/>
                  </a:ext>
                </a:extLst>
              </a:tr>
              <a:tr h="23451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408278036"/>
                  </a:ext>
                </a:extLst>
              </a:tr>
            </a:tbl>
          </a:graphicData>
        </a:graphic>
      </p:graphicFrame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id="{C5C6A20D-1735-493F-BDA3-645BAC70C9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082580"/>
              </p:ext>
            </p:extLst>
          </p:nvPr>
        </p:nvGraphicFramePr>
        <p:xfrm>
          <a:off x="2403497" y="1331492"/>
          <a:ext cx="8120121" cy="54536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89402">
                  <a:extLst>
                    <a:ext uri="{9D8B030D-6E8A-4147-A177-3AD203B41FA5}">
                      <a16:colId xmlns:a16="http://schemas.microsoft.com/office/drawing/2014/main" val="2298599872"/>
                    </a:ext>
                  </a:extLst>
                </a:gridCol>
                <a:gridCol w="1089402">
                  <a:extLst>
                    <a:ext uri="{9D8B030D-6E8A-4147-A177-3AD203B41FA5}">
                      <a16:colId xmlns:a16="http://schemas.microsoft.com/office/drawing/2014/main" val="1530891798"/>
                    </a:ext>
                  </a:extLst>
                </a:gridCol>
                <a:gridCol w="183875">
                  <a:extLst>
                    <a:ext uri="{9D8B030D-6E8A-4147-A177-3AD203B41FA5}">
                      <a16:colId xmlns:a16="http://schemas.microsoft.com/office/drawing/2014/main" val="134140596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2214001514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3685312675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434381435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3396650444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2996095149"/>
                    </a:ext>
                  </a:extLst>
                </a:gridCol>
                <a:gridCol w="575329">
                  <a:extLst>
                    <a:ext uri="{9D8B030D-6E8A-4147-A177-3AD203B41FA5}">
                      <a16:colId xmlns:a16="http://schemas.microsoft.com/office/drawing/2014/main" val="2318102940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1642500861"/>
                    </a:ext>
                  </a:extLst>
                </a:gridCol>
                <a:gridCol w="718543">
                  <a:extLst>
                    <a:ext uri="{9D8B030D-6E8A-4147-A177-3AD203B41FA5}">
                      <a16:colId xmlns:a16="http://schemas.microsoft.com/office/drawing/2014/main" val="3967611473"/>
                    </a:ext>
                  </a:extLst>
                </a:gridCol>
                <a:gridCol w="581954">
                  <a:extLst>
                    <a:ext uri="{9D8B030D-6E8A-4147-A177-3AD203B41FA5}">
                      <a16:colId xmlns:a16="http://schemas.microsoft.com/office/drawing/2014/main" val="4041866520"/>
                    </a:ext>
                  </a:extLst>
                </a:gridCol>
              </a:tblGrid>
              <a:tr h="23451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тесты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январь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171971"/>
                  </a:ext>
                </a:extLst>
              </a:tr>
              <a:tr h="291481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Бег  (сек)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71861869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2738047738"/>
                  </a:ext>
                </a:extLst>
              </a:tr>
              <a:tr h="440899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Прыжки  (см)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 места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594164084"/>
                  </a:ext>
                </a:extLst>
              </a:tr>
              <a:tr h="440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892941303"/>
                  </a:ext>
                </a:extLst>
              </a:tr>
              <a:tr h="440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разбега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4187195967"/>
                  </a:ext>
                </a:extLst>
              </a:tr>
              <a:tr h="440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869872276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 разбега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высоту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2906554509"/>
                  </a:ext>
                </a:extLst>
              </a:tr>
              <a:tr h="59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403090402"/>
                  </a:ext>
                </a:extLst>
              </a:tr>
              <a:tr h="291481">
                <a:tc rowSpan="6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Метание   (м)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правой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09365454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4197354054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левой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рукой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0879563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632642844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набивной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мяч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340692098"/>
                  </a:ext>
                </a:extLst>
              </a:tr>
              <a:tr h="291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384070209"/>
                  </a:ext>
                </a:extLst>
              </a:tr>
              <a:tr h="23451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уровень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6" marR="32396" marT="0" marB="0" anchor="ctr"/>
                </a:tc>
                <a:extLst>
                  <a:ext uri="{0D108BD9-81ED-4DB2-BD59-A6C34878D82A}">
                    <a16:rowId xmlns:a16="http://schemas.microsoft.com/office/drawing/2014/main" val="1408278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342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539" y="420041"/>
            <a:ext cx="8596668" cy="61222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C52363-1C74-4FDE-A76E-35141E2EE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117" y="1837094"/>
            <a:ext cx="10844462" cy="4579748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+mj-lt"/>
                <a:cs typeface="Arial" panose="020B0604020202020204" pitchFamily="34" charset="0"/>
              </a:rPr>
              <a:t>Главной ценностью для человека является его здоровье. </a:t>
            </a:r>
          </a:p>
          <a:p>
            <a:pPr algn="ctr"/>
            <a:r>
              <a:rPr lang="ru-RU" sz="4400" dirty="0">
                <a:latin typeface="+mj-lt"/>
                <a:cs typeface="Arial" panose="020B0604020202020204" pitchFamily="34" charset="0"/>
              </a:rPr>
              <a:t>Занимайтесь спортом будете здоровы. </a:t>
            </a:r>
          </a:p>
          <a:p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276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- спортивная семья для детского с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41559" y="6150114"/>
            <a:ext cx="4459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17796" y="-114077"/>
            <a:ext cx="7766936" cy="1646302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Спасибо за внимание.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F0404-934B-4C62-98BB-7EF79F994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6916A5-652D-43FD-BF68-E26AA32DD5DB}"/>
              </a:ext>
            </a:extLst>
          </p:cNvPr>
          <p:cNvSpPr/>
          <p:nvPr/>
        </p:nvSpPr>
        <p:spPr>
          <a:xfrm>
            <a:off x="1524000" y="0"/>
            <a:ext cx="1018673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Цель проекта: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укрепление здоровья дошкольников.</a:t>
            </a:r>
          </a:p>
          <a:p>
            <a:pPr algn="just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Гипотеза </a:t>
            </a:r>
            <a:r>
              <a:rPr lang="ru-RU" sz="2800" dirty="0">
                <a:solidFill>
                  <a:srgbClr val="00206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– легкая атлетика может способствовать успешному укреплению здоровья детей дошкольного возраста.</a:t>
            </a:r>
            <a:endParaRPr lang="ru-RU" sz="28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4E50D6-3A0E-4F91-8230-FD7F57B5D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77" t="25231" b="2"/>
          <a:stretch/>
        </p:blipFill>
        <p:spPr>
          <a:xfrm>
            <a:off x="2432844" y="2540000"/>
            <a:ext cx="8040751" cy="402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492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97" y="516294"/>
            <a:ext cx="8596668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Задачи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F0404-934B-4C62-98BB-7EF79F994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3" y="1684729"/>
            <a:ext cx="10106526" cy="3528956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Развивать физические качества, обучая детей правильной технике выполнения основных видов движений (бега, прыжков, метания) приобщать воспитанников  к здоровому образу жизни. 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Воспитывать ценностного отношения к своему здоровью.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Побуждать детей к активности и к проявлению волевых качеств (выдержки, самостоятельности, ответственности), самоконтролю за  своими действиями</a:t>
            </a: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653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497" y="516294"/>
            <a:ext cx="8596668" cy="1320800"/>
          </a:xfrm>
        </p:spPr>
        <p:txBody>
          <a:bodyPr/>
          <a:lstStyle/>
          <a:p>
            <a:br>
              <a:rPr lang="ru-RU" dirty="0"/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F0404-934B-4C62-98BB-7EF79F994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68" y="208548"/>
            <a:ext cx="10780295" cy="229402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Сохранение и укрепление здоровья дошкольника – одна из актуальных проблем нашего времени, так как состояние здоровья детей сегодня далеко не соответствует ни потребностям, ни потенциальным возможностям современного общества. </a:t>
            </a:r>
          </a:p>
          <a:p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A8B11F-DEB6-44AF-B1F1-A66225C6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99" t="25195" r="10181" b="38336"/>
          <a:stretch/>
        </p:blipFill>
        <p:spPr>
          <a:xfrm>
            <a:off x="3216442" y="2385471"/>
            <a:ext cx="5759116" cy="4288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1125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201" y="-34378"/>
            <a:ext cx="7014528" cy="45719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F0404-934B-4C62-98BB-7EF79F994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889" y="224590"/>
            <a:ext cx="8942122" cy="22940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С целью оздоровления,  была набрана группа воспитанников с разными показателями: </a:t>
            </a:r>
            <a:endParaRPr lang="ru-RU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дети с хорошей физической подготовкой;</a:t>
            </a:r>
          </a:p>
          <a:p>
            <a:r>
              <a:rPr lang="ru-RU" sz="2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- малоподвижные дети страдающие гиподинамией и лишним весом.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113" r="29910" b="2502"/>
          <a:stretch/>
        </p:blipFill>
        <p:spPr>
          <a:xfrm>
            <a:off x="2246171" y="2750463"/>
            <a:ext cx="4450332" cy="3875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E80A5C-25B0-40C6-8958-C994EAC2A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5" t="11067" r="16841"/>
          <a:stretch/>
        </p:blipFill>
        <p:spPr>
          <a:xfrm>
            <a:off x="7174843" y="2135337"/>
            <a:ext cx="4857198" cy="3671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897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195" y="521110"/>
            <a:ext cx="9401142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Индивидуальный подход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5195" y="2263827"/>
            <a:ext cx="2470952" cy="388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261" t="16374" r="8149" b="26608"/>
          <a:stretch/>
        </p:blipFill>
        <p:spPr>
          <a:xfrm>
            <a:off x="8842653" y="2133600"/>
            <a:ext cx="2900741" cy="4011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7107" t="363" r="19330" b="7637"/>
          <a:stretch/>
        </p:blipFill>
        <p:spPr>
          <a:xfrm>
            <a:off x="4045700" y="1624264"/>
            <a:ext cx="4511952" cy="3204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51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1E381-DB89-4D25-8EDF-A5D004D3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2" y="1892969"/>
            <a:ext cx="3962400" cy="4604084"/>
          </a:xfrm>
        </p:spPr>
        <p:txBody>
          <a:bodyPr>
            <a:noAutofit/>
          </a:bodyPr>
          <a:lstStyle/>
          <a:p>
            <a:pPr algn="ctr"/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Бег на короткую дистанцию</a:t>
            </a:r>
            <a:b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</a:br>
            <a:b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6472" r="28118" b="1479"/>
          <a:stretch/>
        </p:blipFill>
        <p:spPr>
          <a:xfrm>
            <a:off x="6096000" y="208548"/>
            <a:ext cx="4989095" cy="6473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068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8416" y="379411"/>
            <a:ext cx="15744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j-lt"/>
                <a:ea typeface="+mj-ea"/>
                <a:cs typeface="Arial" panose="020B0604020202020204" pitchFamily="34" charset="0"/>
              </a:rPr>
              <a:t>Кросс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t="3652" r="3436" b="25830"/>
          <a:stretch/>
        </p:blipFill>
        <p:spPr>
          <a:xfrm>
            <a:off x="2492254" y="1405153"/>
            <a:ext cx="8240747" cy="5118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953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06559-8481-4CFE-9E61-1A54C30D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4211" y="192506"/>
            <a:ext cx="9192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Низкие старты с различных положений</a:t>
            </a:r>
            <a:endParaRPr lang="ru-RU" sz="3600" b="1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10733" r="27002" b="8543"/>
          <a:stretch/>
        </p:blipFill>
        <p:spPr>
          <a:xfrm>
            <a:off x="2438398" y="1270000"/>
            <a:ext cx="6835603" cy="5416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575353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356</TotalTime>
  <Words>628</Words>
  <Application>Microsoft Office PowerPoint</Application>
  <PresentationFormat>Широкоэкранный</PresentationFormat>
  <Paragraphs>372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Аспект</vt:lpstr>
      <vt:lpstr>   Муниципальное казенное дошкольное образовательное учреждение  детский сад «Теремок» г. Ленск муниципального образования  «Ленский район» Республики Саха (Якутия)  </vt:lpstr>
      <vt:lpstr>Презентация PowerPoint</vt:lpstr>
      <vt:lpstr>Задачи проекта:</vt:lpstr>
      <vt:lpstr> </vt:lpstr>
      <vt:lpstr>Презентация PowerPoint</vt:lpstr>
      <vt:lpstr>Индивидуальный подход</vt:lpstr>
      <vt:lpstr>  Бег на короткую дистанцию  </vt:lpstr>
      <vt:lpstr>Презентация PowerPoint</vt:lpstr>
      <vt:lpstr>Презентация PowerPoint</vt:lpstr>
      <vt:lpstr>Прыжки с места</vt:lpstr>
      <vt:lpstr>Метание</vt:lpstr>
      <vt:lpstr>Дыхательные упражнения</vt:lpstr>
      <vt:lpstr>Семья Ивахненко Миши заняли 1 место  в Зимнем фестивале физкультурно-спортивного комплекса ГТО, «Отцовский патруль» </vt:lpstr>
      <vt:lpstr>Презентация PowerPoint</vt:lpstr>
      <vt:lpstr>Мониторинг физического развития в различных видах ОФП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«Теремок» г. Ленск МО «Ленский район» Республика Саха (Я)</dc:title>
  <dc:creator>A M</dc:creator>
  <cp:lastModifiedBy>Андрей Шеметов</cp:lastModifiedBy>
  <cp:revision>29</cp:revision>
  <dcterms:created xsi:type="dcterms:W3CDTF">2021-12-05T14:02:02Z</dcterms:created>
  <dcterms:modified xsi:type="dcterms:W3CDTF">2022-03-14T07:07:55Z</dcterms:modified>
</cp:coreProperties>
</file>