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393" r:id="rId2"/>
    <p:sldId id="258" r:id="rId3"/>
    <p:sldId id="385" r:id="rId4"/>
    <p:sldId id="323" r:id="rId5"/>
    <p:sldId id="332" r:id="rId6"/>
    <p:sldId id="329" r:id="rId7"/>
    <p:sldId id="386" r:id="rId8"/>
    <p:sldId id="316" r:id="rId9"/>
    <p:sldId id="320" r:id="rId10"/>
    <p:sldId id="334" r:id="rId11"/>
    <p:sldId id="333" r:id="rId12"/>
    <p:sldId id="336" r:id="rId13"/>
    <p:sldId id="387" r:id="rId14"/>
    <p:sldId id="335" r:id="rId15"/>
    <p:sldId id="338" r:id="rId16"/>
    <p:sldId id="388" r:id="rId17"/>
    <p:sldId id="341" r:id="rId18"/>
    <p:sldId id="342" r:id="rId19"/>
    <p:sldId id="344" r:id="rId20"/>
    <p:sldId id="389" r:id="rId21"/>
    <p:sldId id="345" r:id="rId22"/>
    <p:sldId id="346" r:id="rId23"/>
    <p:sldId id="347" r:id="rId24"/>
    <p:sldId id="350" r:id="rId25"/>
    <p:sldId id="390" r:id="rId26"/>
    <p:sldId id="391" r:id="rId27"/>
    <p:sldId id="351" r:id="rId28"/>
    <p:sldId id="353" r:id="rId29"/>
    <p:sldId id="354" r:id="rId30"/>
    <p:sldId id="352" r:id="rId31"/>
    <p:sldId id="355" r:id="rId32"/>
    <p:sldId id="358" r:id="rId33"/>
    <p:sldId id="357" r:id="rId34"/>
    <p:sldId id="383" r:id="rId35"/>
    <p:sldId id="359" r:id="rId36"/>
    <p:sldId id="361" r:id="rId37"/>
    <p:sldId id="362" r:id="rId38"/>
    <p:sldId id="363" r:id="rId39"/>
    <p:sldId id="364" r:id="rId40"/>
    <p:sldId id="368" r:id="rId41"/>
    <p:sldId id="369" r:id="rId42"/>
    <p:sldId id="307" r:id="rId43"/>
    <p:sldId id="370" r:id="rId44"/>
    <p:sldId id="371" r:id="rId45"/>
    <p:sldId id="394" r:id="rId46"/>
    <p:sldId id="395" r:id="rId47"/>
    <p:sldId id="398" r:id="rId48"/>
    <p:sldId id="399" r:id="rId49"/>
    <p:sldId id="401" r:id="rId50"/>
    <p:sldId id="396" r:id="rId51"/>
    <p:sldId id="39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99"/>
    <a:srgbClr val="33CCCC"/>
    <a:srgbClr val="FFCCFF"/>
    <a:srgbClr val="CCECFF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318" autoAdjust="0"/>
  </p:normalViewPr>
  <p:slideViewPr>
    <p:cSldViewPr showGuides="1">
      <p:cViewPr>
        <p:scale>
          <a:sx n="51" d="100"/>
          <a:sy n="51" d="100"/>
        </p:scale>
        <p:origin x="-888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09075992866421E-2"/>
          <c:y val="4.9020295876259723E-2"/>
          <c:w val="0.74152638213108801"/>
          <c:h val="0.901959408247480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Национальный состав Республики Татарстан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33CCCC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FF00FF"/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Pt>
            <c:idx val="6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20061333479148441"/>
                  <c:y val="-0.133497375328083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769593904928552"/>
                  <c:y val="-0.159284151981002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0199221020530731E-2"/>
                  <c:y val="0.115423041230712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7878536845342469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21340623988639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7477405892098941E-2"/>
                  <c:y val="3.0482724141762028E-3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6614289233563419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Татары</c:v>
                </c:pt>
                <c:pt idx="1">
                  <c:v>Русские</c:v>
                </c:pt>
                <c:pt idx="2">
                  <c:v>Чуваши</c:v>
                </c:pt>
                <c:pt idx="3">
                  <c:v>Удмурты</c:v>
                </c:pt>
                <c:pt idx="4">
                  <c:v>Мордва</c:v>
                </c:pt>
                <c:pt idx="5">
                  <c:v>Марийцы</c:v>
                </c:pt>
                <c:pt idx="6">
                  <c:v>Башкиры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0.53</c:v>
                </c:pt>
                <c:pt idx="1">
                  <c:v>0.39</c:v>
                </c:pt>
                <c:pt idx="2">
                  <c:v>0.04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spPr>
        <a:solidFill>
          <a:schemeClr val="bg1"/>
        </a:solidFill>
        <a:ln>
          <a:solidFill>
            <a:schemeClr val="accent1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C6EE8-DC61-415C-92FA-A210C78C7EA2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0524B-1C32-4BF7-A5B5-79B6BA160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7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5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2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2.png"/><Relationship Id="rId7" Type="http://schemas.openxmlformats.org/officeDocument/2006/relationships/image" Target="../media/image7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87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3.jpeg"/><Relationship Id="rId7" Type="http://schemas.openxmlformats.org/officeDocument/2006/relationships/image" Target="../media/image109.png"/><Relationship Id="rId12" Type="http://schemas.openxmlformats.org/officeDocument/2006/relationships/image" Target="../media/image1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23.jpe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2.png"/><Relationship Id="rId9" Type="http://schemas.openxmlformats.org/officeDocument/2006/relationships/image" Target="../media/image118.png"/><Relationship Id="rId14" Type="http://schemas.openxmlformats.org/officeDocument/2006/relationships/image" Target="../media/image1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.png"/><Relationship Id="rId7" Type="http://schemas.openxmlformats.org/officeDocument/2006/relationships/image" Target="../media/image1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.png"/><Relationship Id="rId7" Type="http://schemas.openxmlformats.org/officeDocument/2006/relationships/image" Target="../media/image1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2.png"/><Relationship Id="rId7" Type="http://schemas.openxmlformats.org/officeDocument/2006/relationships/image" Target="../media/image13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6.png"/><Relationship Id="rId3" Type="http://schemas.openxmlformats.org/officeDocument/2006/relationships/image" Target="../media/image23.jpeg"/><Relationship Id="rId7" Type="http://schemas.openxmlformats.org/officeDocument/2006/relationships/image" Target="../media/image142.png"/><Relationship Id="rId12" Type="http://schemas.microsoft.com/office/2007/relationships/hdphoto" Target="../media/hdphoto5.wdp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45.png"/><Relationship Id="rId5" Type="http://schemas.microsoft.com/office/2007/relationships/hdphoto" Target="../media/hdphoto3.wdp"/><Relationship Id="rId15" Type="http://schemas.openxmlformats.org/officeDocument/2006/relationships/image" Target="../media/image147.png"/><Relationship Id="rId10" Type="http://schemas.openxmlformats.org/officeDocument/2006/relationships/image" Target="../media/image144.png"/><Relationship Id="rId4" Type="http://schemas.openxmlformats.org/officeDocument/2006/relationships/image" Target="../media/image14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2.png"/><Relationship Id="rId7" Type="http://schemas.openxmlformats.org/officeDocument/2006/relationships/image" Target="../media/image15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microsoft.com/office/2007/relationships/hdphoto" Target="../media/hdphoto7.wdp"/><Relationship Id="rId10" Type="http://schemas.openxmlformats.org/officeDocument/2006/relationships/image" Target="../media/image155.jpeg"/><Relationship Id="rId4" Type="http://schemas.openxmlformats.org/officeDocument/2006/relationships/image" Target="../media/image150.png"/><Relationship Id="rId9" Type="http://schemas.openxmlformats.org/officeDocument/2006/relationships/image" Target="../media/image1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2.png"/><Relationship Id="rId7" Type="http://schemas.openxmlformats.org/officeDocument/2006/relationships/image" Target="../media/image15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11" Type="http://schemas.openxmlformats.org/officeDocument/2006/relationships/image" Target="../media/image161.jpeg"/><Relationship Id="rId5" Type="http://schemas.microsoft.com/office/2007/relationships/hdphoto" Target="../media/hdphoto7.wdp"/><Relationship Id="rId10" Type="http://schemas.openxmlformats.org/officeDocument/2006/relationships/image" Target="../media/image160.jpeg"/><Relationship Id="rId4" Type="http://schemas.openxmlformats.org/officeDocument/2006/relationships/image" Target="../media/image150.png"/><Relationship Id="rId9" Type="http://schemas.openxmlformats.org/officeDocument/2006/relationships/image" Target="../media/image1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2.png"/><Relationship Id="rId7" Type="http://schemas.openxmlformats.org/officeDocument/2006/relationships/image" Target="../media/image16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2.png"/><Relationship Id="rId7" Type="http://schemas.openxmlformats.org/officeDocument/2006/relationships/image" Target="../media/image17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2.png"/><Relationship Id="rId7" Type="http://schemas.openxmlformats.org/officeDocument/2006/relationships/image" Target="../media/image17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microsoft.com/office/2007/relationships/hdphoto" Target="../media/hdphoto8.wdp"/><Relationship Id="rId10" Type="http://schemas.openxmlformats.org/officeDocument/2006/relationships/image" Target="../media/image180.jpeg"/><Relationship Id="rId4" Type="http://schemas.openxmlformats.org/officeDocument/2006/relationships/image" Target="../media/image175.png"/><Relationship Id="rId9" Type="http://schemas.openxmlformats.org/officeDocument/2006/relationships/image" Target="../media/image17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jpe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84.png"/><Relationship Id="rId5" Type="http://schemas.openxmlformats.org/officeDocument/2006/relationships/image" Target="../media/image181.png"/><Relationship Id="rId10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openxmlformats.org/officeDocument/2006/relationships/image" Target="../media/image1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03.png"/><Relationship Id="rId3" Type="http://schemas.openxmlformats.org/officeDocument/2006/relationships/image" Target="../media/image197.png"/><Relationship Id="rId7" Type="http://schemas.openxmlformats.org/officeDocument/2006/relationships/image" Target="../media/image199.png"/><Relationship Id="rId12" Type="http://schemas.openxmlformats.org/officeDocument/2006/relationships/image" Target="../media/image202.png"/><Relationship Id="rId17" Type="http://schemas.openxmlformats.org/officeDocument/2006/relationships/image" Target="../media/image206.png"/><Relationship Id="rId2" Type="http://schemas.openxmlformats.org/officeDocument/2006/relationships/notesSlide" Target="../notesSlides/notesSlide5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11" Type="http://schemas.microsoft.com/office/2007/relationships/hdphoto" Target="../media/hdphoto13.wdp"/><Relationship Id="rId5" Type="http://schemas.openxmlformats.org/officeDocument/2006/relationships/image" Target="../media/image12.png"/><Relationship Id="rId15" Type="http://schemas.openxmlformats.org/officeDocument/2006/relationships/image" Target="../media/image205.png"/><Relationship Id="rId10" Type="http://schemas.openxmlformats.org/officeDocument/2006/relationships/image" Target="../media/image201.png"/><Relationship Id="rId4" Type="http://schemas.openxmlformats.org/officeDocument/2006/relationships/image" Target="../media/image23.jpeg"/><Relationship Id="rId9" Type="http://schemas.openxmlformats.org/officeDocument/2006/relationships/image" Target="../media/image200.png"/><Relationship Id="rId14" Type="http://schemas.openxmlformats.org/officeDocument/2006/relationships/image" Target="../media/image2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gif"/><Relationship Id="rId3" Type="http://schemas.openxmlformats.org/officeDocument/2006/relationships/image" Target="../media/image12.png"/><Relationship Id="rId7" Type="http://schemas.openxmlformats.org/officeDocument/2006/relationships/image" Target="../media/image21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png"/><Relationship Id="rId4" Type="http://schemas.openxmlformats.org/officeDocument/2006/relationships/image" Target="../media/image20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12.png"/><Relationship Id="rId7" Type="http://schemas.openxmlformats.org/officeDocument/2006/relationships/image" Target="../media/image215.jpe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10" Type="http://schemas.openxmlformats.org/officeDocument/2006/relationships/image" Target="../media/image218.jpeg"/><Relationship Id="rId4" Type="http://schemas.openxmlformats.org/officeDocument/2006/relationships/image" Target="../media/image208.png"/><Relationship Id="rId9" Type="http://schemas.openxmlformats.org/officeDocument/2006/relationships/image" Target="../media/image2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png"/><Relationship Id="rId5" Type="http://schemas.openxmlformats.org/officeDocument/2006/relationships/image" Target="../media/image246.jpeg"/><Relationship Id="rId4" Type="http://schemas.openxmlformats.org/officeDocument/2006/relationships/image" Target="../media/image2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12.png"/><Relationship Id="rId7" Type="http://schemas.openxmlformats.org/officeDocument/2006/relationships/image" Target="../media/image25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12.png"/><Relationship Id="rId7" Type="http://schemas.openxmlformats.org/officeDocument/2006/relationships/image" Target="../media/image25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jpe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0" Type="http://schemas.openxmlformats.org/officeDocument/2006/relationships/image" Target="../media/image260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6.jpeg"/><Relationship Id="rId4" Type="http://schemas.openxmlformats.org/officeDocument/2006/relationships/image" Target="../media/image2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image" Target="../media/image23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роха\Desktop\1484864_original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436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630" y="1831176"/>
            <a:ext cx="86098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 воспитание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любви к Родине, преданность ей, ответственность и гордость за нее, желание трудиться на ее благо, начинает формироваться уже в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Без уважения к истории и культуре своего Отечества, к его государственной символике невозможно воспитать чувство собственного достоинства, уверенность в себе, а, следовательно, полноценную личность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F:\20 сад\лето 2021\IVHA43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22" y="4947729"/>
            <a:ext cx="2152658" cy="1614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кроха\Desktop\мозаика этно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" y="5053427"/>
            <a:ext cx="1979712" cy="1491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26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" y="0"/>
            <a:ext cx="9129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4786322"/>
            <a:ext cx="3143272" cy="5810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14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48" y="5533799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519">
            <a:off x="31723" y="32545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6479">
            <a:off x="7851427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Picture 2" descr="C:\Users\Анастасия\Desktop\15-07-2021_18-05-17\IMG_5416.jpg"/>
          <p:cNvPicPr>
            <a:picLocks noChangeAspect="1" noChangeArrowheads="1"/>
          </p:cNvPicPr>
          <p:nvPr/>
        </p:nvPicPr>
        <p:blipFill>
          <a:blip r:embed="rId4" cstate="print"/>
          <a:srcRect l="2703" t="3390" b="5085"/>
          <a:stretch>
            <a:fillRect/>
          </a:stretch>
        </p:blipFill>
        <p:spPr bwMode="auto">
          <a:xfrm rot="5400000">
            <a:off x="340097" y="1001770"/>
            <a:ext cx="2723071" cy="206149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20" name="Picture 3" descr="C:\Users\Анастасия\Desktop\15-07-2021_18-05-17\IMG_5422.jpg"/>
          <p:cNvPicPr>
            <a:picLocks noChangeAspect="1" noChangeArrowheads="1"/>
          </p:cNvPicPr>
          <p:nvPr/>
        </p:nvPicPr>
        <p:blipFill>
          <a:blip r:embed="rId5" cstate="print"/>
          <a:srcRect l="4348" t="7653" b="8163"/>
          <a:stretch>
            <a:fillRect/>
          </a:stretch>
        </p:blipFill>
        <p:spPr bwMode="auto">
          <a:xfrm>
            <a:off x="6533748" y="793678"/>
            <a:ext cx="1961842" cy="255724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21" name="Picture 5" descr="C:\Users\Анастасия\Desktop\2a278050-7586-4bd4-8cdc-80626ce6b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5788" y="2897201"/>
            <a:ext cx="3277561" cy="19355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23" name="Рисунок 22" descr="для игры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8717" y="705930"/>
            <a:ext cx="2751704" cy="207499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24" name="Picture 2" descr="C:\Users\Анастасия\Desktop\Мой тат.лэпбук\IMG_5581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184705" y="3791011"/>
            <a:ext cx="2947140" cy="222311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5" name="Picture 3" descr="C:\Users\Анастасия\Desktop\Мой тат.лэпбук\IMG_5583.jpg"/>
          <p:cNvPicPr>
            <a:picLocks noChangeAspect="1" noChangeArrowheads="1"/>
          </p:cNvPicPr>
          <p:nvPr/>
        </p:nvPicPr>
        <p:blipFill>
          <a:blip r:embed="rId9" cstate="print"/>
          <a:srcRect t="4348" r="2174"/>
          <a:stretch>
            <a:fillRect/>
          </a:stretch>
        </p:blipFill>
        <p:spPr bwMode="auto">
          <a:xfrm rot="5400000">
            <a:off x="72370" y="3203652"/>
            <a:ext cx="1616429" cy="118538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pic>
        <p:nvPicPr>
          <p:cNvPr id="26" name="Picture 6" descr="C:\Users\Анастасия\Desktop\Мой тат.лэпбук\IMG_55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454746" y="3151927"/>
            <a:ext cx="1558180" cy="12042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27" name="Picture 2" descr="C:\Users\Анастасия\Desktop\17-07-2021_13-22-43\IMG_5542.jpg"/>
          <p:cNvPicPr>
            <a:picLocks noChangeAspect="1" noChangeArrowheads="1"/>
          </p:cNvPicPr>
          <p:nvPr/>
        </p:nvPicPr>
        <p:blipFill>
          <a:blip r:embed="rId11" cstate="print"/>
          <a:srcRect l="5357" t="2381" r="7143" b="4762"/>
          <a:stretch>
            <a:fillRect/>
          </a:stretch>
        </p:blipFill>
        <p:spPr bwMode="auto">
          <a:xfrm>
            <a:off x="506960" y="4670058"/>
            <a:ext cx="2225421" cy="177125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28" name="Picture 2" descr="C:\Users\Анастасия\Desktop\КАРГИНА\P71120-164104 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4315" y="4946575"/>
            <a:ext cx="2117806" cy="1688603"/>
          </a:xfrm>
          <a:prstGeom prst="rect">
            <a:avLst/>
          </a:prstGeom>
          <a:noFill/>
          <a:ln w="57150">
            <a:solidFill>
              <a:srgbClr val="EB1903"/>
            </a:solidFill>
          </a:ln>
        </p:spPr>
      </p:pic>
      <p:sp>
        <p:nvSpPr>
          <p:cNvPr id="29" name="Заголовок 2"/>
          <p:cNvSpPr txBox="1">
            <a:spLocks/>
          </p:cNvSpPr>
          <p:nvPr/>
        </p:nvSpPr>
        <p:spPr>
          <a:xfrm>
            <a:off x="514466" y="-447840"/>
            <a:ext cx="8300206" cy="121444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1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и учебно-игровые пособия</a:t>
            </a:r>
            <a:endParaRPr lang="ru-RU" sz="1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429" y="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1427" y="5565429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697" y="5565429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настасия\Desktop\15-07-2021_18-11-57\IMG_5467 (3).jpg"/>
          <p:cNvPicPr>
            <a:picLocks noChangeAspect="1" noChangeArrowheads="1"/>
          </p:cNvPicPr>
          <p:nvPr/>
        </p:nvPicPr>
        <p:blipFill>
          <a:blip r:embed="rId4" cstate="print"/>
          <a:srcRect l="5955" r="5955"/>
          <a:stretch>
            <a:fillRect/>
          </a:stretch>
        </p:blipFill>
        <p:spPr bwMode="auto">
          <a:xfrm>
            <a:off x="446598" y="3118961"/>
            <a:ext cx="1723347" cy="22229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4" name="Picture 3" descr="C:\Users\Анастасия\Desktop\15-07-2021_18-09-18\IMG_5441.jpg"/>
          <p:cNvPicPr>
            <a:picLocks noChangeAspect="1" noChangeArrowheads="1"/>
          </p:cNvPicPr>
          <p:nvPr/>
        </p:nvPicPr>
        <p:blipFill>
          <a:blip r:embed="rId5" cstate="print"/>
          <a:srcRect t="8108" r="2703" b="10811"/>
          <a:stretch>
            <a:fillRect/>
          </a:stretch>
        </p:blipFill>
        <p:spPr bwMode="auto">
          <a:xfrm rot="5400000">
            <a:off x="3517465" y="4415196"/>
            <a:ext cx="1768111" cy="26833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8" name="Picture 2" descr="C:\Users\Анастасия\Desktop\Мой тат.лэпбук\IMG_5589.jpg"/>
          <p:cNvPicPr>
            <a:picLocks noChangeAspect="1" noChangeArrowheads="1"/>
          </p:cNvPicPr>
          <p:nvPr/>
        </p:nvPicPr>
        <p:blipFill>
          <a:blip r:embed="rId6" cstate="print"/>
          <a:srcRect t="2641" r="1509"/>
          <a:stretch>
            <a:fillRect/>
          </a:stretch>
        </p:blipFill>
        <p:spPr bwMode="auto">
          <a:xfrm rot="5400000">
            <a:off x="891797" y="4725308"/>
            <a:ext cx="2075963" cy="177234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 l="3222"/>
          <a:stretch>
            <a:fillRect/>
          </a:stretch>
        </p:blipFill>
        <p:spPr bwMode="auto">
          <a:xfrm>
            <a:off x="6117527" y="971406"/>
            <a:ext cx="2200075" cy="300318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6" name="Picture 2" descr="C:\Users\Анастасия\Desktop\21-07-2021_07-01-44\IMG_56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3565" y="1061753"/>
            <a:ext cx="2095914" cy="152756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9531" y="188640"/>
            <a:ext cx="842493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ru-RU" sz="1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u="sng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1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современное средство этнокультурного воспитания дошкольников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780928"/>
            <a:ext cx="2683380" cy="1938637"/>
          </a:xfrm>
          <a:prstGeom prst="rect">
            <a:avLst/>
          </a:prstGeom>
          <a:noFill/>
          <a:ln w="38100">
            <a:solidFill>
              <a:srgbClr val="EB1903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0" name="Рисунок 19" descr="HWFB54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569" y="4230416"/>
            <a:ext cx="2575993" cy="21214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Рисунок 20" descr="Национальный орнам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2880" y="945439"/>
            <a:ext cx="2433805" cy="20388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468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345233"/>
            <a:ext cx="5555258" cy="5500726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МУЛЬТИМЕДИЙНЫХ ИНТЕРАКТИВНЫХ МОДУЛЕЙ  И ЭЛЕКТРОННЫХ  ИГР</a:t>
            </a:r>
            <a:endParaRPr lang="ru-RU" sz="2000" b="1" u="sng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Применение ЭОР помогает обеспечить усвоение всех богатств этнической культуры, позволяющих детям функционировать в этнокультурной среде.</a:t>
            </a:r>
          </a:p>
          <a:p>
            <a:pPr algn="ctr">
              <a:spcAft>
                <a:spcPts val="1000"/>
              </a:spcAft>
            </a:pP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35728" y="5581127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700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настасия\Desktop\Screensho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2947" y="2350687"/>
            <a:ext cx="2571768" cy="173535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051" name="Picture 3" descr="C:\Users\Анастасия\Desktop\Screenshot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6585" y="444426"/>
            <a:ext cx="2928958" cy="170981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052" name="Picture 4" descr="C:\Users\Анастасия\Desktop\Screenshot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50687"/>
            <a:ext cx="2928959" cy="172042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4" name="Рисунок 13" descr="Screenshot_21.png"/>
          <p:cNvPicPr>
            <a:picLocks noGrp="1" noChangeAspect="1"/>
          </p:cNvPicPr>
          <p:nvPr>
            <p:ph type="pic" idx="1"/>
          </p:nvPr>
        </p:nvPicPr>
        <p:blipFill>
          <a:blip r:embed="rId7" cstate="print"/>
          <a:srcRect l="836" r="836"/>
          <a:stretch>
            <a:fillRect/>
          </a:stretch>
        </p:blipFill>
        <p:spPr>
          <a:xfrm>
            <a:off x="3403270" y="2406036"/>
            <a:ext cx="2425742" cy="1815052"/>
          </a:xfrm>
          <a:ln w="57150">
            <a:solidFill>
              <a:srgbClr val="00B050"/>
            </a:solidFill>
          </a:ln>
        </p:spPr>
      </p:pic>
      <p:pic>
        <p:nvPicPr>
          <p:cNvPr id="16" name="Рисунок 15" descr="Screenshot_17 — копия.png"/>
          <p:cNvPicPr>
            <a:picLocks noChangeAspect="1"/>
          </p:cNvPicPr>
          <p:nvPr/>
        </p:nvPicPr>
        <p:blipFill>
          <a:blip r:embed="rId8" cstate="print"/>
          <a:srcRect t="9425" b="9425"/>
          <a:stretch>
            <a:fillRect/>
          </a:stretch>
        </p:blipFill>
        <p:spPr>
          <a:xfrm>
            <a:off x="3150718" y="4359092"/>
            <a:ext cx="2750365" cy="181417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reflection blurRad="1000" stA="49000" endA="500" endPos="10000" dist="900" dir="5400000" sy="-90000" algn="bl" rotWithShape="0"/>
          </a:effectLst>
        </p:spPr>
      </p:pic>
      <p:pic>
        <p:nvPicPr>
          <p:cNvPr id="17" name="Рисунок 16" descr="Screenshot_9 — коп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4359092"/>
            <a:ext cx="2592288" cy="18141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Рисунок 17" descr="Screenshot_15 — копия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3538" y="4359092"/>
            <a:ext cx="2486193" cy="18447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0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1" y="620688"/>
            <a:ext cx="3107791" cy="23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88" y="116632"/>
            <a:ext cx="3132094" cy="23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" y="3645024"/>
            <a:ext cx="3063912" cy="22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9" y="528634"/>
            <a:ext cx="3230529" cy="242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\Desktop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62" y="3629414"/>
            <a:ext cx="3132184" cy="23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истратор\Desktop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04" y="422108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55345" y="3041583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ЭТНО-МАРШРУТОВ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06720" y="299198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46" y="5507854"/>
            <a:ext cx="1308272" cy="139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361904" y="842526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196" name="Picture 4" descr="C:\Users\кроха\Desktop\54-543383_front-open-icon-free-download-png-and-carto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96" y="4770548"/>
            <a:ext cx="2359637" cy="15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464589" y="6203864"/>
            <a:ext cx="23407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ПУТЬ!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углом 7"/>
          <p:cNvSpPr/>
          <p:nvPr/>
        </p:nvSpPr>
        <p:spPr>
          <a:xfrm>
            <a:off x="4429126" y="3857628"/>
            <a:ext cx="1419744" cy="857256"/>
          </a:xfrm>
          <a:prstGeom prst="bentArrow">
            <a:avLst>
              <a:gd name="adj1" fmla="val 25000"/>
              <a:gd name="adj2" fmla="val 23810"/>
              <a:gd name="adj3" fmla="val 50000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634291" y="3132235"/>
            <a:ext cx="221457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    «Игротека» 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0" name="Picture 8" descr="C:\Users\кроха\Desktop\bCTtXxZa5kNE_1200x0_AybP2us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55" y="1183212"/>
            <a:ext cx="2598696" cy="19490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углом 25"/>
          <p:cNvSpPr/>
          <p:nvPr/>
        </p:nvSpPr>
        <p:spPr>
          <a:xfrm flipH="1">
            <a:off x="2714612" y="3786190"/>
            <a:ext cx="2000264" cy="928694"/>
          </a:xfrm>
          <a:prstGeom prst="bentArrow">
            <a:avLst>
              <a:gd name="adj1" fmla="val 25000"/>
              <a:gd name="adj2" fmla="val 29787"/>
              <a:gd name="adj3" fmla="val 29923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215074" y="2428868"/>
            <a:ext cx="250033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2" name="Picture 10" descr="C:\Users\кроха\Desktop\hello_html_m722070c5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2859" y="2612679"/>
            <a:ext cx="3012118" cy="169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052143" y="4466311"/>
            <a:ext cx="250033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Станция «Проекты»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570357"/>
            <a:ext cx="31318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титульник.jpg"/>
          <p:cNvPicPr>
            <a:picLocks noChangeAspect="1"/>
          </p:cNvPicPr>
          <p:nvPr/>
        </p:nvPicPr>
        <p:blipFill>
          <a:blip r:embed="rId9" cstate="screen">
            <a:lum bright="-10000" contrast="30000"/>
          </a:blip>
          <a:srcRect/>
          <a:stretch>
            <a:fillRect/>
          </a:stretch>
        </p:blipFill>
        <p:spPr>
          <a:xfrm>
            <a:off x="480307" y="2733838"/>
            <a:ext cx="2214578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Стрелка вверх 29"/>
          <p:cNvSpPr/>
          <p:nvPr/>
        </p:nvSpPr>
        <p:spPr>
          <a:xfrm>
            <a:off x="4179090" y="3286124"/>
            <a:ext cx="785818" cy="142876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447" y="4601135"/>
            <a:ext cx="23811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«Занимательная 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деятельность» </a:t>
            </a:r>
            <a:endParaRPr lang="ru-RU" sz="14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87" y="3461297"/>
            <a:ext cx="528442" cy="39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13309" y="280219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i="1" u="sng" kern="10" dirty="0" smtClean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000" i="1" u="sng" kern="1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7452" y="1011929"/>
            <a:ext cx="7380521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средство организации целостного этнокультурного пространства в </a:t>
            </a: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pPr algn="just">
              <a:defRPr/>
            </a:pPr>
            <a:endParaRPr lang="ru-RU" b="1" dirty="0" smtClean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нтегрированная </a:t>
            </a: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дошкольников, в результате которой предполагается получение определённого продукта и его дальнейшее </a:t>
            </a: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</a:t>
            </a:r>
            <a:endParaRPr lang="ru-RU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кроха\Desktop\карта зна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13280" r="50000" b="60914"/>
          <a:stretch/>
        </p:blipFill>
        <p:spPr bwMode="auto">
          <a:xfrm>
            <a:off x="6925186" y="260648"/>
            <a:ext cx="1751269" cy="1050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2691946" cy="201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8" y="3048478"/>
            <a:ext cx="3168912" cy="228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11" y="4442970"/>
            <a:ext cx="2948801" cy="221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5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" y="14399"/>
            <a:ext cx="9144001" cy="68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5725" y="42823"/>
            <a:ext cx="3263450" cy="47455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 defTabSz="801472"/>
            <a:r>
              <a:rPr lang="ru-RU" sz="25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5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5786" y="542953"/>
            <a:ext cx="2894003" cy="47455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 defTabSz="801472">
              <a:defRPr/>
            </a:pPr>
            <a:r>
              <a:rPr lang="ru-RU" sz="2500" b="1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ПОСТКРОССИНГ</a:t>
            </a:r>
            <a:endParaRPr lang="ru-RU" sz="2500" b="1" i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0702" y="1024849"/>
            <a:ext cx="3198407" cy="1804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80147" tIns="40074" rIns="80147" bIns="40074">
            <a:spAutoFit/>
          </a:bodyPr>
          <a:lstStyle/>
          <a:p>
            <a:pPr algn="ctr" defTabSz="801472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отправили письма в республику Мари Эл, Республику Башкортостан, Мурманская область, Новосибирскую область, </a:t>
            </a:r>
          </a:p>
          <a:p>
            <a:pPr algn="ctr" defTabSz="801472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Москва, г. Санкт- Петербург, Чувашскую Республику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2027"/>
            <a:ext cx="2127061" cy="228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12" y="2922027"/>
            <a:ext cx="2464319" cy="212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95" y="4966296"/>
            <a:ext cx="1966524" cy="185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15" y="4951408"/>
            <a:ext cx="1713187" cy="17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026463"/>
            <a:ext cx="1547035" cy="20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891" y="3013740"/>
            <a:ext cx="1589938" cy="205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23" y="4731512"/>
            <a:ext cx="1407537" cy="18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 b="30748"/>
          <a:stretch/>
        </p:blipFill>
        <p:spPr>
          <a:xfrm>
            <a:off x="5008969" y="1018293"/>
            <a:ext cx="2796195" cy="1811035"/>
          </a:xfrm>
          <a:prstGeom prst="rect">
            <a:avLst/>
          </a:prstGeom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2612" y="45024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2612" y="45024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36795" y="358490"/>
            <a:ext cx="525722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464589" y="6203864"/>
            <a:ext cx="23407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ПУТЬ!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62098" y="2236615"/>
            <a:ext cx="23407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«За добрым столом»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углом 7"/>
          <p:cNvSpPr/>
          <p:nvPr/>
        </p:nvSpPr>
        <p:spPr>
          <a:xfrm>
            <a:off x="4460928" y="3878981"/>
            <a:ext cx="2244465" cy="106928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8611" y="5031980"/>
            <a:ext cx="224825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«Мир национальных традиций»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углом 25"/>
          <p:cNvSpPr/>
          <p:nvPr/>
        </p:nvSpPr>
        <p:spPr>
          <a:xfrm flipH="1">
            <a:off x="2271389" y="3927500"/>
            <a:ext cx="2394020" cy="107565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90571" y="2180288"/>
            <a:ext cx="1597950" cy="7386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«Сувенирная мастерская»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491034" y="2877229"/>
            <a:ext cx="1344694" cy="7386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«Гончарная мастерская»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99" y="4879872"/>
            <a:ext cx="2096854" cy="1310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04" y="3724307"/>
            <a:ext cx="1200849" cy="120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-1403" b="49353"/>
          <a:stretch/>
        </p:blipFill>
        <p:spPr>
          <a:xfrm rot="19901897">
            <a:off x="4232363" y="3499466"/>
            <a:ext cx="2275009" cy="5434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7073" b="22183"/>
          <a:stretch/>
        </p:blipFill>
        <p:spPr>
          <a:xfrm rot="14411004">
            <a:off x="2712130" y="3285977"/>
            <a:ext cx="2107498" cy="12192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r="29180" b="40532"/>
          <a:stretch/>
        </p:blipFill>
        <p:spPr>
          <a:xfrm rot="1910932">
            <a:off x="3295244" y="2291426"/>
            <a:ext cx="1959015" cy="18179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075" y="1709466"/>
            <a:ext cx="1101930" cy="1099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r="32106" b="24916"/>
          <a:stretch/>
        </p:blipFill>
        <p:spPr>
          <a:xfrm rot="4933461">
            <a:off x="4191424" y="2437707"/>
            <a:ext cx="1692917" cy="20690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/>
          <a:srcRect l="4957" t="4571" r="4957" b="8357"/>
          <a:stretch/>
        </p:blipFill>
        <p:spPr>
          <a:xfrm>
            <a:off x="4887550" y="1157498"/>
            <a:ext cx="1289863" cy="1022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6571855" y="2808511"/>
            <a:ext cx="18434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«Ростовые </a:t>
            </a:r>
          </a:p>
          <a:p>
            <a:pPr lvl="0" algn="ctr">
              <a:defRPr/>
            </a:pP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уклы народов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Поволжья»</a:t>
            </a:r>
            <a:endParaRPr lang="ru-RU" sz="14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74861" y="5139562"/>
            <a:ext cx="2108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Куклы-</a:t>
            </a:r>
            <a:r>
              <a:rPr lang="ru-RU" sz="1400" b="1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мартинички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G:\Этно мастерские\PENM450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66" y="1374529"/>
            <a:ext cx="1068147" cy="1250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17" y="3801766"/>
            <a:ext cx="1244483" cy="1076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G:\Новая папка\4GnwgQgR_DY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5"/>
          <a:stretch/>
        </p:blipFill>
        <p:spPr bwMode="auto">
          <a:xfrm>
            <a:off x="3028216" y="1027102"/>
            <a:ext cx="1124094" cy="1096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651" y="638436"/>
            <a:ext cx="3235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 </a:t>
            </a:r>
            <a:r>
              <a:rPr lang="ru-RU" sz="2000" i="1" u="sng" kern="10" dirty="0" smtClean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113042" y="3763888"/>
            <a:ext cx="914400" cy="9144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5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260648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988835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76432" y="60593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- 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85" y="895507"/>
            <a:ext cx="1789963" cy="279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81" y="1082289"/>
            <a:ext cx="3021148" cy="22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/>
          <a:stretch/>
        </p:blipFill>
        <p:spPr bwMode="auto">
          <a:xfrm>
            <a:off x="6588224" y="811611"/>
            <a:ext cx="1558690" cy="270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28982" y="3430736"/>
            <a:ext cx="6941343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НАЦИОНАЛЬНЫЕ ЭТНОАКСЕССУАРЫ</a:t>
            </a:r>
            <a:endParaRPr lang="ru-RU" sz="16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6149">
            <a:off x="3536870" y="3525886"/>
            <a:ext cx="2422770" cy="2884738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19249" y="3886677"/>
            <a:ext cx="2610486" cy="2004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358" y="3967558"/>
            <a:ext cx="2618729" cy="1843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0512" y="6228300"/>
            <a:ext cx="751826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 ПО ТЕСТОПЛАСТИКЕ «ФАНТАЗИИ ИЗ ТЕСТА»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92848" y="526175"/>
            <a:ext cx="3601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СУВЕНИРНЫЕ МАСТЕРСКИЕ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6" y="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260648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84611" y="633495"/>
            <a:ext cx="39435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Этно мастерские\Знайки мастер-класс куклы обереги\i2S1VDzVf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44" y="938073"/>
            <a:ext cx="2661864" cy="19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62" y="881059"/>
            <a:ext cx="3710358" cy="210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3660" y="158781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- 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0016" y="2900543"/>
            <a:ext cx="3366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/>
                <a:ea typeface="Calibri"/>
              </a:rPr>
              <a:t>ЗНАКОМСТВО ДЕТЕЙ С ИСТОРИЕЙ ВОЗНИКНОВЕНИЯ КУКОЛ-ОБЕРЕГОВ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2988829"/>
            <a:ext cx="49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/>
                <a:ea typeface="Calibri"/>
              </a:rPr>
              <a:t>РЕАЛИЗАЦИЯ ПРОЕКТА «ВОЗВРАЩЕНИЕ К ИСТОКАМ.  КУКЛЫ-МАРТИНИЧКИ»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264" y="3650332"/>
            <a:ext cx="1363812" cy="2423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630" y="3684696"/>
            <a:ext cx="1343791" cy="2388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26495"/>
          <a:stretch/>
        </p:blipFill>
        <p:spPr>
          <a:xfrm>
            <a:off x="3319813" y="3639207"/>
            <a:ext cx="3160343" cy="24184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2969" y="6203864"/>
            <a:ext cx="7955213" cy="322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ДЛЯ ДЕТЕЙ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ГОРОДСКОМ ПРАЗДНИКЕ «ШИРОКАЯ МАСЛЕНИЦА»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92848" y="526175"/>
            <a:ext cx="3601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СУВЕНИРНЫЕ МАСТЕРСКИЕ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484864_original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912"/>
            <a:ext cx="9144000" cy="5108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971600" y="381760"/>
            <a:ext cx="627894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r>
              <a:rPr lang="ru-RU" sz="2000" i="1" kern="10" spc="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«Мозаика культур</a:t>
            </a:r>
          </a:p>
          <a:p>
            <a:pPr algn="ctr" rtl="0">
              <a:buNone/>
            </a:pPr>
            <a:r>
              <a:rPr lang="ru-RU" sz="2000" i="1" kern="10" spc="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     многоликого Татарстана»</a:t>
            </a:r>
            <a:endParaRPr lang="ru-RU" sz="2000" i="1" kern="10" spc="0" dirty="0">
              <a:ln w="635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 descr="C:\Users\кроха\Desktop\мозаика этн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" y="5053427"/>
            <a:ext cx="1979712" cy="1491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кроха\Desktop\Презентация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88" y="5085184"/>
            <a:ext cx="1946558" cy="1459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3213355" y="255874"/>
            <a:ext cx="2717290" cy="5400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Реализация проекта</a:t>
            </a:r>
            <a:endParaRPr lang="ru-RU" sz="3600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pic>
        <p:nvPicPr>
          <p:cNvPr id="9" name="Picture 3" descr="C:\Users\Администратор\Desktop\logo-langu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3619"/>
            <a:ext cx="1184435" cy="118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5" y="-2355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6" y="932926"/>
            <a:ext cx="1800200" cy="229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970" y="3738454"/>
            <a:ext cx="1669522" cy="23572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1248" y="152980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- 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295" y="3215234"/>
            <a:ext cx="253268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РУССКИЕ </a:t>
            </a:r>
          </a:p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НАЦИОНАЛЬНЫЕ КОСТЮМ</a:t>
            </a:r>
            <a:r>
              <a:rPr lang="ru-RU" sz="1200" dirty="0" smtClean="0">
                <a:latin typeface="Times New Roman"/>
                <a:ea typeface="Calibri"/>
              </a:rPr>
              <a:t>Ы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33997" y="6093870"/>
            <a:ext cx="26584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</a:rPr>
              <a:t>МОРДОВСКИЕ 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</a:rPr>
              <a:t>НАЦИОНАЛЬНЫЕ КОСТЮМЫ</a:t>
            </a:r>
            <a:endParaRPr lang="ru-RU" sz="1200" dirty="0"/>
          </a:p>
        </p:txBody>
      </p:sp>
      <p:pic>
        <p:nvPicPr>
          <p:cNvPr id="20" name="Picture 8" descr="G:\Этно мастерские\QRXN28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/>
          <a:stretch/>
        </p:blipFill>
        <p:spPr bwMode="auto">
          <a:xfrm>
            <a:off x="720619" y="3738454"/>
            <a:ext cx="1822117" cy="23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77898" y="5997433"/>
            <a:ext cx="2548710" cy="517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МАРИЙСКИЕ </a:t>
            </a:r>
          </a:p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НАЦИОНАЛЬНЫЕ КОСТЮМЫ</a:t>
            </a:r>
            <a:endParaRPr lang="ru-RU" sz="12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Picture 6" descr="G:\Этно мастерские\OTLP8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78" y="955420"/>
            <a:ext cx="1775905" cy="22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185376" y="3200206"/>
            <a:ext cx="254871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ЧУВАШСКИЕ </a:t>
            </a:r>
          </a:p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НАЦИОНАЛЬНЫЕ КОСТЮМЫ</a:t>
            </a:r>
            <a:endParaRPr lang="ru-RU" sz="1200" b="1" dirty="0"/>
          </a:p>
        </p:txBody>
      </p:sp>
      <p:pic>
        <p:nvPicPr>
          <p:cNvPr id="24" name="Picture 3" descr="G:\Этно мастерские\HEIP19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15766"/>
            <a:ext cx="2187925" cy="24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45852" y="3349916"/>
            <a:ext cx="2548710" cy="517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ТАТАРСКИЕ  </a:t>
            </a:r>
          </a:p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НАЦИОНАЛЬНЫЕ КОСТЮМЫ</a:t>
            </a:r>
            <a:endParaRPr lang="ru-RU" sz="12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0317" y="575298"/>
            <a:ext cx="52103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РОСТОВЫЕ КУКЛЫ НАРОДОВ ПОВОЛЖЬЯ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7686" y="3868750"/>
            <a:ext cx="3296311" cy="247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327962" y="6324702"/>
            <a:ext cx="26584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</a:rPr>
              <a:t>КУКЛЫ В ЧУЛОЧНО-ТЕКСТИЛЬНОЙ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6508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7" y1="20050" x2="45410" y2="15470"/>
                        <a14:foregroundMark x1="18164" y1="11262" x2="24902" y2="17203"/>
                        <a14:foregroundMark x1="50781" y1="19678" x2="87988" y2="12995"/>
                        <a14:foregroundMark x1="55469" y1="9901" x2="81055" y2="8416"/>
                        <a14:foregroundMark x1="96094" y1="15470" x2="91309" y2="86386"/>
                        <a14:foregroundMark x1="52441" y1="87376" x2="56543" y2="88490"/>
                        <a14:foregroundMark x1="63574" y1="83540" x2="79395" y2="82426"/>
                        <a14:foregroundMark x1="79395" y1="82426" x2="84668" y2="84653"/>
                        <a14:foregroundMark x1="92480" y1="18688" x2="89160" y2="83911"/>
                        <a14:foregroundMark x1="91113" y1="24629" x2="94727" y2="26485"/>
                        <a14:foregroundMark x1="91309" y1="37005" x2="94141" y2="46535"/>
                        <a14:foregroundMark x1="91309" y1="32054" x2="94727" y2="31683"/>
                        <a14:foregroundMark x1="92480" y1="50000" x2="94434" y2="47896"/>
                        <a14:foregroundMark x1="90820" y1="63490" x2="92480" y2="59901"/>
                        <a14:foregroundMark x1="89941" y1="74752" x2="92188" y2="73020"/>
                        <a14:foregroundMark x1="7031" y1="19678" x2="4297" y2="28837"/>
                        <a14:foregroundMark x1="8496" y1="34158" x2="6543" y2="40842"/>
                        <a14:foregroundMark x1="10156" y1="47896" x2="7324" y2="53589"/>
                        <a14:foregroundMark x1="12109" y1="64851" x2="9277" y2="70545"/>
                        <a14:foregroundMark x1="13477" y1="79950" x2="11230" y2="82426"/>
                        <a14:foregroundMark x1="14551" y1="90965" x2="12891" y2="95173"/>
                        <a14:foregroundMark x1="17871" y1="89851" x2="23242" y2="89480"/>
                        <a14:foregroundMark x1="28223" y1="86015" x2="35156" y2="87005"/>
                        <a14:foregroundMark x1="38477" y1="84901" x2="42969" y2="86015"/>
                        <a14:foregroundMark x1="6543" y1="20792" x2="14063" y2="12995"/>
                        <a14:foregroundMark x1="28516" y1="9158" x2="24902" y2="1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5" y="1179631"/>
            <a:ext cx="2877577" cy="197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19813" y="1689876"/>
            <a:ext cx="2160239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«Праздники»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6" y="3695999"/>
            <a:ext cx="2617506" cy="203725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9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956">
            <a:off x="6382077" y="3402515"/>
            <a:ext cx="2498195" cy="224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4" descr="https://c8.alamy.com/comp/KERBD7/illustration-of-an-open-book-with-a-fairy-holding-a-pink-flower-on-KERBD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Admin\Desktop\f37b1dcc472da9122d96f8b181d1b0a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648">
            <a:off x="5623965" y="1108271"/>
            <a:ext cx="3062703" cy="20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\Desktop\detiknigi01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67" l="0" r="100000">
                        <a14:foregroundMark x1="47333" y1="2667" x2="46667" y2="5667"/>
                        <a14:foregroundMark x1="78444" y1="5167" x2="76000" y2="14167"/>
                        <a14:foregroundMark x1="59444" y1="5833" x2="65778" y2="5667"/>
                        <a14:foregroundMark x1="55000" y1="26833" x2="66000" y2="27833"/>
                        <a14:foregroundMark x1="57889" y1="7500" x2="69667" y2="15833"/>
                        <a14:foregroundMark x1="44333" y1="3833" x2="42889" y2="2667"/>
                        <a14:foregroundMark x1="45222" y1="2833" x2="45111" y2="500"/>
                        <a14:backgroundMark x1="46333" y1="2667" x2="46333" y2="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20" y="2244447"/>
            <a:ext cx="3441164" cy="25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999133" y="1690917"/>
            <a:ext cx="2160239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«Развлечения»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4692" y="4156883"/>
            <a:ext cx="2160239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18806" y="4161466"/>
            <a:ext cx="2160239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«Наше творчество»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1414" y1="7672" x2="23333" y2="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44" y="4873523"/>
            <a:ext cx="2291078" cy="17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 descr="C:\Users\Admin\Desktop\81f9c15667b8458f3b855f67d86ce11e.png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68" y="3029536"/>
            <a:ext cx="2261860" cy="14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46" y="4037453"/>
            <a:ext cx="23955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871874" y="3750143"/>
            <a:ext cx="114172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ПУТЬ!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18" y="3575789"/>
            <a:ext cx="23955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0052" y="303402"/>
            <a:ext cx="3483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0352" y="701836"/>
            <a:ext cx="5254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 smtClean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праздники и развлечения»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464" y="4298101"/>
            <a:ext cx="2288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lvl="0" algn="ctr"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«Театрализованные</a:t>
            </a:r>
          </a:p>
          <a:p>
            <a:pPr lvl="0" algn="ctr"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представления»</a:t>
            </a:r>
            <a:endParaRPr lang="ru-RU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03848" y="165584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1394121" y="245441"/>
            <a:ext cx="6537054" cy="366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7" y1="20050" x2="45410" y2="15470"/>
                        <a14:foregroundMark x1="18164" y1="11262" x2="24902" y2="17203"/>
                        <a14:foregroundMark x1="50781" y1="19678" x2="87988" y2="12995"/>
                        <a14:foregroundMark x1="55469" y1="9901" x2="81055" y2="8416"/>
                        <a14:foregroundMark x1="96094" y1="15470" x2="91309" y2="86386"/>
                        <a14:foregroundMark x1="52441" y1="87376" x2="56543" y2="88490"/>
                        <a14:foregroundMark x1="63574" y1="83540" x2="79395" y2="82426"/>
                        <a14:foregroundMark x1="79395" y1="82426" x2="84668" y2="84653"/>
                        <a14:foregroundMark x1="92480" y1="18688" x2="89160" y2="83911"/>
                        <a14:foregroundMark x1="91113" y1="24629" x2="94727" y2="26485"/>
                        <a14:foregroundMark x1="91309" y1="37005" x2="94141" y2="46535"/>
                        <a14:foregroundMark x1="91309" y1="32054" x2="94727" y2="31683"/>
                        <a14:foregroundMark x1="92480" y1="50000" x2="94434" y2="47896"/>
                        <a14:foregroundMark x1="90820" y1="63490" x2="92480" y2="59901"/>
                        <a14:foregroundMark x1="89941" y1="74752" x2="92188" y2="73020"/>
                        <a14:foregroundMark x1="7031" y1="19678" x2="4297" y2="28837"/>
                        <a14:foregroundMark x1="8496" y1="34158" x2="6543" y2="40842"/>
                        <a14:foregroundMark x1="10156" y1="47896" x2="7324" y2="53589"/>
                        <a14:foregroundMark x1="12109" y1="64851" x2="9277" y2="70545"/>
                        <a14:foregroundMark x1="13477" y1="79950" x2="11230" y2="82426"/>
                        <a14:foregroundMark x1="14551" y1="90965" x2="12891" y2="95173"/>
                        <a14:foregroundMark x1="17871" y1="89851" x2="23242" y2="89480"/>
                        <a14:foregroundMark x1="28223" y1="86015" x2="35156" y2="87005"/>
                        <a14:foregroundMark x1="38477" y1="84901" x2="42969" y2="86015"/>
                        <a14:foregroundMark x1="6543" y1="20792" x2="14063" y2="12995"/>
                        <a14:foregroundMark x1="28516" y1="9158" x2="24902" y2="1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38" y="718443"/>
            <a:ext cx="2258586" cy="154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44542" y="2060848"/>
            <a:ext cx="180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«Праздники»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34379" y="638436"/>
            <a:ext cx="20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НАВРУЗ</a:t>
            </a: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15922"/>
          <a:stretch/>
        </p:blipFill>
        <p:spPr bwMode="auto">
          <a:xfrm>
            <a:off x="7531470" y="938858"/>
            <a:ext cx="1216300" cy="1106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E:\Грант\Навруз\IMG_2100-19-03-21-10-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24889"/>
          <a:stretch/>
        </p:blipFill>
        <p:spPr bwMode="auto">
          <a:xfrm>
            <a:off x="4824446" y="3700537"/>
            <a:ext cx="3923324" cy="2827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Грант\Этн праздники выставки\IMG_2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59" y="1240479"/>
            <a:ext cx="3647506" cy="21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Грант\Этн праздники выставки\IMG_20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15194"/>
          <a:stretch/>
        </p:blipFill>
        <p:spPr bwMode="auto">
          <a:xfrm>
            <a:off x="345337" y="3710249"/>
            <a:ext cx="3769556" cy="27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Грант\Этн праздники выставки\IMG_20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64"/>
          <a:stretch/>
        </p:blipFill>
        <p:spPr bwMode="auto">
          <a:xfrm>
            <a:off x="311235" y="1038546"/>
            <a:ext cx="2736779" cy="2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03848" y="165584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1394121" y="394934"/>
            <a:ext cx="6537054" cy="366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7" y1="20050" x2="45410" y2="15470"/>
                        <a14:foregroundMark x1="18164" y1="11262" x2="24902" y2="17203"/>
                        <a14:foregroundMark x1="50781" y1="19678" x2="87988" y2="12995"/>
                        <a14:foregroundMark x1="55469" y1="9901" x2="81055" y2="8416"/>
                        <a14:foregroundMark x1="96094" y1="15470" x2="91309" y2="86386"/>
                        <a14:foregroundMark x1="52441" y1="87376" x2="56543" y2="88490"/>
                        <a14:foregroundMark x1="63574" y1="83540" x2="79395" y2="82426"/>
                        <a14:foregroundMark x1="79395" y1="82426" x2="84668" y2="84653"/>
                        <a14:foregroundMark x1="92480" y1="18688" x2="89160" y2="83911"/>
                        <a14:foregroundMark x1="91113" y1="24629" x2="94727" y2="26485"/>
                        <a14:foregroundMark x1="91309" y1="37005" x2="94141" y2="46535"/>
                        <a14:foregroundMark x1="91309" y1="32054" x2="94727" y2="31683"/>
                        <a14:foregroundMark x1="92480" y1="50000" x2="94434" y2="47896"/>
                        <a14:foregroundMark x1="90820" y1="63490" x2="92480" y2="59901"/>
                        <a14:foregroundMark x1="89941" y1="74752" x2="92188" y2="73020"/>
                        <a14:foregroundMark x1="7031" y1="19678" x2="4297" y2="28837"/>
                        <a14:foregroundMark x1="8496" y1="34158" x2="6543" y2="40842"/>
                        <a14:foregroundMark x1="10156" y1="47896" x2="7324" y2="53589"/>
                        <a14:foregroundMark x1="12109" y1="64851" x2="9277" y2="70545"/>
                        <a14:foregroundMark x1="13477" y1="79950" x2="11230" y2="82426"/>
                        <a14:foregroundMark x1="14551" y1="90965" x2="12891" y2="95173"/>
                        <a14:foregroundMark x1="17871" y1="89851" x2="23242" y2="89480"/>
                        <a14:foregroundMark x1="28223" y1="86015" x2="35156" y2="87005"/>
                        <a14:foregroundMark x1="38477" y1="84901" x2="42969" y2="86015"/>
                        <a14:foregroundMark x1="6543" y1="20792" x2="14063" y2="12995"/>
                        <a14:foregroundMark x1="28516" y1="9158" x2="24902" y2="1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57" y="1147074"/>
            <a:ext cx="2258586" cy="154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30041" y="2491343"/>
            <a:ext cx="180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«Праздники»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52" y="1549961"/>
            <a:ext cx="781674" cy="985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8622"/>
          <a:stretch/>
        </p:blipFill>
        <p:spPr bwMode="auto">
          <a:xfrm>
            <a:off x="7163826" y="1429197"/>
            <a:ext cx="735038" cy="629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22162" y="787454"/>
            <a:ext cx="20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САБАНТУЙ</a:t>
            </a:r>
            <a:endParaRPr lang="ru-RU" sz="2000" dirty="0"/>
          </a:p>
        </p:txBody>
      </p:sp>
      <p:pic>
        <p:nvPicPr>
          <p:cNvPr id="4098" name="Picture 2" descr="E:\Грант\Этн праздники выставки\AIGM96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3" y="1365285"/>
            <a:ext cx="3126626" cy="234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Грант\Этн праздники выставки\AOVN654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9594" b="15927"/>
          <a:stretch/>
        </p:blipFill>
        <p:spPr bwMode="auto">
          <a:xfrm>
            <a:off x="3707904" y="1365285"/>
            <a:ext cx="3091543" cy="23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Грант\Этн праздники выставки\ATCL029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4" y="3933056"/>
            <a:ext cx="3342028" cy="25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Грант\Этн праздники выставки\CPCB56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44" y="3933056"/>
            <a:ext cx="3310787" cy="24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07" y="327643"/>
            <a:ext cx="2837428" cy="224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418392" y="312011"/>
            <a:ext cx="6537054" cy="4476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этно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30967" y="2238547"/>
            <a:ext cx="216023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«Развлечения»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r="13172"/>
          <a:stretch/>
        </p:blipFill>
        <p:spPr bwMode="auto">
          <a:xfrm rot="21280601">
            <a:off x="6741766" y="866701"/>
            <a:ext cx="918852" cy="1130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929425"/>
            <a:ext cx="878733" cy="90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E:\Грант\Этн праздники выставки\масленица\AIWB59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r="3915" b="14041"/>
          <a:stretch/>
        </p:blipFill>
        <p:spPr bwMode="auto">
          <a:xfrm>
            <a:off x="4473762" y="3810261"/>
            <a:ext cx="3875464" cy="273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16" y="3789040"/>
            <a:ext cx="4355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нашем детском саду празднование Масленицы стало хорошей и доброй традицией. </a:t>
            </a:r>
            <a:endParaRPr lang="ru-RU" dirty="0"/>
          </a:p>
        </p:txBody>
      </p:sp>
      <p:pic>
        <p:nvPicPr>
          <p:cNvPr id="3078" name="Picture 6" descr="E:\Грант\Этн праздники выставки\масленица\AVXN65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62" y="1159471"/>
            <a:ext cx="1918989" cy="25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Грант\Этн праздники выставки\масленица\AZTW13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2" y="1180582"/>
            <a:ext cx="3452107" cy="25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3" y="4776462"/>
            <a:ext cx="3476696" cy="108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24657" y="780472"/>
            <a:ext cx="1923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393983" y="434438"/>
            <a:ext cx="6537054" cy="355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этно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02" y="908720"/>
            <a:ext cx="1797638" cy="139913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565448" y="2154190"/>
            <a:ext cx="2368946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4"/>
          <a:stretch/>
        </p:blipFill>
        <p:spPr bwMode="auto">
          <a:xfrm rot="21196670">
            <a:off x="6958148" y="1152243"/>
            <a:ext cx="866870" cy="97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21" y="1214274"/>
            <a:ext cx="758017" cy="788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8071"/>
            <a:ext cx="4037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«БИЮЧЕ ТӨЛКЕ» ПО МОТИВАМ  СКАЗКИ 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НАРОДНОЙ СКАЗКИ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УЧАСТИЕМ ТАТАРОЯЗЫЧНЫХ  ДЕТЕЙ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9787" y="838599"/>
            <a:ext cx="197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БИЮЧЕ ТӨЛКЕ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10" y="3653221"/>
            <a:ext cx="5013046" cy="31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dmin\Desktop\21-07-2021_13-01-59\Screenshot_20210721_122237_com.vkontakte.androi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1" b="35581"/>
          <a:stretch/>
        </p:blipFill>
        <p:spPr bwMode="auto">
          <a:xfrm>
            <a:off x="3847287" y="1276873"/>
            <a:ext cx="2973591" cy="2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21-07-2021_13-01-59\Screenshot_20210721_122305_com.vkontakte.androi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5" b="30774"/>
          <a:stretch/>
        </p:blipFill>
        <p:spPr bwMode="auto">
          <a:xfrm>
            <a:off x="251520" y="1836327"/>
            <a:ext cx="3433473" cy="27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70217" y="2263574"/>
            <a:ext cx="2273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«Театрализованные</a:t>
            </a:r>
          </a:p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представления»</a:t>
            </a:r>
            <a:endParaRPr lang="ru-RU" sz="16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378442" y="420572"/>
            <a:ext cx="6537054" cy="355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этно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956">
            <a:off x="6830519" y="594100"/>
            <a:ext cx="2012224" cy="18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5221" y="2188432"/>
            <a:ext cx="2360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«Наше творчество»</a:t>
            </a:r>
            <a:endParaRPr lang="ru-RU" sz="16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34" y="1052736"/>
            <a:ext cx="839681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5"/>
          <a:stretch/>
        </p:blipFill>
        <p:spPr bwMode="auto">
          <a:xfrm>
            <a:off x="7843215" y="1095759"/>
            <a:ext cx="839825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E1B376E-DB3B-482B-9F84-845C5B95F094}"/>
              </a:ext>
            </a:extLst>
          </p:cNvPr>
          <p:cNvSpPr/>
          <p:nvPr/>
        </p:nvSpPr>
        <p:spPr>
          <a:xfrm>
            <a:off x="3306512" y="815206"/>
            <a:ext cx="2530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КРАЙ РОДНОЙ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981AF31-A00F-47C1-B672-A6F757BC4D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7" y="3041578"/>
            <a:ext cx="2237951" cy="299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4AE91D9-BD66-4511-9941-E3B74CEAA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1318351"/>
            <a:ext cx="3236494" cy="458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BCADB1E-EA50-4E31-AE37-D4F2A3AEBD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14" y="1228774"/>
            <a:ext cx="2668162" cy="457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8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17284" y="324664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335785" y="740896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экскурсии»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250" y1="27500" x2="20417" y2="58750"/>
                        <a14:foregroundMark x1="65833" y1="13750" x2="76042" y2="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039" y="4780125"/>
            <a:ext cx="2857186" cy="190479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501498" y="3046928"/>
            <a:ext cx="3611008" cy="132343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«Онлайн ЭКСКУРСИИ </a:t>
            </a:r>
          </a:p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использованием </a:t>
            </a:r>
          </a:p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электронных технологий»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036" y1="62765" x2="47381" y2="43380"/>
                        <a14:foregroundMark x1="85000" y1="94660" x2="92619" y2="84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58" y="4477307"/>
            <a:ext cx="2426698" cy="19745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6753" y="3216917"/>
            <a:ext cx="2654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«Мини музеи в ДОУ»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667625" y="4370367"/>
            <a:ext cx="35609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«Экскурсии –</a:t>
            </a:r>
          </a:p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сотрудничество с социумом»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354" y1="11414" x2="3748" y2="49404"/>
                        <a14:foregroundMark x1="13118" y1="81942" x2="10903" y2="91312"/>
                        <a14:foregroundMark x1="55026" y1="95230" x2="89779" y2="6985"/>
                        <a14:foregroundMark x1="18569" y1="4770" x2="55026" y2="3748"/>
                        <a14:foregroundMark x1="16865" y1="9199" x2="16865" y2="9199"/>
                        <a14:foregroundMark x1="9710" y1="71039" x2="8007" y2="86882"/>
                        <a14:foregroundMark x1="12436" y1="90801" x2="27939" y2="85860"/>
                        <a14:foregroundMark x1="93015" y1="52129" x2="85860" y2="79727"/>
                        <a14:foregroundMark x1="59966" y1="95230" x2="83646" y2="88075"/>
                        <a14:foregroundMark x1="93015" y1="13629" x2="91993" y2="37308"/>
                        <a14:foregroundMark x1="84668" y1="15843" x2="42249" y2="11925"/>
                        <a14:foregroundMark x1="16865" y1="7496" x2="37308" y2="5963"/>
                        <a14:foregroundMark x1="11925" y1="5963" x2="16865" y2="22487"/>
                        <a14:foregroundMark x1="13629" y1="32879" x2="4770" y2="73083"/>
                        <a14:foregroundMark x1="6985" y1="72061" x2="6985" y2="91312"/>
                        <a14:foregroundMark x1="11925" y1="93526" x2="28961" y2="89097"/>
                        <a14:foregroundMark x1="47871" y1="8007" x2="88075" y2="13629"/>
                        <a14:foregroundMark x1="74787" y1="21295" x2="78705" y2="20784"/>
                        <a14:foregroundMark x1="18569" y1="41738" x2="81942" y2="22487"/>
                        <a14:foregroundMark x1="40545" y1="9710" x2="34072" y2="43441"/>
                        <a14:foregroundMark x1="52129" y1="19591" x2="46167" y2="46167"/>
                        <a14:foregroundMark x1="16354" y1="39523" x2="48382" y2="74787"/>
                        <a14:foregroundMark x1="20273" y1="43441" x2="20273" y2="62181"/>
                        <a14:foregroundMark x1="33390" y1="50596" x2="71039" y2="35605"/>
                        <a14:foregroundMark x1="39012" y1="42249" x2="40545" y2="57240"/>
                        <a14:foregroundMark x1="21806" y1="63203" x2="34583" y2="69336"/>
                        <a14:foregroundMark x1="11925" y1="33390" x2="6474" y2="52129"/>
                        <a14:foregroundMark x1="93015" y1="39012" x2="84668" y2="79216"/>
                        <a14:foregroundMark x1="83135" y1="72572" x2="89097" y2="51107"/>
                        <a14:foregroundMark x1="83646" y1="79216" x2="87564" y2="8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50" y="1981496"/>
            <a:ext cx="2591147" cy="2591147"/>
          </a:xfrm>
          <a:prstGeom prst="rect">
            <a:avLst/>
          </a:prstGeom>
        </p:spPr>
      </p:pic>
      <p:sp>
        <p:nvSpPr>
          <p:cNvPr id="11" name="Тройная стрелка влево/вправо/вверх 10"/>
          <p:cNvSpPr/>
          <p:nvPr/>
        </p:nvSpPr>
        <p:spPr>
          <a:xfrm rot="10800000">
            <a:off x="3978844" y="1077553"/>
            <a:ext cx="1216152" cy="850392"/>
          </a:xfrm>
          <a:prstGeom prst="leftRightUp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2575101">
            <a:off x="4871598" y="1639668"/>
            <a:ext cx="1490570" cy="537175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 rot="2575101">
            <a:off x="4871598" y="1635471"/>
            <a:ext cx="1490570" cy="537175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889575">
            <a:off x="3018845" y="1274425"/>
            <a:ext cx="112176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7" y="-22675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10025" y="216157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экускурсии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37927" y="536193"/>
            <a:ext cx="56166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965" y="41989"/>
            <a:ext cx="1280271" cy="13046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15759"/>
            <a:ext cx="88924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МУЗЕЙНО-ВЫСТАВОЧНЫЙ КОМПЛЕКС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ПРОГРАММА- КВЕСТ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ПОИСКАХ ПОТЕРЯННОГО ВРЕМЕНИ»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1" b="33235"/>
          <a:stretch/>
        </p:blipFill>
        <p:spPr bwMode="auto">
          <a:xfrm>
            <a:off x="4281508" y="1777533"/>
            <a:ext cx="3287927" cy="23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0"/>
          <a:stretch/>
        </p:blipFill>
        <p:spPr bwMode="auto">
          <a:xfrm>
            <a:off x="4860032" y="4225943"/>
            <a:ext cx="3321505" cy="24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050">
            <a:off x="880240" y="2023214"/>
            <a:ext cx="3055908" cy="407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491880" y="164549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666459"/>
            <a:ext cx="835292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«ЭКСКУРСИИ - СОТРУДНИЧЕСТВО С СОЦИУМОМ»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99695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56060" y="3366284"/>
            <a:ext cx="22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208" y="2348880"/>
            <a:ext cx="1898226" cy="18919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3238">
            <a:off x="611297" y="3876744"/>
            <a:ext cx="3329954" cy="249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370" y="2348880"/>
            <a:ext cx="3269069" cy="435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960088"/>
            <a:ext cx="2632037" cy="197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19205" y="1374345"/>
            <a:ext cx="5472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ДЕТСКУЮ БИБЛИОТЕКУ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ЧУВАШСКОЙ КУЛЬТУРОЙ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дминистратор\Desktop\414544_origin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4"/>
          <a:stretch/>
        </p:blipFill>
        <p:spPr bwMode="auto">
          <a:xfrm>
            <a:off x="251520" y="776630"/>
            <a:ext cx="5957413" cy="416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85454" y="4528238"/>
            <a:ext cx="1986626" cy="3554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2230125"/>
              </p:ext>
            </p:extLst>
          </p:nvPr>
        </p:nvGraphicFramePr>
        <p:xfrm>
          <a:off x="0" y="3861048"/>
          <a:ext cx="49685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732240" y="776630"/>
            <a:ext cx="157447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проекта: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31343" y="1484784"/>
            <a:ext cx="2376264" cy="984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/>
              <a:t>С</a:t>
            </a:r>
            <a:r>
              <a:rPr lang="ru-RU" sz="1900" b="1" dirty="0" smtClean="0"/>
              <a:t>овершенствование</a:t>
            </a:r>
            <a:r>
              <a:rPr lang="ru-RU" sz="2000" b="1" dirty="0" smtClean="0"/>
              <a:t> </a:t>
            </a:r>
            <a:r>
              <a:rPr lang="ru-RU" sz="1900" b="1" dirty="0"/>
              <a:t>этнокультурной составляющей </a:t>
            </a:r>
            <a:endParaRPr lang="ru-RU" sz="19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2858610"/>
            <a:ext cx="2376264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через создание  </a:t>
            </a:r>
          </a:p>
          <a:p>
            <a:pPr algn="ctr"/>
            <a:r>
              <a:rPr lang="ru-RU" b="1" dirty="0"/>
              <a:t>и реализацию инновационных подходов, этнокультурных тематических направлений, изучение русского и татарского языков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7493148" y="1145962"/>
            <a:ext cx="184882" cy="33882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525921" y="2519789"/>
            <a:ext cx="184882" cy="33882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7" y="-22675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18757" y="374281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экускурсии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46660" y="780428"/>
            <a:ext cx="56166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ОНЛАЙН ЭКСКУРСИИ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4299"/>
            <a:ext cx="1767775" cy="11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337" y="1704973"/>
            <a:ext cx="5691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ЭКСКУРСИЯ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со спутника в реальном времени),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сервиса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ГРАНТ ГОТОВО\цифровые\FullSizeRender-03-08-21-12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0" y="2873577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РАНТ ГОТОВО\цифровые\FullSizeRender-03-08-21-12-24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3184"/>
            <a:ext cx="409194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ГРАНТ ГОТОВО\цифровые\FullSizeRender-03-08-21-12-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70" y="1217682"/>
            <a:ext cx="2868628" cy="21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0B77A78-CC67-4BB0-9A2A-E86C83A18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31255" r="3872" b="4368"/>
          <a:stretch/>
        </p:blipFill>
        <p:spPr>
          <a:xfrm>
            <a:off x="513143" y="1057778"/>
            <a:ext cx="2881557" cy="1723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777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85589" y="229732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277634" y="747870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 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24477" y="4558484"/>
            <a:ext cx="234076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3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«Летний Спорт-фестиваль»</a:t>
            </a:r>
            <a:endParaRPr lang="ru-RU" sz="13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44772" y="4399161"/>
            <a:ext cx="234076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«Этнокультурное многообразие спорта»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21297" y="2228373"/>
            <a:ext cx="2040500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«Утренняя гимнастика с элементами народных танцев»</a:t>
            </a:r>
            <a:endParaRPr lang="ru-RU" sz="12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418" y="2699157"/>
            <a:ext cx="1344694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236E3B71-DBEE-4162-9E72-514295B6D22A}"/>
              </a:ext>
            </a:extLst>
          </p:cNvPr>
          <p:cNvSpPr/>
          <p:nvPr/>
        </p:nvSpPr>
        <p:spPr>
          <a:xfrm>
            <a:off x="668685" y="2221992"/>
            <a:ext cx="23407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«Неделя народных игр»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0C29161-17FD-48D8-BBF5-2912B8B3F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28" y="4399161"/>
            <a:ext cx="1703239" cy="2551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A7DACA-2124-4EFE-B503-1ACB0659E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25" b="89590" l="1143" r="98286">
                        <a14:foregroundMark x1="8857" y1="44795" x2="8857" y2="44795"/>
                        <a14:foregroundMark x1="6286" y1="58675" x2="6286" y2="58675"/>
                        <a14:foregroundMark x1="4286" y1="49527" x2="4286" y2="49527"/>
                        <a14:foregroundMark x1="1143" y1="44795" x2="1143" y2="44795"/>
                        <a14:foregroundMark x1="65429" y1="6625" x2="65429" y2="6625"/>
                        <a14:foregroundMark x1="92857" y1="41956" x2="92857" y2="41956"/>
                        <a14:foregroundMark x1="98286" y1="51735" x2="98286" y2="51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26" y="3480023"/>
            <a:ext cx="2997634" cy="2715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BE872C6-5AAC-4A17-A15D-9B2DE38CBB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529953" y="472344"/>
            <a:ext cx="2694666" cy="200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3" name="Рисунок 6152">
            <a:extLst>
              <a:ext uri="{FF2B5EF4-FFF2-40B4-BE49-F238E27FC236}">
                <a16:creationId xmlns="" xmlns:a16="http://schemas.microsoft.com/office/drawing/2014/main" id="{989BAABE-0B0C-4513-8FEB-F55B58402A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82" b="89711" l="3324" r="97507">
                        <a14:foregroundMark x1="8310" y1="71383" x2="8310" y2="71383"/>
                        <a14:foregroundMark x1="4709" y1="74920" x2="4709" y2="74920"/>
                        <a14:foregroundMark x1="33795" y1="53055" x2="33795" y2="53055"/>
                        <a14:foregroundMark x1="38504" y1="57878" x2="38504" y2="57878"/>
                        <a14:foregroundMark x1="42105" y1="47588" x2="42105" y2="47588"/>
                        <a14:foregroundMark x1="37119" y1="27653" x2="37119" y2="27653"/>
                        <a14:foregroundMark x1="75346" y1="8682" x2="75346" y2="8682"/>
                        <a14:foregroundMark x1="93075" y1="57235" x2="93075" y2="57235"/>
                        <a14:foregroundMark x1="97507" y1="50804" x2="97507" y2="50804"/>
                        <a14:foregroundMark x1="24377" y1="56270" x2="24377" y2="56270"/>
                        <a14:foregroundMark x1="26039" y1="51768" x2="26039" y2="51768"/>
                        <a14:foregroundMark x1="27978" y1="50482" x2="27978" y2="50482"/>
                        <a14:foregroundMark x1="29363" y1="54984" x2="29363" y2="54984"/>
                        <a14:foregroundMark x1="32133" y1="58521" x2="32964" y2="59807"/>
                        <a14:foregroundMark x1="36011" y1="61415" x2="36011" y2="61415"/>
                        <a14:foregroundMark x1="40720" y1="54662" x2="40720" y2="54662"/>
                        <a14:foregroundMark x1="41551" y1="50161" x2="41551" y2="50161"/>
                        <a14:foregroundMark x1="47645" y1="47910" x2="47645" y2="47910"/>
                        <a14:foregroundMark x1="50693" y1="53376" x2="50693" y2="53376"/>
                        <a14:foregroundMark x1="39612" y1="53698" x2="37950" y2="53698"/>
                        <a14:foregroundMark x1="23269" y1="50482" x2="23269" y2="50482"/>
                        <a14:foregroundMark x1="3324" y1="70096" x2="3324" y2="70096"/>
                        <a14:foregroundMark x1="81163" y1="29904" x2="81163" y2="2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9" y="805452"/>
            <a:ext cx="1690384" cy="146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78E03771-B79E-4F4C-A2A6-102754F66D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407329" y="2593971"/>
            <a:ext cx="2694666" cy="200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3" name="Рисунок 6162">
            <a:extLst>
              <a:ext uri="{FF2B5EF4-FFF2-40B4-BE49-F238E27FC236}">
                <a16:creationId xmlns="" xmlns:a16="http://schemas.microsoft.com/office/drawing/2014/main" id="{FD470B1B-3120-4D21-9FEF-F96B548CDC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597" r="64148" b="68587"/>
          <a:stretch/>
        </p:blipFill>
        <p:spPr>
          <a:xfrm>
            <a:off x="906695" y="2990332"/>
            <a:ext cx="1812306" cy="1348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5F70806-D430-4276-B7D9-95998C493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5628028" y="453348"/>
            <a:ext cx="2827038" cy="210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" name="Рисунок 6143">
            <a:extLst>
              <a:ext uri="{FF2B5EF4-FFF2-40B4-BE49-F238E27FC236}">
                <a16:creationId xmlns="" xmlns:a16="http://schemas.microsoft.com/office/drawing/2014/main" id="{FDFFDB0E-4AED-4572-942B-9DB9C64245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60" y="907888"/>
            <a:ext cx="1921516" cy="1441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65C319BB-3FD6-4E82-A90E-BA4AAF3470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5962543" y="2561260"/>
            <a:ext cx="2827038" cy="210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3638117-A42C-4071-860E-547850527934}"/>
              </a:ext>
            </a:extLst>
          </p:cNvPr>
          <p:cNvSpPr txBox="1"/>
          <p:nvPr/>
        </p:nvSpPr>
        <p:spPr>
          <a:xfrm>
            <a:off x="4016133" y="3295357"/>
            <a:ext cx="1234500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5" name="Стрелка углом 25">
            <a:extLst>
              <a:ext uri="{FF2B5EF4-FFF2-40B4-BE49-F238E27FC236}">
                <a16:creationId xmlns="" xmlns:a16="http://schemas.microsoft.com/office/drawing/2014/main" id="{88890AC8-D352-44D8-9101-EDBBBC414CCA}"/>
              </a:ext>
            </a:extLst>
          </p:cNvPr>
          <p:cNvSpPr/>
          <p:nvPr/>
        </p:nvSpPr>
        <p:spPr>
          <a:xfrm flipH="1">
            <a:off x="2718305" y="3249897"/>
            <a:ext cx="1988485" cy="78480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Стрелка углом 7">
            <a:extLst>
              <a:ext uri="{FF2B5EF4-FFF2-40B4-BE49-F238E27FC236}">
                <a16:creationId xmlns="" xmlns:a16="http://schemas.microsoft.com/office/drawing/2014/main" id="{D32EAA60-9AA2-4B8C-8660-F819A3D82832}"/>
              </a:ext>
            </a:extLst>
          </p:cNvPr>
          <p:cNvSpPr/>
          <p:nvPr/>
        </p:nvSpPr>
        <p:spPr>
          <a:xfrm>
            <a:off x="4575276" y="3260417"/>
            <a:ext cx="1868765" cy="667027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DF81D38-1144-4EF6-AC2D-6CB835D4BF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75" b="89773" l="2600" r="97700">
                        <a14:foregroundMark x1="95900" y1="64773" x2="95900" y2="64773"/>
                        <a14:foregroundMark x1="96800" y1="85795" x2="96800" y2="85795"/>
                        <a14:foregroundMark x1="8500" y1="59375" x2="8500" y2="59375"/>
                        <a14:foregroundMark x1="4200" y1="84091" x2="4200" y2="84091"/>
                        <a14:foregroundMark x1="2600" y1="66477" x2="2600" y2="66477"/>
                        <a14:foregroundMark x1="97700" y1="65625" x2="97700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90" y="3525686"/>
            <a:ext cx="2161372" cy="760803"/>
          </a:xfrm>
          <a:prstGeom prst="rect">
            <a:avLst/>
          </a:prstGeom>
        </p:spPr>
      </p:pic>
      <p:pic>
        <p:nvPicPr>
          <p:cNvPr id="6155" name="Рисунок 6154">
            <a:extLst>
              <a:ext uri="{FF2B5EF4-FFF2-40B4-BE49-F238E27FC236}">
                <a16:creationId xmlns="" xmlns:a16="http://schemas.microsoft.com/office/drawing/2014/main" id="{E5B34362-4C11-4B9F-8FB6-E2FEF5EA18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70" y="3167594"/>
            <a:ext cx="1639581" cy="890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0" name="Стрелка углом 25">
            <a:extLst>
              <a:ext uri="{FF2B5EF4-FFF2-40B4-BE49-F238E27FC236}">
                <a16:creationId xmlns="" xmlns:a16="http://schemas.microsoft.com/office/drawing/2014/main" id="{7FCED20C-870C-469F-B2B0-DFBB4E7A7506}"/>
              </a:ext>
            </a:extLst>
          </p:cNvPr>
          <p:cNvSpPr/>
          <p:nvPr/>
        </p:nvSpPr>
        <p:spPr>
          <a:xfrm rot="7468551" flipH="1">
            <a:off x="4009010" y="2326756"/>
            <a:ext cx="1988485" cy="78480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Стрелка углом 7">
            <a:extLst>
              <a:ext uri="{FF2B5EF4-FFF2-40B4-BE49-F238E27FC236}">
                <a16:creationId xmlns="" xmlns:a16="http://schemas.microsoft.com/office/drawing/2014/main" id="{A3AA26A4-CFF8-41F8-A142-DD1F0532BA82}"/>
              </a:ext>
            </a:extLst>
          </p:cNvPr>
          <p:cNvSpPr/>
          <p:nvPr/>
        </p:nvSpPr>
        <p:spPr>
          <a:xfrm rot="13592975">
            <a:off x="2832549" y="2386409"/>
            <a:ext cx="2224524" cy="667027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491880" y="164549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 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9273" y="666459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ЛЕТНИЙ СПОРТ-ФЕСТИВАЛЬ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03" y="1041675"/>
            <a:ext cx="2653333" cy="19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67B71AC-5024-40B0-B778-C8E61C487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37" t="58889" r="11413" b="19201"/>
          <a:stretch/>
        </p:blipFill>
        <p:spPr>
          <a:xfrm>
            <a:off x="6403835" y="792337"/>
            <a:ext cx="2298292" cy="179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5" y="3559352"/>
            <a:ext cx="3676940" cy="275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96" y="3596967"/>
            <a:ext cx="3676939" cy="275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027" y="6381328"/>
            <a:ext cx="4647067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НАРОДНЫЙ ТАНЕЦ «ЯРМАРКА»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7092" y="6381328"/>
            <a:ext cx="3756629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ИГРА-ЗАБАВА «КАРУСЕЛЬ»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188" y="3098296"/>
            <a:ext cx="4404562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СИЛА! ФИЗКУЛЬТ-УРА!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" y="685832"/>
            <a:ext cx="2952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1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323568" y="260475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4136" y="672670"/>
            <a:ext cx="697133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УТРЕННЯЯ ГИМНАСТИКА С 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ЭЛЕМЕНТАМИ НАРОДНЫХ ТАНЦЕВ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7003275-9374-40A3-9E1D-384D91997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37" t="21422" r="14309" b="51398"/>
          <a:stretch/>
        </p:blipFill>
        <p:spPr>
          <a:xfrm>
            <a:off x="7625469" y="-50741"/>
            <a:ext cx="1276874" cy="131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B0233C1-0CCD-4076-824F-1494A4F68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9" y="1295821"/>
            <a:ext cx="2481971" cy="186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456A49CD-4AA2-4022-8A25-8D7E36EDFD09}"/>
              </a:ext>
            </a:extLst>
          </p:cNvPr>
          <p:cNvSpPr/>
          <p:nvPr/>
        </p:nvSpPr>
        <p:spPr>
          <a:xfrm>
            <a:off x="222653" y="3157299"/>
            <a:ext cx="29626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«ГАРМОШКА»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9B20006-626D-47EB-A48C-3E3B01A88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25" y="1259713"/>
            <a:ext cx="2530116" cy="189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CDB9F10-5505-4666-A411-911B4E8FE855}"/>
              </a:ext>
            </a:extLst>
          </p:cNvPr>
          <p:cNvSpPr/>
          <p:nvPr/>
        </p:nvSpPr>
        <p:spPr>
          <a:xfrm>
            <a:off x="3229429" y="3174617"/>
            <a:ext cx="253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«ЯБЛОЧКО»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A5A3409-C731-419A-B202-36D83CECC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75" y="1258420"/>
            <a:ext cx="2565481" cy="192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60EC98A-C77C-4EDE-BD24-EE1E4E4C0769}"/>
              </a:ext>
            </a:extLst>
          </p:cNvPr>
          <p:cNvSpPr/>
          <p:nvPr/>
        </p:nvSpPr>
        <p:spPr>
          <a:xfrm>
            <a:off x="5580112" y="3199254"/>
            <a:ext cx="3322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«КОВЫРЯЛОЧКА»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76D4864-C945-4280-AA26-326FCAF666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1" y="3529032"/>
            <a:ext cx="2662009" cy="194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BA777AE1-82C0-4DEB-B556-5A81EEDD15D7}"/>
              </a:ext>
            </a:extLst>
          </p:cNvPr>
          <p:cNvSpPr/>
          <p:nvPr/>
        </p:nvSpPr>
        <p:spPr>
          <a:xfrm>
            <a:off x="316224" y="5475240"/>
            <a:ext cx="2896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«ПЕРЕСКОК»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8888026-0372-4A36-BD02-EA8E7C7836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68" y="3544657"/>
            <a:ext cx="2570048" cy="192753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4F5867E-F6CC-4F2B-964E-B596BD51AF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24" y="3563518"/>
            <a:ext cx="2570048" cy="1927536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2A4CEAA-4513-4327-A039-FD02A898A792}"/>
              </a:ext>
            </a:extLst>
          </p:cNvPr>
          <p:cNvSpPr/>
          <p:nvPr/>
        </p:nvSpPr>
        <p:spPr>
          <a:xfrm>
            <a:off x="3635897" y="5457759"/>
            <a:ext cx="4838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«ПА-ДЕ-БАСК»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400454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1000" y="855056"/>
            <a:ext cx="61792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ЭТНОКУЛЬТУРНОЕ МНОГООБРАЗИЕ СПОРТА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44464FB-8EA8-4B87-8307-6CF6E3C06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54200" r="45275" b="22035"/>
          <a:stretch/>
        </p:blipFill>
        <p:spPr>
          <a:xfrm>
            <a:off x="7390245" y="83374"/>
            <a:ext cx="1543846" cy="124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6053" y="4004684"/>
            <a:ext cx="446755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НАЦИОНАЛЬНЫМ ВИДОМ БОРЬБЫ «КОРЕШ»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2609" y="6350702"/>
            <a:ext cx="236955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НА ПОЯСАХ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4879"/>
          <a:stretch/>
        </p:blipFill>
        <p:spPr>
          <a:xfrm>
            <a:off x="899593" y="1770828"/>
            <a:ext cx="2838944" cy="204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1" y="1293473"/>
            <a:ext cx="875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Экскурсия в физкультурно-спортивный комплекс «Батыр»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t="8159" r="22273" b="5421"/>
          <a:stretch/>
        </p:blipFill>
        <p:spPr>
          <a:xfrm>
            <a:off x="4759311" y="2298546"/>
            <a:ext cx="4144857" cy="379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t="19252" r="12272"/>
          <a:stretch/>
        </p:blipFill>
        <p:spPr>
          <a:xfrm>
            <a:off x="467544" y="4607004"/>
            <a:ext cx="3472818" cy="214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5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99273" y="101765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1778437" y="490001"/>
            <a:ext cx="5184576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709483" y="4804644"/>
            <a:ext cx="1531975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Детский фольклорный ансамбль «Светелка</a:t>
            </a:r>
            <a:r>
              <a:rPr lang="ru-RU" sz="1200" b="1" dirty="0" smtClean="0">
                <a:solidFill>
                  <a:srgbClr val="C00000"/>
                </a:solidFill>
              </a:rPr>
              <a:t>»</a:t>
            </a:r>
            <a:endParaRPr lang="ru-RU" sz="1200" b="1" u="sng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80000">
            <a:off x="910795" y="1756524"/>
            <a:ext cx="2095224" cy="2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2548020" y="910448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270120" y="2489848"/>
            <a:ext cx="1344694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АМУ «КЦ «</a:t>
            </a:r>
            <a:r>
              <a:rPr lang="ru-RU" sz="1200" b="1" dirty="0" err="1">
                <a:solidFill>
                  <a:srgbClr val="C00000"/>
                </a:solidFill>
              </a:rPr>
              <a:t>Чистай</a:t>
            </a:r>
            <a:r>
              <a:rPr lang="ru-RU" sz="1200" b="1" dirty="0">
                <a:solidFill>
                  <a:srgbClr val="C00000"/>
                </a:solidFill>
              </a:rPr>
              <a:t>»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08272" y="2594874"/>
            <a:ext cx="1827491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Союз мусульманок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по </a:t>
            </a:r>
            <a:r>
              <a:rPr lang="ru-RU" sz="1200" b="1" dirty="0" err="1">
                <a:solidFill>
                  <a:srgbClr val="C00000"/>
                </a:solidFill>
              </a:rPr>
              <a:t>Чистопольскому</a:t>
            </a:r>
            <a:r>
              <a:rPr lang="ru-RU" sz="1200" b="1" dirty="0">
                <a:solidFill>
                  <a:srgbClr val="C00000"/>
                </a:solidFill>
              </a:rPr>
              <a:t> муниципальному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району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6474" y="5220142"/>
            <a:ext cx="1879967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C00000"/>
                </a:solidFill>
              </a:rPr>
              <a:t>Чистопольская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200" b="1" dirty="0" err="1" smtClean="0">
                <a:solidFill>
                  <a:srgbClr val="C00000"/>
                </a:solidFill>
              </a:rPr>
              <a:t>межпоселенческая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библиотека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91223" y="3584545"/>
            <a:ext cx="1344694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МБОУ «Школа- </a:t>
            </a:r>
            <a:r>
              <a:rPr lang="ru-RU" sz="1200" b="1" dirty="0" smtClean="0">
                <a:solidFill>
                  <a:srgbClr val="C00000"/>
                </a:solidFill>
              </a:rPr>
              <a:t>Гимназия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№ 3»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34473" y="1843517"/>
            <a:ext cx="1344694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МБУ «Молодёжный центр»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16983" y="1775342"/>
            <a:ext cx="1390697" cy="101566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И</a:t>
            </a:r>
            <a:r>
              <a:rPr lang="ru-RU" sz="1200" b="1" dirty="0" smtClean="0">
                <a:solidFill>
                  <a:srgbClr val="C00000"/>
                </a:solidFill>
              </a:rPr>
              <a:t>сторико-архитектурный </a:t>
            </a:r>
            <a:r>
              <a:rPr lang="ru-RU" sz="1200" b="1" dirty="0">
                <a:solidFill>
                  <a:srgbClr val="C00000"/>
                </a:solidFill>
              </a:rPr>
              <a:t>и литературный </a:t>
            </a:r>
            <a:r>
              <a:rPr lang="ru-RU" sz="1200" b="1" dirty="0" smtClean="0">
                <a:solidFill>
                  <a:srgbClr val="C00000"/>
                </a:solidFill>
              </a:rPr>
              <a:t>музей-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заповедник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19514" y="5073519"/>
            <a:ext cx="1439322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Родительская общественность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33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000">
            <a:off x="6079185" y="1414049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000">
            <a:off x="6542939" y="2909471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0000" flipH="1">
            <a:off x="929898" y="3293968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0000">
            <a:off x="3894642" y="4821966"/>
            <a:ext cx="2003630" cy="21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60000" flipH="1">
            <a:off x="2136962" y="4580964"/>
            <a:ext cx="1983605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4475602" y="865667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2172" y="3905573"/>
            <a:ext cx="1487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Татаро-</a:t>
            </a:r>
            <a:r>
              <a:rPr lang="ru-RU" sz="1200" b="1" dirty="0" err="1">
                <a:solidFill>
                  <a:srgbClr val="C00000"/>
                </a:solidFill>
              </a:rPr>
              <a:t>Сарсазский</a:t>
            </a:r>
            <a:r>
              <a:rPr lang="ru-RU" sz="1200" b="1" dirty="0">
                <a:solidFill>
                  <a:srgbClr val="C00000"/>
                </a:solidFill>
              </a:rPr>
              <a:t>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сельский </a:t>
            </a:r>
            <a:r>
              <a:rPr lang="ru-RU" sz="1200" b="1" dirty="0">
                <a:solidFill>
                  <a:srgbClr val="C00000"/>
                </a:solidFill>
              </a:rPr>
              <a:t>дом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культуры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29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0000">
            <a:off x="5633877" y="4401007"/>
            <a:ext cx="1986505" cy="21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Духовная\мозаика этн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1064" r="11999" b="5898"/>
          <a:stretch/>
        </p:blipFill>
        <p:spPr bwMode="auto">
          <a:xfrm>
            <a:off x="3386273" y="2726827"/>
            <a:ext cx="2371453" cy="20928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790604"/>
            <a:ext cx="807853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женская общественная организация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                                                          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802" y="5663717"/>
            <a:ext cx="457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путешествие по Исламскому центру»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"Ислам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узәге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сәяхәт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ownloads\IMG_3485-02-08-21-10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65540"/>
            <a:ext cx="2470131" cy="329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488-02-08-21-10-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/>
          <a:stretch/>
        </p:blipFill>
        <p:spPr bwMode="auto">
          <a:xfrm>
            <a:off x="368718" y="1988065"/>
            <a:ext cx="3020710" cy="33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ownloads\IMG_3492-02-08-21-10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79" y="1988065"/>
            <a:ext cx="2562889" cy="341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2020" y="922930"/>
            <a:ext cx="6209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фольклорный ансамбль «СВЕТЁЛКА»</a:t>
            </a:r>
          </a:p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Грант проект все\Этно содружество\Светелка\FullSizeRender-26-03-21-11-58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85" y="1988840"/>
            <a:ext cx="3496749" cy="262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нт проект все\Этно содружество\Светелка\IMG_2646-26-03-21-11-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1" y="1630816"/>
            <a:ext cx="3959682" cy="223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9647" r="17471" b="18341"/>
          <a:stretch/>
        </p:blipFill>
        <p:spPr bwMode="auto">
          <a:xfrm>
            <a:off x="572597" y="3980739"/>
            <a:ext cx="3966044" cy="231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6885" y="4941168"/>
            <a:ext cx="376718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Праздничное мероприятие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Знакомство со старинными русскими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народными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песнями, играми, танцами”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….       000000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5133" y="876763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Сарзаский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</p:txBody>
      </p:sp>
      <p:pic>
        <p:nvPicPr>
          <p:cNvPr id="3074" name="Picture 2" descr="F:\Грант проект все\Этно содружество\IMG_7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 b="7891"/>
          <a:stretch/>
        </p:blipFill>
        <p:spPr bwMode="auto">
          <a:xfrm>
            <a:off x="676553" y="1476928"/>
            <a:ext cx="4550540" cy="199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Грант проект все\Этно содружество\IMG_7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60" y="1476928"/>
            <a:ext cx="2616559" cy="19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Грант проект все\Этно содружество\IMG_75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 b="11412"/>
          <a:stretch/>
        </p:blipFill>
        <p:spPr bwMode="auto">
          <a:xfrm>
            <a:off x="395536" y="3770458"/>
            <a:ext cx="4546506" cy="21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849" y="4554768"/>
            <a:ext cx="359337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«Знакомимся с татарской национальной культурой»</a:t>
            </a:r>
          </a:p>
        </p:txBody>
      </p:sp>
    </p:spTree>
    <p:extLst>
      <p:ext uri="{BB962C8B-B14F-4D97-AF65-F5344CB8AC3E}">
        <p14:creationId xmlns:p14="http://schemas.microsoft.com/office/powerpoint/2010/main" val="31956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100" name="Picture 4" descr="C:\Users\Администратор\Downloads\FullSizeRender-01-08-21-11-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52576"/>
            <a:ext cx="2736304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0906" y="5911476"/>
            <a:ext cx="74888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Праздник «Курбан-байрам» с участием воспитанников и представителей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мусульман города на базе ДОУ</a:t>
            </a:r>
          </a:p>
        </p:txBody>
      </p:sp>
      <p:pic>
        <p:nvPicPr>
          <p:cNvPr id="4098" name="Picture 2" descr="C:\Users\Администратор\Downloads\FullSizeRender-01-08-21-11-29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5"/>
            <a:ext cx="4052591" cy="30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ownloads\IMG_2723-01-08-21-11-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9257"/>
            <a:ext cx="2951093" cy="22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429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5032" y="778806"/>
            <a:ext cx="807953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 fontAlgn="base"/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Организация этнического совета 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с участием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педагогического коллектива, представителей родительской общественности, учреждений дополнительного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различных социальных институтов. </a:t>
            </a:r>
          </a:p>
        </p:txBody>
      </p:sp>
      <p:pic>
        <p:nvPicPr>
          <p:cNvPr id="3074" name="Picture 2" descr="G:\Грантовый проект этнокультура\библиоте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5" y="2412782"/>
            <a:ext cx="1440358" cy="198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Грантовый проект этнокультура\Камал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40" y="3803230"/>
            <a:ext cx="1442948" cy="198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Грантовый проект этнокультура\Музей заповедн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23" y="3992357"/>
            <a:ext cx="1492220" cy="205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Грантовый проект этнокультура\союз мусульмано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24" y="4393568"/>
            <a:ext cx="1381581" cy="189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Грантовый проект этнокультура\ТАТ МЕДИ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02805"/>
            <a:ext cx="1416142" cy="194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Грантовый проект этнокультура\центр Чиста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9" y="3803230"/>
            <a:ext cx="1302444" cy="17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6051" y="3669103"/>
            <a:ext cx="298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Рекомендательные письма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15351" y="2312429"/>
            <a:ext cx="103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endParaRPr lang="ru-RU" dirty="0"/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597172" y="299006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Picture 2" descr="E:\Грантовый проект этнокультура\Новая папка (2)\Конгресс татар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412782"/>
            <a:ext cx="1434234" cy="197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Грантовый проект этнокультура\Новая папка (2)\Конгресс татар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7"/>
          <a:stretch/>
        </p:blipFill>
        <p:spPr bwMode="auto">
          <a:xfrm>
            <a:off x="7596336" y="4266899"/>
            <a:ext cx="1434234" cy="112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19786" r="37588" b="6514"/>
          <a:stretch/>
        </p:blipFill>
        <p:spPr bwMode="auto">
          <a:xfrm>
            <a:off x="2627346" y="1799146"/>
            <a:ext cx="1357409" cy="191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933" r="37588" b="6514"/>
          <a:stretch/>
        </p:blipFill>
        <p:spPr bwMode="auto">
          <a:xfrm>
            <a:off x="4986174" y="1799146"/>
            <a:ext cx="1426169" cy="191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1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7993" y="902431"/>
            <a:ext cx="77194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государственный историко- архитектурный</a:t>
            </a:r>
          </a:p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итературный музей - заповедник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5898" y="5832993"/>
            <a:ext cx="644977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народному ткачеству «Мир национальных традиций»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государственным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архетекурным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заповедником)</a:t>
            </a:r>
          </a:p>
        </p:txBody>
      </p:sp>
      <p:pic>
        <p:nvPicPr>
          <p:cNvPr id="5" name="Picture 2" descr="C:\Users\кроха\Downloads\IMG_3662-06-08-21-02-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1" y="1751758"/>
            <a:ext cx="1663304" cy="369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роха\Downloads\IMG_3661-06-08-21-02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70" y="1731699"/>
            <a:ext cx="1681357" cy="373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оха\Downloads\IMG_3660-06-08-21-02-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31699"/>
            <a:ext cx="3971174" cy="178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ownloads\IMG_3659-06-08-21-02-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06" y="3688227"/>
            <a:ext cx="4089543" cy="184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4577" y="872504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«Школа – Гимназия 3»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7524" y="3401008"/>
            <a:ext cx="54006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совместного отряда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Этнокультурики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4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 r="39758" b="9127"/>
          <a:stretch/>
        </p:blipFill>
        <p:spPr bwMode="auto">
          <a:xfrm>
            <a:off x="1242144" y="1259213"/>
            <a:ext cx="2865717" cy="21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r="5957" b="18737"/>
          <a:stretch/>
        </p:blipFill>
        <p:spPr bwMode="auto">
          <a:xfrm>
            <a:off x="4929165" y="1290831"/>
            <a:ext cx="3180249" cy="208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53006" y="5753165"/>
            <a:ext cx="42807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 в школьную библиотеку «Познавательная литература о культуре народов Республики Татарстан»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0697" y="5788365"/>
            <a:ext cx="414971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Театрализованное представление студии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ДОУ «В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гостях у сказки»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94" y="3716743"/>
            <a:ext cx="2711294" cy="203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Гимназия3 анг сказ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37" y="3759305"/>
            <a:ext cx="3544904" cy="199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03706" y="427815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616" y="2041353"/>
            <a:ext cx="8150539" cy="4128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59691" y="876949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цифровых технологий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кроха\Downloads\qr-code (4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79" y="3068960"/>
            <a:ext cx="1461188" cy="146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4640" y="1265234"/>
            <a:ext cx="7716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Instagram – освещение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анонсирование мероприятий, проведенных в рамках года родных языков и народного единства</a:t>
            </a:r>
          </a:p>
        </p:txBody>
      </p:sp>
      <p:pic>
        <p:nvPicPr>
          <p:cNvPr id="19" name="Picture 4" descr="C:\Users\кроха\Desktop\IMG_22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5924"/>
          <a:stretch>
            <a:fillRect/>
          </a:stretch>
        </p:blipFill>
        <p:spPr bwMode="auto">
          <a:xfrm>
            <a:off x="2961062" y="3077551"/>
            <a:ext cx="1551112" cy="146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роха\Downloads\IMG_3215-28-07-21-03-1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/>
          <a:stretch/>
        </p:blipFill>
        <p:spPr bwMode="auto">
          <a:xfrm>
            <a:off x="667111" y="2145144"/>
            <a:ext cx="219282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кроха\Downloads\IMG_3214-28-07-21-03-1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/>
          <a:stretch/>
        </p:blipFill>
        <p:spPr bwMode="auto">
          <a:xfrm>
            <a:off x="4716016" y="2145144"/>
            <a:ext cx="2232248" cy="368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1741" y="2183840"/>
            <a:ext cx="8150539" cy="4128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228184" y="4659343"/>
            <a:ext cx="2097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Методическое просвещение, через наглядное информирование –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сайт  «Мозаика культур многоликого Татарстана»,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созданный с помощью сервиса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Сайты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Администратор\Downloads\qr-code (7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85" y="2518246"/>
            <a:ext cx="1939271" cy="19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6096" b="11839"/>
          <a:stretch/>
        </p:blipFill>
        <p:spPr bwMode="auto">
          <a:xfrm>
            <a:off x="573198" y="2277826"/>
            <a:ext cx="5305150" cy="244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23545" b="13314"/>
          <a:stretch/>
        </p:blipFill>
        <p:spPr bwMode="auto">
          <a:xfrm>
            <a:off x="654136" y="4727000"/>
            <a:ext cx="2027199" cy="82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19540" b="11744"/>
          <a:stretch/>
        </p:blipFill>
        <p:spPr bwMode="auto">
          <a:xfrm>
            <a:off x="3959230" y="4735747"/>
            <a:ext cx="1949626" cy="85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t="20580" b="13798"/>
          <a:stretch/>
        </p:blipFill>
        <p:spPr bwMode="auto">
          <a:xfrm>
            <a:off x="2363590" y="5351841"/>
            <a:ext cx="1935417" cy="81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40611" y="284493"/>
            <a:ext cx="82383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этнокультурному воспитанию и обучению детей двум государственным языкам РТ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87759" y="1092207"/>
            <a:ext cx="61440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САЙТ – Мозаика культур многоликого Татарстана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4336622" y="1558146"/>
            <a:ext cx="260776" cy="409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1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03706" y="427815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6" y="1676984"/>
            <a:ext cx="8150539" cy="4128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21504" y="89983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цифровых технологий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b="10396"/>
          <a:stretch/>
        </p:blipFill>
        <p:spPr bwMode="auto">
          <a:xfrm>
            <a:off x="105968" y="1662136"/>
            <a:ext cx="4616366" cy="219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3146" r="27164" b="9097"/>
          <a:stretch/>
        </p:blipFill>
        <p:spPr bwMode="auto">
          <a:xfrm>
            <a:off x="3269909" y="2168825"/>
            <a:ext cx="1518585" cy="163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 t="10792" r="34568" b="9196"/>
          <a:stretch/>
        </p:blipFill>
        <p:spPr bwMode="auto">
          <a:xfrm>
            <a:off x="105969" y="2215136"/>
            <a:ext cx="1202304" cy="152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45767" y="1247181"/>
            <a:ext cx="7619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Формы, с  целью анкетирования и опроса родителей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r="17694" b="13256"/>
          <a:stretch/>
        </p:blipFill>
        <p:spPr bwMode="auto">
          <a:xfrm>
            <a:off x="383870" y="4733290"/>
            <a:ext cx="3880078" cy="173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2" r="17354" b="14768"/>
          <a:stretch/>
        </p:blipFill>
        <p:spPr bwMode="auto">
          <a:xfrm>
            <a:off x="4605281" y="4733290"/>
            <a:ext cx="3967181" cy="172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0808"/>
          <a:stretch/>
        </p:blipFill>
        <p:spPr bwMode="auto">
          <a:xfrm>
            <a:off x="4783910" y="1676983"/>
            <a:ext cx="4010848" cy="212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7707" r="31954" b="5129"/>
          <a:stretch/>
        </p:blipFill>
        <p:spPr bwMode="auto">
          <a:xfrm>
            <a:off x="4833843" y="2329205"/>
            <a:ext cx="1053010" cy="134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3" t="6885" r="32605" b="6811"/>
          <a:stretch/>
        </p:blipFill>
        <p:spPr bwMode="auto">
          <a:xfrm>
            <a:off x="7622751" y="2266527"/>
            <a:ext cx="1172007" cy="149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56818" y="3856795"/>
            <a:ext cx="8296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гостиная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(специально созданная электронная почта) с целью обеспечения общения, обратной связи, между участниками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5493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-226420" y="2650836"/>
            <a:ext cx="4296960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 воспитание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любви к Родине, преданность ей, ответственность и гордость за нее, желание трудиться на ее благо, начинает формироваться уже в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Без уважения к истории и культуре своего Отечества, к его государственной символике невозможно воспитать чувство собственного достоинства, уверенность в себе, а, следовательно, полноценную личность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F:\20 сад\маи - 2021\ABSR9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9" y="3972319"/>
            <a:ext cx="3625806" cy="271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20 сад\маи - 2021\IMG_6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8" y="1700807"/>
            <a:ext cx="2812201" cy="210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:\20 сад\маи - 2021\IMG_6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50622"/>
            <a:ext cx="1997972" cy="19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66071" y="3486469"/>
            <a:ext cx="326805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4960" y="3409615"/>
            <a:ext cx="2844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празднике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уважения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Отечества, памяти павших бойцов, ветеранам ВОВ;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свой народ, его 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</a:p>
        </p:txBody>
      </p:sp>
      <p:pic>
        <p:nvPicPr>
          <p:cNvPr id="21" name="Picture 6" descr="F:\20 сад\маи - 2021\IMG_6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4" y="1659342"/>
            <a:ext cx="1691648" cy="16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:\20 сад\маи - 2021\IMG_6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8" y="1700807"/>
            <a:ext cx="2812201" cy="210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20 сад\маи - 2021\ABSR9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9" y="3972319"/>
            <a:ext cx="3625806" cy="271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20 сад\маи - 2021\IMG_61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30188"/>
            <a:ext cx="2555790" cy="191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66071" y="3486469"/>
            <a:ext cx="326805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4960" y="3409615"/>
            <a:ext cx="2844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торжественном Параде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Победы»: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уважения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Отечества, памяти павших бойцов, ветеранам ВОВ;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свой народ, его 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</a:p>
        </p:txBody>
      </p:sp>
      <p:pic>
        <p:nvPicPr>
          <p:cNvPr id="15" name="Picture 3" descr="F:\20 сад\маи - 2021\DACM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5" y="1558793"/>
            <a:ext cx="2353493" cy="176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20 сад\маи - 2021\ATYS2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49" y="1616155"/>
            <a:ext cx="2890051" cy="216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F:\20 сад\маи - 2021\JUSQ1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84" y="1844823"/>
            <a:ext cx="2568641" cy="192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:\20 сад\маи - 2021\ONIO21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17926"/>
          <a:stretch/>
        </p:blipFill>
        <p:spPr bwMode="auto">
          <a:xfrm>
            <a:off x="4211960" y="4147092"/>
            <a:ext cx="4804831" cy="25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-101175" y="3412338"/>
            <a:ext cx="3602547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4179" y="3180886"/>
            <a:ext cx="2844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Акция, организованная в честь праздника-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«Бессмертный полк»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уважения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Отечества, памяти павших бойцов, ветеранам ВОВ;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прадедов, 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</a:p>
        </p:txBody>
      </p:sp>
      <p:pic>
        <p:nvPicPr>
          <p:cNvPr id="1026" name="Picture 2" descr="B:\апрель май июнь 2022\CCNQ5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15299"/>
          <a:stretch/>
        </p:blipFill>
        <p:spPr bwMode="auto">
          <a:xfrm>
            <a:off x="3563888" y="1700807"/>
            <a:ext cx="3750350" cy="220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:\апрель май июнь 2022\CEYG4313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/>
          <a:stretch/>
        </p:blipFill>
        <p:spPr bwMode="auto">
          <a:xfrm>
            <a:off x="4677764" y="4046444"/>
            <a:ext cx="3775643" cy="25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:\апрель май июнь 2022\CHJL809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97" y="1668935"/>
            <a:ext cx="1703603" cy="227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:\апрель май июнь 2022\DADL1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4" y="1622507"/>
            <a:ext cx="1953687" cy="14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-101175" y="3319223"/>
            <a:ext cx="3602547" cy="3139646"/>
          </a:xfrm>
          <a:prstGeom prst="wedgeRectCallout">
            <a:avLst>
              <a:gd name="adj1" fmla="val -22957"/>
              <a:gd name="adj2" fmla="val 63804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4179" y="3180886"/>
            <a:ext cx="2844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Акция, организованная в честь праздника-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«Бессмертный полк»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уважения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Отечества, памяти павших бойцов, ветеранам ВОВ;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прадедов, 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</a:p>
        </p:txBody>
      </p:sp>
      <p:pic>
        <p:nvPicPr>
          <p:cNvPr id="3074" name="Picture 2" descr="B:\апрель май июнь 2022\FCDZ3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68" y="4557333"/>
            <a:ext cx="2701348" cy="202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:\апрель май июнь 2022\GAYV9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92" y="4597973"/>
            <a:ext cx="2647161" cy="19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B:\апрель май июнь 2022\IMG_9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16" y="1662531"/>
            <a:ext cx="5005799" cy="2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B:\апрель май июнь 2022\LMZC29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b="15646"/>
          <a:stretch/>
        </p:blipFill>
        <p:spPr bwMode="auto">
          <a:xfrm>
            <a:off x="442098" y="1662188"/>
            <a:ext cx="2827824" cy="135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429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2234" y="939346"/>
            <a:ext cx="807953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 fontAlgn="base"/>
            <a:r>
              <a:rPr lang="tt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этнического совета </a:t>
            </a:r>
            <a:r>
              <a:rPr lang="tt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участием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педагогического коллектива, представителей родительской общественности, учреждений дополнительного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образования,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различных социальных институтов. </a:t>
            </a: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597172" y="299006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988840"/>
            <a:ext cx="7920880" cy="4385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Детский фольклорный ансамбль «Светелка»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СДК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--МБОУ «Школа- Гимназия № 3»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--МБУК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центральная библиотека»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--Татаро-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Сарсазский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--Союз мусульман по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--АМУ «КЦ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Чистай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--Татарская женская   общественная  организация  «Ак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--МБУ «Молодёжный центр»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государственный историко-архитектурный и литературный музей-заповедник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--КДЦ «Восток»</a:t>
            </a:r>
          </a:p>
        </p:txBody>
      </p:sp>
    </p:spTree>
    <p:extLst>
      <p:ext uri="{BB962C8B-B14F-4D97-AF65-F5344CB8AC3E}">
        <p14:creationId xmlns:p14="http://schemas.microsoft.com/office/powerpoint/2010/main" val="8871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ДЕЯТЕЛЬНОСТИ В КАЧЕСТЕ ПРИОБЩЕНИЯ К ОБЩЕЧЕЛОВЕЧЕСКИМ ЦЕННОСТЯМ  </a:t>
            </a:r>
          </a:p>
        </p:txBody>
      </p:sp>
      <p:pic>
        <p:nvPicPr>
          <p:cNvPr id="10" name="Picture 3" descr="F:\20 сад\маи - 2021\HZRP4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55" y="1916832"/>
            <a:ext cx="1904943" cy="238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20 сад\маи - 2021\TPUH0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038"/>
            <a:ext cx="2592288" cy="189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8022" y="3851049"/>
            <a:ext cx="28443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муниципального конкурса «Сердцем к Подвигу ты прикоснись»: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номинации: рисунок на асфальте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номинации: художественное слово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 rot="16200000">
            <a:off x="462058" y="3662883"/>
            <a:ext cx="279139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E:\20 сад\маи - 2021\JTUU2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85" y="2336159"/>
            <a:ext cx="3307395" cy="413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16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20 сад\маи - 2021\ICLP72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11844"/>
          <a:stretch/>
        </p:blipFill>
        <p:spPr bwMode="auto">
          <a:xfrm>
            <a:off x="6416566" y="1354620"/>
            <a:ext cx="2450046" cy="318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264508" y="-13468"/>
            <a:ext cx="8614984" cy="1210220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ДЕЯТЕЛЬНОСТИ В КАЧЕСТЕ ПРИОБЩЕНИЯ К ОБЩЕЧЕЛОВЕЧЕСКИМ ЦЕННОСТЯМ  </a:t>
            </a:r>
          </a:p>
        </p:txBody>
      </p:sp>
      <p:pic>
        <p:nvPicPr>
          <p:cNvPr id="9" name="Picture 2" descr="F:\20 сад\маи - 2021\QTPU3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1" r="10500"/>
          <a:stretch/>
        </p:blipFill>
        <p:spPr bwMode="auto">
          <a:xfrm>
            <a:off x="4572000" y="1742803"/>
            <a:ext cx="1403940" cy="275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20 сад\маи - 2021\YJNV85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7" b="11920"/>
          <a:stretch/>
        </p:blipFill>
        <p:spPr bwMode="auto">
          <a:xfrm>
            <a:off x="4768863" y="4767929"/>
            <a:ext cx="2877647" cy="186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 rot="16200000">
            <a:off x="714630" y="3639367"/>
            <a:ext cx="279139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8156" y="3906872"/>
            <a:ext cx="28443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муниципального конкурса «Сердцем к Подвигу ты прикоснись»: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номинации: хореография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номинации: вокал-соло: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номинации: вокальный ансамбль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F:\20 сад\маи 2021\IMG_70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5420"/>
          <a:stretch/>
        </p:blipFill>
        <p:spPr bwMode="auto">
          <a:xfrm>
            <a:off x="214734" y="1377828"/>
            <a:ext cx="1502765" cy="216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20 сад\маи 2021\DCSZ38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r="13022"/>
          <a:stretch/>
        </p:blipFill>
        <p:spPr bwMode="auto">
          <a:xfrm>
            <a:off x="1481936" y="1314834"/>
            <a:ext cx="1593187" cy="212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20 сад\маи 2021\FBDR87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4169"/>
          <a:stretch/>
        </p:blipFill>
        <p:spPr bwMode="auto">
          <a:xfrm>
            <a:off x="3053419" y="1471927"/>
            <a:ext cx="1425564" cy="197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4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61992" y="248594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6017" y="1324699"/>
            <a:ext cx="8424936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6017" y="1694030"/>
            <a:ext cx="8365337" cy="48313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78000" y="638436"/>
            <a:ext cx="82383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этнокультурному воспитанию и обучению детей двум государственным языкам РТ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816" y="1324699"/>
            <a:ext cx="830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Публикации в газетах и журналах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публ тит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4741" r="5244"/>
          <a:stretch/>
        </p:blipFill>
        <p:spPr bwMode="auto">
          <a:xfrm rot="10800000">
            <a:off x="540920" y="1694031"/>
            <a:ext cx="1534704" cy="19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татья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/>
          <a:stretch/>
        </p:blipFill>
        <p:spPr bwMode="auto">
          <a:xfrm>
            <a:off x="2319968" y="1706607"/>
            <a:ext cx="1486911" cy="19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убликация 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38" y="1737522"/>
            <a:ext cx="1560189" cy="19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Программа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78" y="1762451"/>
            <a:ext cx="2882050" cy="1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6017" y="3715471"/>
            <a:ext cx="83653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Распространение опыта работы в рамках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 августовского совещания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«Инновационные практики ДОУ как ресурс развития дошкольного образования муниципального района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F:\Программа 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/>
          <a:stretch/>
        </p:blipFill>
        <p:spPr bwMode="auto">
          <a:xfrm>
            <a:off x="795766" y="4546468"/>
            <a:ext cx="1252179" cy="185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F:\Программа 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9465" y="4546467"/>
            <a:ext cx="1334254" cy="18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:\Программ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11943" r="11884" b="19550"/>
          <a:stretch/>
        </p:blipFill>
        <p:spPr bwMode="auto">
          <a:xfrm>
            <a:off x="4045917" y="4546468"/>
            <a:ext cx="1398229" cy="185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F:\Программа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85" y="4541491"/>
            <a:ext cx="2489435" cy="181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6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24602" y="248594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123" y="1374395"/>
            <a:ext cx="787036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Выступления на семинарах и конференциях различного уровня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6246" y="1760616"/>
            <a:ext cx="8424935" cy="44432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8774" y="652621"/>
            <a:ext cx="82383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этнокультурному воспитанию и обучению детей двум государственным языкам РТ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C:\Users\Администратор\Downloads\IMG_2994-25-07-21-01-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b="50012"/>
          <a:stretch/>
        </p:blipFill>
        <p:spPr bwMode="auto">
          <a:xfrm>
            <a:off x="3009222" y="4454720"/>
            <a:ext cx="3301119" cy="206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Администратор\Downloads\IMG_3396-01-08-21-10-2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35077"/>
          <a:stretch/>
        </p:blipFill>
        <p:spPr bwMode="auto">
          <a:xfrm>
            <a:off x="6487195" y="2203597"/>
            <a:ext cx="2128664" cy="18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Администратор\Downloads\IMG_3393-01-08-21-09-5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0"/>
          <a:stretch/>
        </p:blipFill>
        <p:spPr bwMode="auto">
          <a:xfrm>
            <a:off x="414264" y="2182685"/>
            <a:ext cx="2541410" cy="36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Администратор\Downloads\IMG_3009-25-07-21-03-3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45251"/>
          <a:stretch/>
        </p:blipFill>
        <p:spPr bwMode="auto">
          <a:xfrm>
            <a:off x="3201834" y="1972942"/>
            <a:ext cx="2901397" cy="233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Администратор\Downloads\IMG_3395-01-08-21-10-2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35546"/>
          <a:stretch/>
        </p:blipFill>
        <p:spPr bwMode="auto">
          <a:xfrm>
            <a:off x="6419534" y="4258016"/>
            <a:ext cx="2263986" cy="194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56993" y="248594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8049" y="531377"/>
            <a:ext cx="75034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Участие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21946" r="37928" b="5599"/>
          <a:stretch/>
        </p:blipFill>
        <p:spPr bwMode="auto">
          <a:xfrm>
            <a:off x="396837" y="805618"/>
            <a:ext cx="1472521" cy="20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19002" r="23136" b="5599"/>
          <a:stretch/>
        </p:blipFill>
        <p:spPr bwMode="auto">
          <a:xfrm>
            <a:off x="3368877" y="933204"/>
            <a:ext cx="2340018" cy="166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F:\Грантовый проект этнокультура\ГРАМОТЫ  для проекта\Созвезди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 b="5760"/>
          <a:stretch/>
        </p:blipFill>
        <p:spPr bwMode="auto">
          <a:xfrm>
            <a:off x="5595913" y="1038592"/>
            <a:ext cx="1589678" cy="214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Грант проект все\Этн праздники выставки\AOVN65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19708" r="7071" b="17373"/>
          <a:stretch/>
        </p:blipFill>
        <p:spPr bwMode="auto">
          <a:xfrm>
            <a:off x="6390752" y="2833812"/>
            <a:ext cx="2574483" cy="138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2" t="26260" r="37588" b="5599"/>
          <a:stretch/>
        </p:blipFill>
        <p:spPr bwMode="auto">
          <a:xfrm>
            <a:off x="1990303" y="1003730"/>
            <a:ext cx="1399760" cy="198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:\Грантовый проект этнокультура\ГРАМОТЫ  для проекта\победитель НПК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3"/>
          <a:stretch/>
        </p:blipFill>
        <p:spPr bwMode="auto">
          <a:xfrm>
            <a:off x="5595913" y="2770981"/>
            <a:ext cx="1328523" cy="177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/>
          <a:stretch/>
        </p:blipFill>
        <p:spPr bwMode="auto">
          <a:xfrm>
            <a:off x="2027023" y="2744366"/>
            <a:ext cx="1393820" cy="179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2" t="26260" r="37588" b="5599"/>
          <a:stretch/>
        </p:blipFill>
        <p:spPr bwMode="auto">
          <a:xfrm>
            <a:off x="3046541" y="2478413"/>
            <a:ext cx="1308090" cy="185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E:\Грантовый проект этнокультура\PLQfoe425V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91" y="847672"/>
            <a:ext cx="1406913" cy="193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F:\Грантовый проект этнокультура\ГРАМОТЫ  для проекта\Амина Звездопад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/>
          <a:stretch/>
        </p:blipFill>
        <p:spPr bwMode="auto">
          <a:xfrm>
            <a:off x="4354631" y="2501054"/>
            <a:ext cx="1241282" cy="178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Грантовый проект этнокультура\ГРАМОТЫ  для проекта\грамоты для с.в\грамоты для с.в\грамоты\Международный фестиваль 1 место Медведев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7" y="4305198"/>
            <a:ext cx="1542794" cy="218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7" t="18993" r="38268" b="5599"/>
          <a:stretch/>
        </p:blipFill>
        <p:spPr bwMode="auto">
          <a:xfrm>
            <a:off x="7130000" y="4211008"/>
            <a:ext cx="1479271" cy="211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6" y="4354467"/>
            <a:ext cx="1537886" cy="205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00" y="4200357"/>
            <a:ext cx="1510166" cy="201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03" y="4363683"/>
            <a:ext cx="1551148" cy="206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 descr="F:\Грант проект все\Этн праздники выставки\IMG_E4789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7" y="2782066"/>
            <a:ext cx="1905256" cy="142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54136" y="427815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8049" y="817657"/>
            <a:ext cx="75034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Участие педагогов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Администратор\Downloads\IMG_3343-30-07-21-04-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3572" r="4119" b="4333"/>
          <a:stretch/>
        </p:blipFill>
        <p:spPr bwMode="auto">
          <a:xfrm rot="5400000">
            <a:off x="2448813" y="1607225"/>
            <a:ext cx="2464416" cy="181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342-30-07-21-04-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3672" r="2143" b="4320"/>
          <a:stretch/>
        </p:blipFill>
        <p:spPr bwMode="auto">
          <a:xfrm rot="5400000">
            <a:off x="4323150" y="1627597"/>
            <a:ext cx="2482954" cy="17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3366-31-07-21-10-2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16234" r="11671" b="28113"/>
          <a:stretch/>
        </p:blipFill>
        <p:spPr bwMode="auto">
          <a:xfrm>
            <a:off x="443635" y="1287687"/>
            <a:ext cx="2011410" cy="2386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6" t="21946" r="38949" b="5599"/>
          <a:stretch/>
        </p:blipFill>
        <p:spPr bwMode="auto">
          <a:xfrm>
            <a:off x="375598" y="3746915"/>
            <a:ext cx="1733091" cy="245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G:\Грантовый проект этнокультура\ГРАМОТЫ  для проекта\грамоты для с.в\грамоты для с.в\грамоты\Тукай безнен кунеллердэ  диплом 2 место взаимодействие с родителями назарова Нуриева Кадрия Махмутов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54" y="4005064"/>
            <a:ext cx="1923679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7" t="20212" r="37758" b="6514"/>
          <a:stretch/>
        </p:blipFill>
        <p:spPr bwMode="auto">
          <a:xfrm>
            <a:off x="5576086" y="3856835"/>
            <a:ext cx="1836719" cy="25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F:\Грантовый проект этнокультура\ГРАМОТЫ  для проекта\грамоты для с.в\грамоты для с.в\грамоты\диплом весенний переполох 2 место 04.04.2021 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46" y="1265701"/>
            <a:ext cx="1749747" cy="240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Грантовый проект этнокультура\ГРАМОТЫ  для проекта\грамоты для с.в\грамоты для с.в\грамоты\РЕСПУБЛИКАНСКИЙ ЭКОЛОГИЧЕСКИЙ ФЕСТИВАЛЬ Радужная сцен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15" y="3856835"/>
            <a:ext cx="1813060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:\20 сад\фото\IMG_2375-23-03-21-09-1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/>
          <a:stretch/>
        </p:blipFill>
        <p:spPr bwMode="auto">
          <a:xfrm>
            <a:off x="7596336" y="3964102"/>
            <a:ext cx="1175788" cy="231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8751</TotalTime>
  <Words>1606</Words>
  <Application>Microsoft Office PowerPoint</Application>
  <PresentationFormat>Экран (4:3)</PresentationFormat>
  <Paragraphs>305</Paragraphs>
  <Slides>51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«Лепбук» как современное средство этнокультурного воспитания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….       000000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267</cp:revision>
  <dcterms:created xsi:type="dcterms:W3CDTF">2021-07-06T05:26:11Z</dcterms:created>
  <dcterms:modified xsi:type="dcterms:W3CDTF">2023-03-08T13:42:13Z</dcterms:modified>
</cp:coreProperties>
</file>