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5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  <p:sldMasterId id="2147483805" r:id="rId2"/>
    <p:sldMasterId id="2147483817" r:id="rId3"/>
    <p:sldMasterId id="2147483853" r:id="rId4"/>
    <p:sldMasterId id="2147483865" r:id="rId5"/>
  </p:sldMasterIdLst>
  <p:notesMasterIdLst>
    <p:notesMasterId r:id="rId25"/>
  </p:notesMasterIdLst>
  <p:sldIdLst>
    <p:sldId id="269" r:id="rId6"/>
    <p:sldId id="341" r:id="rId7"/>
    <p:sldId id="290" r:id="rId8"/>
    <p:sldId id="291" r:id="rId9"/>
    <p:sldId id="342" r:id="rId10"/>
    <p:sldId id="343" r:id="rId11"/>
    <p:sldId id="355" r:id="rId12"/>
    <p:sldId id="344" r:id="rId13"/>
    <p:sldId id="354" r:id="rId14"/>
    <p:sldId id="345" r:id="rId15"/>
    <p:sldId id="346" r:id="rId16"/>
    <p:sldId id="352" r:id="rId17"/>
    <p:sldId id="313" r:id="rId18"/>
    <p:sldId id="316" r:id="rId19"/>
    <p:sldId id="317" r:id="rId20"/>
    <p:sldId id="320" r:id="rId21"/>
    <p:sldId id="330" r:id="rId22"/>
    <p:sldId id="332" r:id="rId23"/>
    <p:sldId id="285" r:id="rId24"/>
  </p:sldIdLst>
  <p:sldSz cx="6858000" cy="9144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635"/>
    <a:srgbClr val="663300"/>
    <a:srgbClr val="007CA8"/>
    <a:srgbClr val="972987"/>
    <a:srgbClr val="6C0000"/>
    <a:srgbClr val="241C16"/>
    <a:srgbClr val="301E0A"/>
    <a:srgbClr val="B086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82" autoAdjust="0"/>
    <p:restoredTop sz="94434" autoAdjust="0"/>
  </p:normalViewPr>
  <p:slideViewPr>
    <p:cSldViewPr>
      <p:cViewPr varScale="1">
        <p:scale>
          <a:sx n="66" d="100"/>
          <a:sy n="66" d="100"/>
        </p:scale>
        <p:origin x="-2189" y="-86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1820" y="-5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9842379B-3194-4C27-9432-F631653C1D1F}" type="datetimeFigureOut">
              <a:rPr lang="ru-RU"/>
              <a:pPr>
                <a:defRPr/>
              </a:pPr>
              <a:t>28.01.2022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5A274222-31A9-459D-887B-A02D2FA0EA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009208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31C07AB-A000-4BD8-A7DB-E4E0299B544B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ru-RU"/>
          </a:p>
        </p:txBody>
      </p:sp>
      <p:sp>
        <p:nvSpPr>
          <p:cNvPr id="1290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  <p:extLst>
      <p:ext uri="{BB962C8B-B14F-4D97-AF65-F5344CB8AC3E}">
        <p14:creationId xmlns="" xmlns:p14="http://schemas.microsoft.com/office/powerpoint/2010/main" val="1063093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2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9E98666-5BF9-402C-AA13-38A077A0DE31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501916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721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DD5D199-9EB6-4B94-80BB-F23BD74A95A8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ru-RU"/>
          </a:p>
        </p:txBody>
      </p:sp>
      <p:sp>
        <p:nvSpPr>
          <p:cNvPr id="1372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</p:spTree>
    <p:extLst>
      <p:ext uri="{BB962C8B-B14F-4D97-AF65-F5344CB8AC3E}">
        <p14:creationId xmlns="" xmlns:p14="http://schemas.microsoft.com/office/powerpoint/2010/main" val="624917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817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0DC892A-7326-4636-80E5-D82CBD6618AE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45622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55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9558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34721B0-68B4-4E66-B8BE-C5675777C1BB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48346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385762" y="7133203"/>
            <a:ext cx="6472238" cy="317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285750" y="6471215"/>
            <a:ext cx="6343650" cy="1629833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85750" y="5181600"/>
            <a:ext cx="6343650" cy="12192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8E9894-A91E-4D20-95E7-325B280BA16D}" type="datetimeFigureOut">
              <a:rPr lang="ru-RU"/>
              <a:pPr>
                <a:defRPr/>
              </a:pPr>
              <a:t>28.01.2022</a:t>
            </a:fld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6172200" y="8631238"/>
            <a:ext cx="569913" cy="330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FF927D-88CC-4082-B7F9-D974B6CD17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2E64A8-0176-4A50-9904-DD41E8ABE226}" type="datetimeFigureOut">
              <a:rPr lang="ru-RU"/>
              <a:pPr>
                <a:defRPr/>
              </a:pPr>
              <a:t>28.01.2022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1F23B-4FEF-4063-8F20-9FEC48B64A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5143500" y="732369"/>
            <a:ext cx="1371600" cy="78020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732369"/>
            <a:ext cx="4686300" cy="78020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9A1BF2-85CF-4696-ABBB-858891E18A34}" type="datetimeFigureOut">
              <a:rPr lang="ru-RU"/>
              <a:pPr>
                <a:defRPr/>
              </a:pPr>
              <a:t>28.01.2022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8D6237-3953-4E68-AF26-DF73613E91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342900" y="370418"/>
            <a:ext cx="6172200" cy="15197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42900" y="2133601"/>
            <a:ext cx="3028950" cy="291888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3486150" y="2133601"/>
            <a:ext cx="3028950" cy="291888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342900" y="5255684"/>
            <a:ext cx="3028950" cy="291888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6150" y="5255684"/>
            <a:ext cx="3028950" cy="291888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342900" y="8324850"/>
            <a:ext cx="1600200" cy="609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2343150" y="8331200"/>
            <a:ext cx="2171700" cy="609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914900" y="8324850"/>
            <a:ext cx="1600200" cy="609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C6628B-050D-4746-96D1-4AC0FB226A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7938"/>
            <a:ext cx="6856413" cy="9136062"/>
            <a:chOff x="0" y="4"/>
            <a:chExt cx="5758" cy="4316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0" y="1161"/>
              <a:ext cx="5758" cy="3159"/>
              <a:chOff x="0" y="1161"/>
              <a:chExt cx="5758" cy="3159"/>
            </a:xfrm>
          </p:grpSpPr>
          <p:sp>
            <p:nvSpPr>
              <p:cNvPr id="16" name="Freeform 4"/>
              <p:cNvSpPr>
                <a:spLocks/>
              </p:cNvSpPr>
              <p:nvPr/>
            </p:nvSpPr>
            <p:spPr bwMode="hidden">
              <a:xfrm>
                <a:off x="559" y="1161"/>
                <a:ext cx="5199" cy="3159"/>
              </a:xfrm>
              <a:custGeom>
                <a:avLst/>
                <a:gdLst>
                  <a:gd name="T0" fmla="*/ 0 w 5184"/>
                  <a:gd name="T1" fmla="*/ 3159 h 3159"/>
                  <a:gd name="T2" fmla="*/ 5184 w 5184"/>
                  <a:gd name="T3" fmla="*/ 3159 h 3159"/>
                  <a:gd name="T4" fmla="*/ 5184 w 5184"/>
                  <a:gd name="T5" fmla="*/ 0 h 3159"/>
                  <a:gd name="T6" fmla="*/ 0 w 5184"/>
                  <a:gd name="T7" fmla="*/ 0 h 3159"/>
                  <a:gd name="T8" fmla="*/ 0 w 5184"/>
                  <a:gd name="T9" fmla="*/ 3159 h 3159"/>
                  <a:gd name="T10" fmla="*/ 0 w 5184"/>
                  <a:gd name="T11" fmla="*/ 3159 h 31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184" h="3159">
                    <a:moveTo>
                      <a:pt x="0" y="3159"/>
                    </a:moveTo>
                    <a:lnTo>
                      <a:pt x="5184" y="3159"/>
                    </a:lnTo>
                    <a:lnTo>
                      <a:pt x="5184" y="0"/>
                    </a:lnTo>
                    <a:lnTo>
                      <a:pt x="0" y="0"/>
                    </a:lnTo>
                    <a:lnTo>
                      <a:pt x="0" y="3159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ru-RU" sz="135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17" name="Freeform 5"/>
              <p:cNvSpPr>
                <a:spLocks/>
              </p:cNvSpPr>
              <p:nvPr/>
            </p:nvSpPr>
            <p:spPr bwMode="hidden">
              <a:xfrm>
                <a:off x="0" y="1161"/>
                <a:ext cx="559" cy="3159"/>
              </a:xfrm>
              <a:custGeom>
                <a:avLst/>
                <a:gdLst>
                  <a:gd name="T0" fmla="*/ 0 w 556"/>
                  <a:gd name="T1" fmla="*/ 0 h 3159"/>
                  <a:gd name="T2" fmla="*/ 0 w 556"/>
                  <a:gd name="T3" fmla="*/ 3159 h 3159"/>
                  <a:gd name="T4" fmla="*/ 556 w 556"/>
                  <a:gd name="T5" fmla="*/ 3159 h 3159"/>
                  <a:gd name="T6" fmla="*/ 556 w 556"/>
                  <a:gd name="T7" fmla="*/ 0 h 3159"/>
                  <a:gd name="T8" fmla="*/ 0 w 556"/>
                  <a:gd name="T9" fmla="*/ 0 h 3159"/>
                  <a:gd name="T10" fmla="*/ 0 w 556"/>
                  <a:gd name="T11" fmla="*/ 0 h 31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56" h="3159">
                    <a:moveTo>
                      <a:pt x="0" y="0"/>
                    </a:moveTo>
                    <a:lnTo>
                      <a:pt x="0" y="3159"/>
                    </a:lnTo>
                    <a:lnTo>
                      <a:pt x="556" y="3159"/>
                    </a:lnTo>
                    <a:lnTo>
                      <a:pt x="556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ru-RU" sz="1350">
                  <a:solidFill>
                    <a:srgbClr val="000000"/>
                  </a:solidFill>
                  <a:latin typeface="+mn-lt"/>
                </a:endParaRPr>
              </a:p>
            </p:txBody>
          </p:sp>
        </p:grpSp>
        <p:sp>
          <p:nvSpPr>
            <p:cNvPr id="6" name="Freeform 6"/>
            <p:cNvSpPr>
              <a:spLocks/>
            </p:cNvSpPr>
            <p:nvPr/>
          </p:nvSpPr>
          <p:spPr bwMode="ltGray">
            <a:xfrm>
              <a:off x="552" y="951"/>
              <a:ext cx="12" cy="4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20"/>
                </a:cxn>
                <a:cxn ang="0">
                  <a:pos x="12" y="42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" h="420">
                  <a:moveTo>
                    <a:pt x="0" y="0"/>
                  </a:moveTo>
                  <a:lnTo>
                    <a:pt x="0" y="420"/>
                  </a:lnTo>
                  <a:lnTo>
                    <a:pt x="12" y="42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35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ltGray">
            <a:xfrm>
              <a:off x="767" y="1155"/>
              <a:ext cx="252" cy="12"/>
            </a:xfrm>
            <a:custGeom>
              <a:avLst/>
              <a:gdLst>
                <a:gd name="T0" fmla="*/ 251 w 251"/>
                <a:gd name="T1" fmla="*/ 0 h 12"/>
                <a:gd name="T2" fmla="*/ 0 w 251"/>
                <a:gd name="T3" fmla="*/ 0 h 12"/>
                <a:gd name="T4" fmla="*/ 0 w 251"/>
                <a:gd name="T5" fmla="*/ 12 h 12"/>
                <a:gd name="T6" fmla="*/ 251 w 251"/>
                <a:gd name="T7" fmla="*/ 12 h 12"/>
                <a:gd name="T8" fmla="*/ 251 w 251"/>
                <a:gd name="T9" fmla="*/ 0 h 12"/>
                <a:gd name="T10" fmla="*/ 251 w 251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" h="12">
                  <a:moveTo>
                    <a:pt x="251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 sz="135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ltGray">
            <a:xfrm>
              <a:off x="0" y="1155"/>
              <a:ext cx="351" cy="12"/>
            </a:xfrm>
            <a:custGeom>
              <a:avLst/>
              <a:gdLst>
                <a:gd name="T0" fmla="*/ 0 w 251"/>
                <a:gd name="T1" fmla="*/ 0 h 12"/>
                <a:gd name="T2" fmla="*/ 0 w 251"/>
                <a:gd name="T3" fmla="*/ 12 h 12"/>
                <a:gd name="T4" fmla="*/ 251 w 251"/>
                <a:gd name="T5" fmla="*/ 12 h 12"/>
                <a:gd name="T6" fmla="*/ 251 w 251"/>
                <a:gd name="T7" fmla="*/ 0 h 12"/>
                <a:gd name="T8" fmla="*/ 0 w 251"/>
                <a:gd name="T9" fmla="*/ 0 h 12"/>
                <a:gd name="T10" fmla="*/ 0 w 251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" h="12">
                  <a:moveTo>
                    <a:pt x="0" y="0"/>
                  </a:move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 sz="1350">
                <a:solidFill>
                  <a:srgbClr val="000000"/>
                </a:solidFill>
                <a:latin typeface="+mn-lt"/>
              </a:endParaRPr>
            </a:p>
          </p:txBody>
        </p:sp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348" y="4"/>
              <a:ext cx="5410" cy="4316"/>
              <a:chOff x="348" y="4"/>
              <a:chExt cx="5410" cy="4316"/>
            </a:xfrm>
          </p:grpSpPr>
          <p:sp>
            <p:nvSpPr>
              <p:cNvPr id="10" name="Freeform 10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ru-RU" sz="135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11" name="Freeform 11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ru-RU" sz="135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12" name="Freeform 12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4724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4724 w 4724"/>
                  <a:gd name="T7" fmla="*/ 12 h 12"/>
                  <a:gd name="T8" fmla="*/ 4724 w 4724"/>
                  <a:gd name="T9" fmla="*/ 0 h 12"/>
                  <a:gd name="T10" fmla="*/ 4724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ru-RU" sz="135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13" name="Freeform 13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ru-RU" sz="135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14" name="Freeform 14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ru-RU" sz="135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15" name="Freeform 15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350">
                  <a:solidFill>
                    <a:srgbClr val="000000"/>
                  </a:solidFill>
                  <a:latin typeface="+mn-lt"/>
                </a:endParaRPr>
              </a:p>
            </p:txBody>
          </p:sp>
        </p:grpSp>
      </p:grpSp>
      <p:sp>
        <p:nvSpPr>
          <p:cNvPr id="36880" name="Rectangle 16"/>
          <p:cNvSpPr>
            <a:spLocks noGrp="1" noChangeArrowheads="1"/>
          </p:cNvSpPr>
          <p:nvPr>
            <p:ph type="ctrTitle" sz="quarter"/>
          </p:nvPr>
        </p:nvSpPr>
        <p:spPr>
          <a:xfrm>
            <a:off x="800100" y="2662768"/>
            <a:ext cx="5314950" cy="1909233"/>
          </a:xfrm>
        </p:spPr>
        <p:txBody>
          <a:bodyPr anchor="b"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6881" name="Rectangle 1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800100" y="5181600"/>
            <a:ext cx="4800600" cy="23368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8" name="Rectangle 18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" name="Rectangle 19"/>
          <p:cNvSpPr>
            <a:spLocks noGrp="1" noChangeArrowheads="1"/>
          </p:cNvSpPr>
          <p:nvPr>
            <p:ph type="ftr" sz="quarter" idx="11"/>
          </p:nvPr>
        </p:nvSpPr>
        <p:spPr>
          <a:xfrm>
            <a:off x="2514600" y="8331200"/>
            <a:ext cx="2171700" cy="6096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" name="Rectangle 2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BC5FA54-052A-456A-BA39-44A6224211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03BC125-0BE7-43E0-9025-FA2C1E97B1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269D40B-8497-4B15-B9AD-96832F8348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00100" y="2641600"/>
            <a:ext cx="2771775" cy="5486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686175" y="2641600"/>
            <a:ext cx="2771775" cy="5486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08E16FF-A6AD-4B47-A9C6-A34970E3D7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E168396-93C0-4174-B9F6-FC44212AC6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D4A4D34-05CA-4350-9902-5AE5BD3757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A6BFD62-6FAB-4454-8303-43BBCC707F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A1C547-54B2-423D-AC79-DF2977118663}" type="datetimeFigureOut">
              <a:rPr lang="ru-RU"/>
              <a:pPr>
                <a:defRPr/>
              </a:pPr>
              <a:t>28.01.2022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2686050" y="101600"/>
            <a:ext cx="2171700" cy="3857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6172200" y="8631238"/>
            <a:ext cx="569913" cy="330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1DC94B-0C81-45C5-A305-F1C813B1DF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6D5D434-156E-421A-B8BF-4516A4CC44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5F04ABB-62A0-448E-BA6F-025C7BAF98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06209A7-6988-491D-ACE5-BF5F00D10C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5043487" y="406400"/>
            <a:ext cx="1414463" cy="772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00100" y="406400"/>
            <a:ext cx="4129088" cy="77216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5DFEAED-0F45-4B42-B582-8F94EDD542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7938"/>
            <a:ext cx="6856413" cy="9136062"/>
            <a:chOff x="0" y="4"/>
            <a:chExt cx="5758" cy="4316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0" y="1161"/>
              <a:ext cx="5758" cy="3159"/>
              <a:chOff x="0" y="1161"/>
              <a:chExt cx="5758" cy="3159"/>
            </a:xfrm>
          </p:grpSpPr>
          <p:sp>
            <p:nvSpPr>
              <p:cNvPr id="16" name="Freeform 4"/>
              <p:cNvSpPr>
                <a:spLocks/>
              </p:cNvSpPr>
              <p:nvPr/>
            </p:nvSpPr>
            <p:spPr bwMode="hidden">
              <a:xfrm>
                <a:off x="559" y="1161"/>
                <a:ext cx="5199" cy="3159"/>
              </a:xfrm>
              <a:custGeom>
                <a:avLst/>
                <a:gdLst>
                  <a:gd name="T0" fmla="*/ 0 w 5184"/>
                  <a:gd name="T1" fmla="*/ 3159 h 3159"/>
                  <a:gd name="T2" fmla="*/ 5184 w 5184"/>
                  <a:gd name="T3" fmla="*/ 3159 h 3159"/>
                  <a:gd name="T4" fmla="*/ 5184 w 5184"/>
                  <a:gd name="T5" fmla="*/ 0 h 3159"/>
                  <a:gd name="T6" fmla="*/ 0 w 5184"/>
                  <a:gd name="T7" fmla="*/ 0 h 3159"/>
                  <a:gd name="T8" fmla="*/ 0 w 5184"/>
                  <a:gd name="T9" fmla="*/ 3159 h 3159"/>
                  <a:gd name="T10" fmla="*/ 0 w 5184"/>
                  <a:gd name="T11" fmla="*/ 3159 h 31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184" h="3159">
                    <a:moveTo>
                      <a:pt x="0" y="3159"/>
                    </a:moveTo>
                    <a:lnTo>
                      <a:pt x="5184" y="3159"/>
                    </a:lnTo>
                    <a:lnTo>
                      <a:pt x="5184" y="0"/>
                    </a:lnTo>
                    <a:lnTo>
                      <a:pt x="0" y="0"/>
                    </a:lnTo>
                    <a:lnTo>
                      <a:pt x="0" y="3159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ru-RU" sz="135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17" name="Freeform 5"/>
              <p:cNvSpPr>
                <a:spLocks/>
              </p:cNvSpPr>
              <p:nvPr/>
            </p:nvSpPr>
            <p:spPr bwMode="hidden">
              <a:xfrm>
                <a:off x="0" y="1161"/>
                <a:ext cx="559" cy="3159"/>
              </a:xfrm>
              <a:custGeom>
                <a:avLst/>
                <a:gdLst>
                  <a:gd name="T0" fmla="*/ 0 w 556"/>
                  <a:gd name="T1" fmla="*/ 0 h 3159"/>
                  <a:gd name="T2" fmla="*/ 0 w 556"/>
                  <a:gd name="T3" fmla="*/ 3159 h 3159"/>
                  <a:gd name="T4" fmla="*/ 556 w 556"/>
                  <a:gd name="T5" fmla="*/ 3159 h 3159"/>
                  <a:gd name="T6" fmla="*/ 556 w 556"/>
                  <a:gd name="T7" fmla="*/ 0 h 3159"/>
                  <a:gd name="T8" fmla="*/ 0 w 556"/>
                  <a:gd name="T9" fmla="*/ 0 h 3159"/>
                  <a:gd name="T10" fmla="*/ 0 w 556"/>
                  <a:gd name="T11" fmla="*/ 0 h 31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56" h="3159">
                    <a:moveTo>
                      <a:pt x="0" y="0"/>
                    </a:moveTo>
                    <a:lnTo>
                      <a:pt x="0" y="3159"/>
                    </a:lnTo>
                    <a:lnTo>
                      <a:pt x="556" y="3159"/>
                    </a:lnTo>
                    <a:lnTo>
                      <a:pt x="556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ru-RU" sz="1350">
                  <a:solidFill>
                    <a:srgbClr val="000000"/>
                  </a:solidFill>
                  <a:latin typeface="+mn-lt"/>
                </a:endParaRPr>
              </a:p>
            </p:txBody>
          </p:sp>
        </p:grpSp>
        <p:sp>
          <p:nvSpPr>
            <p:cNvPr id="6" name="Freeform 6"/>
            <p:cNvSpPr>
              <a:spLocks/>
            </p:cNvSpPr>
            <p:nvPr/>
          </p:nvSpPr>
          <p:spPr bwMode="ltGray">
            <a:xfrm>
              <a:off x="552" y="951"/>
              <a:ext cx="12" cy="4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20"/>
                </a:cxn>
                <a:cxn ang="0">
                  <a:pos x="12" y="42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" h="420">
                  <a:moveTo>
                    <a:pt x="0" y="0"/>
                  </a:moveTo>
                  <a:lnTo>
                    <a:pt x="0" y="420"/>
                  </a:lnTo>
                  <a:lnTo>
                    <a:pt x="12" y="42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35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ltGray">
            <a:xfrm>
              <a:off x="767" y="1155"/>
              <a:ext cx="252" cy="12"/>
            </a:xfrm>
            <a:custGeom>
              <a:avLst/>
              <a:gdLst>
                <a:gd name="T0" fmla="*/ 251 w 251"/>
                <a:gd name="T1" fmla="*/ 0 h 12"/>
                <a:gd name="T2" fmla="*/ 0 w 251"/>
                <a:gd name="T3" fmla="*/ 0 h 12"/>
                <a:gd name="T4" fmla="*/ 0 w 251"/>
                <a:gd name="T5" fmla="*/ 12 h 12"/>
                <a:gd name="T6" fmla="*/ 251 w 251"/>
                <a:gd name="T7" fmla="*/ 12 h 12"/>
                <a:gd name="T8" fmla="*/ 251 w 251"/>
                <a:gd name="T9" fmla="*/ 0 h 12"/>
                <a:gd name="T10" fmla="*/ 251 w 251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" h="12">
                  <a:moveTo>
                    <a:pt x="251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 sz="135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ltGray">
            <a:xfrm>
              <a:off x="0" y="1155"/>
              <a:ext cx="351" cy="12"/>
            </a:xfrm>
            <a:custGeom>
              <a:avLst/>
              <a:gdLst>
                <a:gd name="T0" fmla="*/ 0 w 251"/>
                <a:gd name="T1" fmla="*/ 0 h 12"/>
                <a:gd name="T2" fmla="*/ 0 w 251"/>
                <a:gd name="T3" fmla="*/ 12 h 12"/>
                <a:gd name="T4" fmla="*/ 251 w 251"/>
                <a:gd name="T5" fmla="*/ 12 h 12"/>
                <a:gd name="T6" fmla="*/ 251 w 251"/>
                <a:gd name="T7" fmla="*/ 0 h 12"/>
                <a:gd name="T8" fmla="*/ 0 w 251"/>
                <a:gd name="T9" fmla="*/ 0 h 12"/>
                <a:gd name="T10" fmla="*/ 0 w 251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" h="12">
                  <a:moveTo>
                    <a:pt x="0" y="0"/>
                  </a:move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 sz="1350">
                <a:solidFill>
                  <a:srgbClr val="000000"/>
                </a:solidFill>
                <a:latin typeface="+mn-lt"/>
              </a:endParaRPr>
            </a:p>
          </p:txBody>
        </p:sp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348" y="4"/>
              <a:ext cx="5410" cy="4316"/>
              <a:chOff x="348" y="4"/>
              <a:chExt cx="5410" cy="4316"/>
            </a:xfrm>
          </p:grpSpPr>
          <p:sp>
            <p:nvSpPr>
              <p:cNvPr id="10" name="Freeform 10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ru-RU" sz="135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11" name="Freeform 11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ru-RU" sz="135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12" name="Freeform 12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4724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4724 w 4724"/>
                  <a:gd name="T7" fmla="*/ 12 h 12"/>
                  <a:gd name="T8" fmla="*/ 4724 w 4724"/>
                  <a:gd name="T9" fmla="*/ 0 h 12"/>
                  <a:gd name="T10" fmla="*/ 4724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ru-RU" sz="135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13" name="Freeform 13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ru-RU" sz="135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14" name="Freeform 14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ru-RU" sz="135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15" name="Freeform 15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350">
                  <a:solidFill>
                    <a:srgbClr val="000000"/>
                  </a:solidFill>
                  <a:latin typeface="+mn-lt"/>
                </a:endParaRPr>
              </a:p>
            </p:txBody>
          </p:sp>
        </p:grpSp>
      </p:grpSp>
      <p:sp>
        <p:nvSpPr>
          <p:cNvPr id="36880" name="Rectangle 16"/>
          <p:cNvSpPr>
            <a:spLocks noGrp="1" noChangeArrowheads="1"/>
          </p:cNvSpPr>
          <p:nvPr>
            <p:ph type="ctrTitle" sz="quarter"/>
          </p:nvPr>
        </p:nvSpPr>
        <p:spPr>
          <a:xfrm>
            <a:off x="800100" y="2662768"/>
            <a:ext cx="5314950" cy="1909233"/>
          </a:xfrm>
        </p:spPr>
        <p:txBody>
          <a:bodyPr anchor="b"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6881" name="Rectangle 1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800100" y="5181600"/>
            <a:ext cx="4800600" cy="23368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8" name="Rectangle 18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" name="Rectangle 19"/>
          <p:cNvSpPr>
            <a:spLocks noGrp="1" noChangeArrowheads="1"/>
          </p:cNvSpPr>
          <p:nvPr>
            <p:ph type="ftr" sz="quarter" idx="11"/>
          </p:nvPr>
        </p:nvSpPr>
        <p:spPr>
          <a:xfrm>
            <a:off x="2514600" y="8331200"/>
            <a:ext cx="2171700" cy="6096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" name="Rectangle 2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6C8DF58-7256-461B-98AA-DC73B37DDD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A6C70FC-0234-4250-B789-FB0B095FFA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963318E-FD32-4898-9301-5F5B05B776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00100" y="2641600"/>
            <a:ext cx="2771775" cy="5486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686175" y="2641600"/>
            <a:ext cx="2771775" cy="5486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4C1E331-4E70-4A35-B867-29585D921D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29D1815-F9B4-4EEE-A982-29EBCFDC08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1958055-28ED-4C3C-B774-9DC65623B1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385762" y="4593203"/>
            <a:ext cx="6472238" cy="317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285750" y="2235200"/>
            <a:ext cx="6343650" cy="16256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35356" y="3929447"/>
            <a:ext cx="6515100" cy="1579767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A345A1-2D35-4F2E-9F81-8531257C0273}" type="datetimeFigureOut">
              <a:rPr lang="ru-RU"/>
              <a:pPr>
                <a:defRPr/>
              </a:pPr>
              <a:t>28.01.2022</a:t>
            </a:fld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C341A-0680-48E5-A5B4-3827523725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9B82301-D003-414C-993E-19C635786B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E75502C-75D0-4AB0-9452-05AE2A52A6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95B1240-EF11-49A0-9A55-4B23C4D758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F64C1FB-25B4-473A-A742-53542574B2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5043487" y="406400"/>
            <a:ext cx="1414463" cy="772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00100" y="406400"/>
            <a:ext cx="4129088" cy="77216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61E2B06-FE9F-4128-A779-B95436AE4A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7938"/>
            <a:ext cx="6856413" cy="9136062"/>
            <a:chOff x="0" y="4"/>
            <a:chExt cx="5758" cy="4316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0" y="1161"/>
              <a:ext cx="5758" cy="3159"/>
              <a:chOff x="0" y="1161"/>
              <a:chExt cx="5758" cy="3159"/>
            </a:xfrm>
          </p:grpSpPr>
          <p:sp>
            <p:nvSpPr>
              <p:cNvPr id="16" name="Freeform 4"/>
              <p:cNvSpPr>
                <a:spLocks/>
              </p:cNvSpPr>
              <p:nvPr/>
            </p:nvSpPr>
            <p:spPr bwMode="hidden">
              <a:xfrm>
                <a:off x="559" y="1161"/>
                <a:ext cx="5199" cy="3159"/>
              </a:xfrm>
              <a:custGeom>
                <a:avLst/>
                <a:gdLst>
                  <a:gd name="T0" fmla="*/ 0 w 5184"/>
                  <a:gd name="T1" fmla="*/ 3159 h 3159"/>
                  <a:gd name="T2" fmla="*/ 5184 w 5184"/>
                  <a:gd name="T3" fmla="*/ 3159 h 3159"/>
                  <a:gd name="T4" fmla="*/ 5184 w 5184"/>
                  <a:gd name="T5" fmla="*/ 0 h 3159"/>
                  <a:gd name="T6" fmla="*/ 0 w 5184"/>
                  <a:gd name="T7" fmla="*/ 0 h 3159"/>
                  <a:gd name="T8" fmla="*/ 0 w 5184"/>
                  <a:gd name="T9" fmla="*/ 3159 h 3159"/>
                  <a:gd name="T10" fmla="*/ 0 w 5184"/>
                  <a:gd name="T11" fmla="*/ 3159 h 31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184" h="3159">
                    <a:moveTo>
                      <a:pt x="0" y="3159"/>
                    </a:moveTo>
                    <a:lnTo>
                      <a:pt x="5184" y="3159"/>
                    </a:lnTo>
                    <a:lnTo>
                      <a:pt x="5184" y="0"/>
                    </a:lnTo>
                    <a:lnTo>
                      <a:pt x="0" y="0"/>
                    </a:lnTo>
                    <a:lnTo>
                      <a:pt x="0" y="3159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ru-RU" sz="135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17" name="Freeform 5"/>
              <p:cNvSpPr>
                <a:spLocks/>
              </p:cNvSpPr>
              <p:nvPr/>
            </p:nvSpPr>
            <p:spPr bwMode="hidden">
              <a:xfrm>
                <a:off x="0" y="1161"/>
                <a:ext cx="559" cy="3159"/>
              </a:xfrm>
              <a:custGeom>
                <a:avLst/>
                <a:gdLst>
                  <a:gd name="T0" fmla="*/ 0 w 556"/>
                  <a:gd name="T1" fmla="*/ 0 h 3159"/>
                  <a:gd name="T2" fmla="*/ 0 w 556"/>
                  <a:gd name="T3" fmla="*/ 3159 h 3159"/>
                  <a:gd name="T4" fmla="*/ 556 w 556"/>
                  <a:gd name="T5" fmla="*/ 3159 h 3159"/>
                  <a:gd name="T6" fmla="*/ 556 w 556"/>
                  <a:gd name="T7" fmla="*/ 0 h 3159"/>
                  <a:gd name="T8" fmla="*/ 0 w 556"/>
                  <a:gd name="T9" fmla="*/ 0 h 3159"/>
                  <a:gd name="T10" fmla="*/ 0 w 556"/>
                  <a:gd name="T11" fmla="*/ 0 h 31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56" h="3159">
                    <a:moveTo>
                      <a:pt x="0" y="0"/>
                    </a:moveTo>
                    <a:lnTo>
                      <a:pt x="0" y="3159"/>
                    </a:lnTo>
                    <a:lnTo>
                      <a:pt x="556" y="3159"/>
                    </a:lnTo>
                    <a:lnTo>
                      <a:pt x="556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ru-RU" sz="1350">
                  <a:solidFill>
                    <a:srgbClr val="000000"/>
                  </a:solidFill>
                  <a:latin typeface="+mn-lt"/>
                </a:endParaRPr>
              </a:p>
            </p:txBody>
          </p:sp>
        </p:grpSp>
        <p:sp>
          <p:nvSpPr>
            <p:cNvPr id="6" name="Freeform 6"/>
            <p:cNvSpPr>
              <a:spLocks/>
            </p:cNvSpPr>
            <p:nvPr/>
          </p:nvSpPr>
          <p:spPr bwMode="ltGray">
            <a:xfrm>
              <a:off x="552" y="951"/>
              <a:ext cx="12" cy="4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20"/>
                </a:cxn>
                <a:cxn ang="0">
                  <a:pos x="12" y="42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" h="420">
                  <a:moveTo>
                    <a:pt x="0" y="0"/>
                  </a:moveTo>
                  <a:lnTo>
                    <a:pt x="0" y="420"/>
                  </a:lnTo>
                  <a:lnTo>
                    <a:pt x="12" y="42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35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ltGray">
            <a:xfrm>
              <a:off x="767" y="1155"/>
              <a:ext cx="252" cy="12"/>
            </a:xfrm>
            <a:custGeom>
              <a:avLst/>
              <a:gdLst>
                <a:gd name="T0" fmla="*/ 251 w 251"/>
                <a:gd name="T1" fmla="*/ 0 h 12"/>
                <a:gd name="T2" fmla="*/ 0 w 251"/>
                <a:gd name="T3" fmla="*/ 0 h 12"/>
                <a:gd name="T4" fmla="*/ 0 w 251"/>
                <a:gd name="T5" fmla="*/ 12 h 12"/>
                <a:gd name="T6" fmla="*/ 251 w 251"/>
                <a:gd name="T7" fmla="*/ 12 h 12"/>
                <a:gd name="T8" fmla="*/ 251 w 251"/>
                <a:gd name="T9" fmla="*/ 0 h 12"/>
                <a:gd name="T10" fmla="*/ 251 w 251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" h="12">
                  <a:moveTo>
                    <a:pt x="251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 sz="135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ltGray">
            <a:xfrm>
              <a:off x="0" y="1155"/>
              <a:ext cx="351" cy="12"/>
            </a:xfrm>
            <a:custGeom>
              <a:avLst/>
              <a:gdLst>
                <a:gd name="T0" fmla="*/ 0 w 251"/>
                <a:gd name="T1" fmla="*/ 0 h 12"/>
                <a:gd name="T2" fmla="*/ 0 w 251"/>
                <a:gd name="T3" fmla="*/ 12 h 12"/>
                <a:gd name="T4" fmla="*/ 251 w 251"/>
                <a:gd name="T5" fmla="*/ 12 h 12"/>
                <a:gd name="T6" fmla="*/ 251 w 251"/>
                <a:gd name="T7" fmla="*/ 0 h 12"/>
                <a:gd name="T8" fmla="*/ 0 w 251"/>
                <a:gd name="T9" fmla="*/ 0 h 12"/>
                <a:gd name="T10" fmla="*/ 0 w 251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" h="12">
                  <a:moveTo>
                    <a:pt x="0" y="0"/>
                  </a:move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 sz="1350">
                <a:solidFill>
                  <a:srgbClr val="000000"/>
                </a:solidFill>
                <a:latin typeface="+mn-lt"/>
              </a:endParaRPr>
            </a:p>
          </p:txBody>
        </p:sp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348" y="4"/>
              <a:ext cx="5410" cy="4316"/>
              <a:chOff x="348" y="4"/>
              <a:chExt cx="5410" cy="4316"/>
            </a:xfrm>
          </p:grpSpPr>
          <p:sp>
            <p:nvSpPr>
              <p:cNvPr id="10" name="Freeform 10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ru-RU" sz="135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11" name="Freeform 11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ru-RU" sz="135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12" name="Freeform 12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4724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4724 w 4724"/>
                  <a:gd name="T7" fmla="*/ 12 h 12"/>
                  <a:gd name="T8" fmla="*/ 4724 w 4724"/>
                  <a:gd name="T9" fmla="*/ 0 h 12"/>
                  <a:gd name="T10" fmla="*/ 4724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ru-RU" sz="135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13" name="Freeform 13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ru-RU" sz="135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14" name="Freeform 14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ru-RU" sz="135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15" name="Freeform 15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350">
                  <a:solidFill>
                    <a:srgbClr val="000000"/>
                  </a:solidFill>
                  <a:latin typeface="+mn-lt"/>
                </a:endParaRPr>
              </a:p>
            </p:txBody>
          </p:sp>
        </p:grpSp>
      </p:grpSp>
      <p:sp>
        <p:nvSpPr>
          <p:cNvPr id="36880" name="Rectangle 16"/>
          <p:cNvSpPr>
            <a:spLocks noGrp="1" noChangeArrowheads="1"/>
          </p:cNvSpPr>
          <p:nvPr>
            <p:ph type="ctrTitle" sz="quarter"/>
          </p:nvPr>
        </p:nvSpPr>
        <p:spPr>
          <a:xfrm>
            <a:off x="800100" y="2662768"/>
            <a:ext cx="5314950" cy="1909233"/>
          </a:xfrm>
        </p:spPr>
        <p:txBody>
          <a:bodyPr anchor="b"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6881" name="Rectangle 1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800100" y="5181600"/>
            <a:ext cx="4800600" cy="23368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8" name="Rectangle 18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" name="Rectangle 19"/>
          <p:cNvSpPr>
            <a:spLocks noGrp="1" noChangeArrowheads="1"/>
          </p:cNvSpPr>
          <p:nvPr>
            <p:ph type="ftr" sz="quarter" idx="11"/>
          </p:nvPr>
        </p:nvSpPr>
        <p:spPr>
          <a:xfrm>
            <a:off x="2514600" y="8331200"/>
            <a:ext cx="2171700" cy="6096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" name="Rectangle 2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0D0D040-B544-4F04-9E3A-783F49464E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0F16544-D767-42A4-964F-D478098E1E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5D7F657-D268-4715-8FBF-51CF9EDBC8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00100" y="2641600"/>
            <a:ext cx="2771775" cy="5486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686175" y="2641600"/>
            <a:ext cx="2771775" cy="5486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2248AB3-44EE-44D7-AF57-84DC711FFB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DEFA990-EF62-4CAC-8826-57914B037E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226314" y="609600"/>
            <a:ext cx="6515100" cy="112166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228600" y="2133600"/>
            <a:ext cx="3143250" cy="629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3486150" y="2133600"/>
            <a:ext cx="3257550" cy="629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6D4D8B-359B-4C33-952A-32D36D2512FE}" type="datetimeFigureOut">
              <a:rPr lang="ru-RU"/>
              <a:pPr>
                <a:defRPr/>
              </a:pPr>
              <a:t>28.01.2022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2DE64A-CAD8-4A97-A97C-F24261E26D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C126336-CA72-46CB-8805-DA20EE0B52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FC406D2-AE8C-4974-A637-3C495E8EE5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629A00A-B65E-4856-8874-32412DB1D8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A3DE6B0-675E-4F86-BDD5-CD7590534A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A7EFDDE-25B4-4276-88FF-A4C16DE352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5043487" y="406400"/>
            <a:ext cx="1414463" cy="772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00100" y="406400"/>
            <a:ext cx="4129088" cy="77216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C7FE534-2F4D-4D80-B1A1-CE14F09DF4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7938"/>
            <a:ext cx="6856413" cy="9136062"/>
            <a:chOff x="0" y="4"/>
            <a:chExt cx="5758" cy="4316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0" y="1161"/>
              <a:ext cx="5758" cy="3159"/>
              <a:chOff x="0" y="1161"/>
              <a:chExt cx="5758" cy="3159"/>
            </a:xfrm>
          </p:grpSpPr>
          <p:sp>
            <p:nvSpPr>
              <p:cNvPr id="16" name="Freeform 4"/>
              <p:cNvSpPr>
                <a:spLocks/>
              </p:cNvSpPr>
              <p:nvPr/>
            </p:nvSpPr>
            <p:spPr bwMode="hidden">
              <a:xfrm>
                <a:off x="559" y="1161"/>
                <a:ext cx="5199" cy="3159"/>
              </a:xfrm>
              <a:custGeom>
                <a:avLst/>
                <a:gdLst>
                  <a:gd name="T0" fmla="*/ 0 w 5184"/>
                  <a:gd name="T1" fmla="*/ 3159 h 3159"/>
                  <a:gd name="T2" fmla="*/ 5184 w 5184"/>
                  <a:gd name="T3" fmla="*/ 3159 h 3159"/>
                  <a:gd name="T4" fmla="*/ 5184 w 5184"/>
                  <a:gd name="T5" fmla="*/ 0 h 3159"/>
                  <a:gd name="T6" fmla="*/ 0 w 5184"/>
                  <a:gd name="T7" fmla="*/ 0 h 3159"/>
                  <a:gd name="T8" fmla="*/ 0 w 5184"/>
                  <a:gd name="T9" fmla="*/ 3159 h 3159"/>
                  <a:gd name="T10" fmla="*/ 0 w 5184"/>
                  <a:gd name="T11" fmla="*/ 3159 h 31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184" h="3159">
                    <a:moveTo>
                      <a:pt x="0" y="3159"/>
                    </a:moveTo>
                    <a:lnTo>
                      <a:pt x="5184" y="3159"/>
                    </a:lnTo>
                    <a:lnTo>
                      <a:pt x="5184" y="0"/>
                    </a:lnTo>
                    <a:lnTo>
                      <a:pt x="0" y="0"/>
                    </a:lnTo>
                    <a:lnTo>
                      <a:pt x="0" y="3159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ru-RU" sz="135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17" name="Freeform 5"/>
              <p:cNvSpPr>
                <a:spLocks/>
              </p:cNvSpPr>
              <p:nvPr/>
            </p:nvSpPr>
            <p:spPr bwMode="hidden">
              <a:xfrm>
                <a:off x="0" y="1161"/>
                <a:ext cx="559" cy="3159"/>
              </a:xfrm>
              <a:custGeom>
                <a:avLst/>
                <a:gdLst>
                  <a:gd name="T0" fmla="*/ 0 w 556"/>
                  <a:gd name="T1" fmla="*/ 0 h 3159"/>
                  <a:gd name="T2" fmla="*/ 0 w 556"/>
                  <a:gd name="T3" fmla="*/ 3159 h 3159"/>
                  <a:gd name="T4" fmla="*/ 556 w 556"/>
                  <a:gd name="T5" fmla="*/ 3159 h 3159"/>
                  <a:gd name="T6" fmla="*/ 556 w 556"/>
                  <a:gd name="T7" fmla="*/ 0 h 3159"/>
                  <a:gd name="T8" fmla="*/ 0 w 556"/>
                  <a:gd name="T9" fmla="*/ 0 h 3159"/>
                  <a:gd name="T10" fmla="*/ 0 w 556"/>
                  <a:gd name="T11" fmla="*/ 0 h 31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56" h="3159">
                    <a:moveTo>
                      <a:pt x="0" y="0"/>
                    </a:moveTo>
                    <a:lnTo>
                      <a:pt x="0" y="3159"/>
                    </a:lnTo>
                    <a:lnTo>
                      <a:pt x="556" y="3159"/>
                    </a:lnTo>
                    <a:lnTo>
                      <a:pt x="556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ru-RU" sz="1350">
                  <a:solidFill>
                    <a:srgbClr val="000000"/>
                  </a:solidFill>
                  <a:latin typeface="+mn-lt"/>
                </a:endParaRPr>
              </a:p>
            </p:txBody>
          </p:sp>
        </p:grpSp>
        <p:sp>
          <p:nvSpPr>
            <p:cNvPr id="6" name="Freeform 6"/>
            <p:cNvSpPr>
              <a:spLocks/>
            </p:cNvSpPr>
            <p:nvPr/>
          </p:nvSpPr>
          <p:spPr bwMode="ltGray">
            <a:xfrm>
              <a:off x="552" y="951"/>
              <a:ext cx="12" cy="4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20"/>
                </a:cxn>
                <a:cxn ang="0">
                  <a:pos x="12" y="42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" h="420">
                  <a:moveTo>
                    <a:pt x="0" y="0"/>
                  </a:moveTo>
                  <a:lnTo>
                    <a:pt x="0" y="420"/>
                  </a:lnTo>
                  <a:lnTo>
                    <a:pt x="12" y="42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35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ltGray">
            <a:xfrm>
              <a:off x="767" y="1155"/>
              <a:ext cx="252" cy="12"/>
            </a:xfrm>
            <a:custGeom>
              <a:avLst/>
              <a:gdLst>
                <a:gd name="T0" fmla="*/ 251 w 251"/>
                <a:gd name="T1" fmla="*/ 0 h 12"/>
                <a:gd name="T2" fmla="*/ 0 w 251"/>
                <a:gd name="T3" fmla="*/ 0 h 12"/>
                <a:gd name="T4" fmla="*/ 0 w 251"/>
                <a:gd name="T5" fmla="*/ 12 h 12"/>
                <a:gd name="T6" fmla="*/ 251 w 251"/>
                <a:gd name="T7" fmla="*/ 12 h 12"/>
                <a:gd name="T8" fmla="*/ 251 w 251"/>
                <a:gd name="T9" fmla="*/ 0 h 12"/>
                <a:gd name="T10" fmla="*/ 251 w 251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" h="12">
                  <a:moveTo>
                    <a:pt x="251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 sz="135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ltGray">
            <a:xfrm>
              <a:off x="0" y="1155"/>
              <a:ext cx="351" cy="12"/>
            </a:xfrm>
            <a:custGeom>
              <a:avLst/>
              <a:gdLst>
                <a:gd name="T0" fmla="*/ 0 w 251"/>
                <a:gd name="T1" fmla="*/ 0 h 12"/>
                <a:gd name="T2" fmla="*/ 0 w 251"/>
                <a:gd name="T3" fmla="*/ 12 h 12"/>
                <a:gd name="T4" fmla="*/ 251 w 251"/>
                <a:gd name="T5" fmla="*/ 12 h 12"/>
                <a:gd name="T6" fmla="*/ 251 w 251"/>
                <a:gd name="T7" fmla="*/ 0 h 12"/>
                <a:gd name="T8" fmla="*/ 0 w 251"/>
                <a:gd name="T9" fmla="*/ 0 h 12"/>
                <a:gd name="T10" fmla="*/ 0 w 251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" h="12">
                  <a:moveTo>
                    <a:pt x="0" y="0"/>
                  </a:move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 sz="1350">
                <a:solidFill>
                  <a:srgbClr val="000000"/>
                </a:solidFill>
                <a:latin typeface="+mn-lt"/>
              </a:endParaRPr>
            </a:p>
          </p:txBody>
        </p:sp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348" y="4"/>
              <a:ext cx="5410" cy="4316"/>
              <a:chOff x="348" y="4"/>
              <a:chExt cx="5410" cy="4316"/>
            </a:xfrm>
          </p:grpSpPr>
          <p:sp>
            <p:nvSpPr>
              <p:cNvPr id="10" name="Freeform 10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ru-RU" sz="135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11" name="Freeform 11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ru-RU" sz="135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12" name="Freeform 12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4724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4724 w 4724"/>
                  <a:gd name="T7" fmla="*/ 12 h 12"/>
                  <a:gd name="T8" fmla="*/ 4724 w 4724"/>
                  <a:gd name="T9" fmla="*/ 0 h 12"/>
                  <a:gd name="T10" fmla="*/ 4724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ru-RU" sz="135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13" name="Freeform 13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ru-RU" sz="135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14" name="Freeform 14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ru-RU" sz="135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15" name="Freeform 15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350">
                  <a:solidFill>
                    <a:srgbClr val="000000"/>
                  </a:solidFill>
                  <a:latin typeface="+mn-lt"/>
                </a:endParaRPr>
              </a:p>
            </p:txBody>
          </p:sp>
        </p:grpSp>
      </p:grpSp>
      <p:sp>
        <p:nvSpPr>
          <p:cNvPr id="36880" name="Rectangle 16"/>
          <p:cNvSpPr>
            <a:spLocks noGrp="1" noChangeArrowheads="1"/>
          </p:cNvSpPr>
          <p:nvPr>
            <p:ph type="ctrTitle" sz="quarter"/>
          </p:nvPr>
        </p:nvSpPr>
        <p:spPr>
          <a:xfrm>
            <a:off x="800100" y="2662768"/>
            <a:ext cx="5314950" cy="1909233"/>
          </a:xfrm>
        </p:spPr>
        <p:txBody>
          <a:bodyPr anchor="b"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6881" name="Rectangle 1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800100" y="5181600"/>
            <a:ext cx="4800600" cy="23368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8" name="Rectangle 18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" name="Rectangle 19"/>
          <p:cNvSpPr>
            <a:spLocks noGrp="1" noChangeArrowheads="1"/>
          </p:cNvSpPr>
          <p:nvPr>
            <p:ph type="ftr" sz="quarter" idx="11"/>
          </p:nvPr>
        </p:nvSpPr>
        <p:spPr>
          <a:xfrm>
            <a:off x="2514600" y="8331200"/>
            <a:ext cx="2171700" cy="6096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" name="Rectangle 2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942A7D3-2697-4647-BB52-7B61374A34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F642682-AE49-4F92-BE37-CC958923E1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19A801E-D5D4-49F2-9424-FB824EFBE1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00100" y="2641600"/>
            <a:ext cx="2771775" cy="5486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686175" y="2641600"/>
            <a:ext cx="2771775" cy="5486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4E12CDB-44EE-4DD8-B7F8-C365F0D0C2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0"/>
          <p:cNvSpPr>
            <a:spLocks noChangeShapeType="1"/>
          </p:cNvSpPr>
          <p:nvPr/>
        </p:nvSpPr>
        <p:spPr bwMode="auto">
          <a:xfrm>
            <a:off x="385762" y="8026400"/>
            <a:ext cx="6472238" cy="317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228600" y="7213600"/>
            <a:ext cx="6457950" cy="117686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11083" y="889000"/>
            <a:ext cx="3217917" cy="853016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3483769" y="889000"/>
            <a:ext cx="3219181" cy="853016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11083" y="1754717"/>
            <a:ext cx="3217917" cy="52556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3486547" y="1754717"/>
            <a:ext cx="3216402" cy="52556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2D2AFA-2D0C-49D9-AF65-F254EE60E64C}" type="datetimeFigureOut">
              <a:rPr lang="ru-RU"/>
              <a:pPr>
                <a:defRPr/>
              </a:pPr>
              <a:t>28.01.2022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172200" y="8636000"/>
            <a:ext cx="571500" cy="3286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DFE761-9EDF-448F-A819-6F73694F9A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E4E93FB-1673-4323-B5EF-D83F4C71BA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E269AE9-ED4F-43A7-8C9E-0D3F473FFA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7D42671-6DE5-467C-A43C-F29FA1C88F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BD748FE-D4D9-4F67-841E-F76CBA42C0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1A36839-8AB3-40FF-A36B-A2EBE6B16F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F2B6064-EFF4-4671-9ABB-1ED51947C5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5043487" y="406400"/>
            <a:ext cx="1414463" cy="772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00100" y="406400"/>
            <a:ext cx="4129088" cy="77216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2BC1163-79DC-4CA9-AAA2-E84856A3E1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226314" y="609600"/>
            <a:ext cx="6515100" cy="112166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2DFD8-1104-441E-AFD8-4F0E1DACD7BC}" type="datetimeFigureOut">
              <a:rPr lang="ru-RU"/>
              <a:pPr>
                <a:defRPr/>
              </a:pPr>
              <a:t>28.01.2022</a:t>
            </a:fld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B60EC7-3A86-4C27-A7B4-EA38E2183C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B7207-E488-4C98-9193-83E2613F4610}" type="datetimeFigureOut">
              <a:rPr lang="ru-RU"/>
              <a:pPr>
                <a:defRPr/>
              </a:pPr>
              <a:t>28.01.2022</a:t>
            </a:fld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48F36-7058-462D-B5CC-60720A2C8B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>
            <a:off x="385762" y="7798823"/>
            <a:ext cx="6472238" cy="317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342900" y="7315200"/>
            <a:ext cx="6343650" cy="694267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342900" y="812800"/>
            <a:ext cx="2256235" cy="64008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2681287" y="812800"/>
            <a:ext cx="4005263" cy="6400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9D9D7-531A-4985-BE10-464660C078F6}" type="datetimeFigureOut">
              <a:rPr lang="ru-RU"/>
              <a:pPr>
                <a:defRPr/>
              </a:pPr>
              <a:t>28.01.2022</a:t>
            </a:fld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BAC4DE-E5BE-4427-B48A-D1748DBA3C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2628900" y="822179"/>
            <a:ext cx="3771900" cy="48768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285750" y="6658347"/>
            <a:ext cx="4400550" cy="696384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285750" y="7377624"/>
            <a:ext cx="4400550" cy="1024467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0CA465-6BB9-4B1D-A856-A4D51C3432AE}" type="datetimeFigureOut">
              <a:rPr lang="ru-RU"/>
              <a:pPr>
                <a:defRPr/>
              </a:pPr>
              <a:t>28.01.2022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A812E0-C222-4243-B9E5-AB157CAF16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385762" y="1401198"/>
            <a:ext cx="6472238" cy="317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 bwMode="auto">
          <a:xfrm>
            <a:off x="228600" y="2071688"/>
            <a:ext cx="6515100" cy="603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4857750" y="101600"/>
            <a:ext cx="1885950" cy="385763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D1CE702-8831-4E85-B790-4F60E1823214}" type="datetimeFigureOut">
              <a:rPr lang="ru-RU"/>
              <a:pPr>
                <a:defRPr/>
              </a:pPr>
              <a:t>28.01.2022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2343150" y="101600"/>
            <a:ext cx="2514600" cy="385763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6172200" y="8636000"/>
            <a:ext cx="571500" cy="325438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A163B09-EF27-43F5-B070-CF0AD5D5C8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228600" y="609600"/>
            <a:ext cx="6515100" cy="1117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385762" y="1401198"/>
            <a:ext cx="6472238" cy="317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385762" y="1410648"/>
            <a:ext cx="6472238" cy="317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0" r:id="rId4"/>
    <p:sldLayoutId id="2147484004" r:id="rId5"/>
    <p:sldLayoutId id="2147483999" r:id="rId6"/>
    <p:sldLayoutId id="2147484005" r:id="rId7"/>
    <p:sldLayoutId id="2147484006" r:id="rId8"/>
    <p:sldLayoutId id="2147484007" r:id="rId9"/>
    <p:sldLayoutId id="2147483998" r:id="rId10"/>
    <p:sldLayoutId id="2147484008" r:id="rId11"/>
    <p:sldLayoutId id="2147484009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2"/>
          <p:cNvGrpSpPr>
            <a:grpSpLocks/>
          </p:cNvGrpSpPr>
          <p:nvPr/>
        </p:nvGrpSpPr>
        <p:grpSpPr bwMode="auto">
          <a:xfrm>
            <a:off x="0" y="7938"/>
            <a:ext cx="6856413" cy="9136062"/>
            <a:chOff x="0" y="4"/>
            <a:chExt cx="5758" cy="4316"/>
          </a:xfrm>
        </p:grpSpPr>
        <p:sp>
          <p:nvSpPr>
            <p:cNvPr id="1032" name="Freeform 3"/>
            <p:cNvSpPr>
              <a:spLocks/>
            </p:cNvSpPr>
            <p:nvPr/>
          </p:nvSpPr>
          <p:spPr bwMode="hidden">
            <a:xfrm>
              <a:off x="559" y="1161"/>
              <a:ext cx="5199" cy="3159"/>
            </a:xfrm>
            <a:custGeom>
              <a:avLst/>
              <a:gdLst>
                <a:gd name="T0" fmla="*/ 0 w 5184"/>
                <a:gd name="T1" fmla="*/ 3159 h 3159"/>
                <a:gd name="T2" fmla="*/ 5184 w 5184"/>
                <a:gd name="T3" fmla="*/ 3159 h 3159"/>
                <a:gd name="T4" fmla="*/ 5184 w 5184"/>
                <a:gd name="T5" fmla="*/ 0 h 3159"/>
                <a:gd name="T6" fmla="*/ 0 w 5184"/>
                <a:gd name="T7" fmla="*/ 0 h 3159"/>
                <a:gd name="T8" fmla="*/ 0 w 5184"/>
                <a:gd name="T9" fmla="*/ 3159 h 3159"/>
                <a:gd name="T10" fmla="*/ 0 w 5184"/>
                <a:gd name="T11" fmla="*/ 3159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 sz="135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0" y="1161"/>
              <a:ext cx="559" cy="3159"/>
            </a:xfrm>
            <a:custGeom>
              <a:avLst/>
              <a:gdLst>
                <a:gd name="T0" fmla="*/ 0 w 556"/>
                <a:gd name="T1" fmla="*/ 0 h 3159"/>
                <a:gd name="T2" fmla="*/ 0 w 556"/>
                <a:gd name="T3" fmla="*/ 3159 h 3159"/>
                <a:gd name="T4" fmla="*/ 556 w 556"/>
                <a:gd name="T5" fmla="*/ 3159 h 3159"/>
                <a:gd name="T6" fmla="*/ 556 w 556"/>
                <a:gd name="T7" fmla="*/ 0 h 3159"/>
                <a:gd name="T8" fmla="*/ 0 w 556"/>
                <a:gd name="T9" fmla="*/ 0 h 3159"/>
                <a:gd name="T10" fmla="*/ 0 w 556"/>
                <a:gd name="T11" fmla="*/ 0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 sz="1350">
                <a:solidFill>
                  <a:srgbClr val="000000"/>
                </a:solidFill>
                <a:latin typeface="+mn-lt"/>
              </a:endParaRPr>
            </a:p>
          </p:txBody>
        </p:sp>
        <p:grpSp>
          <p:nvGrpSpPr>
            <p:cNvPr id="26634" name="Group 5"/>
            <p:cNvGrpSpPr>
              <a:grpSpLocks/>
            </p:cNvGrpSpPr>
            <p:nvPr userDrawn="1"/>
          </p:nvGrpSpPr>
          <p:grpSpPr bwMode="auto"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1035" name="Freeform 6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ru-RU" sz="135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1036" name="Freeform 7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ru-RU" sz="135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1037" name="Freeform 8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4724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4724 w 4724"/>
                  <a:gd name="T7" fmla="*/ 12 h 12"/>
                  <a:gd name="T8" fmla="*/ 4724 w 4724"/>
                  <a:gd name="T9" fmla="*/ 0 h 12"/>
                  <a:gd name="T10" fmla="*/ 4724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ru-RU" sz="135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ru-RU" sz="135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1039" name="Freeform 10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ru-RU" sz="135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35851" name="Freeform 11"/>
              <p:cNvSpPr>
                <a:spLocks/>
              </p:cNvSpPr>
              <p:nvPr/>
            </p:nvSpPr>
            <p:spPr bwMode="ltGray">
              <a:xfrm>
                <a:off x="552" y="951"/>
                <a:ext cx="12" cy="4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20"/>
                  </a:cxn>
                  <a:cxn ang="0">
                    <a:pos x="12" y="42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35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1041" name="Freeform 12"/>
              <p:cNvSpPr>
                <a:spLocks/>
              </p:cNvSpPr>
              <p:nvPr/>
            </p:nvSpPr>
            <p:spPr bwMode="ltGray">
              <a:xfrm>
                <a:off x="0" y="1155"/>
                <a:ext cx="351" cy="12"/>
              </a:xfrm>
              <a:custGeom>
                <a:avLst/>
                <a:gdLst>
                  <a:gd name="T0" fmla="*/ 0 w 251"/>
                  <a:gd name="T1" fmla="*/ 0 h 12"/>
                  <a:gd name="T2" fmla="*/ 0 w 251"/>
                  <a:gd name="T3" fmla="*/ 12 h 12"/>
                  <a:gd name="T4" fmla="*/ 251 w 251"/>
                  <a:gd name="T5" fmla="*/ 12 h 12"/>
                  <a:gd name="T6" fmla="*/ 251 w 251"/>
                  <a:gd name="T7" fmla="*/ 0 h 12"/>
                  <a:gd name="T8" fmla="*/ 0 w 251"/>
                  <a:gd name="T9" fmla="*/ 0 h 12"/>
                  <a:gd name="T10" fmla="*/ 0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ru-RU" sz="135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1042" name="Freeform 13"/>
              <p:cNvSpPr>
                <a:spLocks/>
              </p:cNvSpPr>
              <p:nvPr/>
            </p:nvSpPr>
            <p:spPr bwMode="ltGray">
              <a:xfrm>
                <a:off x="767" y="1155"/>
                <a:ext cx="252" cy="12"/>
              </a:xfrm>
              <a:custGeom>
                <a:avLst/>
                <a:gdLst>
                  <a:gd name="T0" fmla="*/ 251 w 251"/>
                  <a:gd name="T1" fmla="*/ 0 h 12"/>
                  <a:gd name="T2" fmla="*/ 0 w 251"/>
                  <a:gd name="T3" fmla="*/ 0 h 12"/>
                  <a:gd name="T4" fmla="*/ 0 w 251"/>
                  <a:gd name="T5" fmla="*/ 12 h 12"/>
                  <a:gd name="T6" fmla="*/ 251 w 251"/>
                  <a:gd name="T7" fmla="*/ 12 h 12"/>
                  <a:gd name="T8" fmla="*/ 251 w 251"/>
                  <a:gd name="T9" fmla="*/ 0 h 12"/>
                  <a:gd name="T10" fmla="*/ 251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ru-RU" sz="135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35854" name="Freeform 14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350">
                  <a:solidFill>
                    <a:srgbClr val="000000"/>
                  </a:solidFill>
                  <a:latin typeface="+mn-lt"/>
                </a:endParaRPr>
              </a:p>
            </p:txBody>
          </p:sp>
        </p:grpSp>
      </p:grpSp>
      <p:sp>
        <p:nvSpPr>
          <p:cNvPr id="35855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800100" y="406400"/>
            <a:ext cx="5657850" cy="190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5856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800100" y="2641600"/>
            <a:ext cx="565785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5857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00100" y="8331200"/>
            <a:ext cx="14287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75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5858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71750" y="8331200"/>
            <a:ext cx="21717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75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5859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029200" y="8331200"/>
            <a:ext cx="14287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75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5CAB2D43-5BCE-42F3-915B-329104BD2D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1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15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4" name="Group 2"/>
          <p:cNvGrpSpPr>
            <a:grpSpLocks/>
          </p:cNvGrpSpPr>
          <p:nvPr/>
        </p:nvGrpSpPr>
        <p:grpSpPr bwMode="auto">
          <a:xfrm>
            <a:off x="0" y="7938"/>
            <a:ext cx="6856413" cy="9136062"/>
            <a:chOff x="0" y="4"/>
            <a:chExt cx="5758" cy="4316"/>
          </a:xfrm>
        </p:grpSpPr>
        <p:sp>
          <p:nvSpPr>
            <p:cNvPr id="1032" name="Freeform 3"/>
            <p:cNvSpPr>
              <a:spLocks/>
            </p:cNvSpPr>
            <p:nvPr/>
          </p:nvSpPr>
          <p:spPr bwMode="hidden">
            <a:xfrm>
              <a:off x="559" y="1161"/>
              <a:ext cx="5199" cy="3159"/>
            </a:xfrm>
            <a:custGeom>
              <a:avLst/>
              <a:gdLst>
                <a:gd name="T0" fmla="*/ 0 w 5184"/>
                <a:gd name="T1" fmla="*/ 3159 h 3159"/>
                <a:gd name="T2" fmla="*/ 5184 w 5184"/>
                <a:gd name="T3" fmla="*/ 3159 h 3159"/>
                <a:gd name="T4" fmla="*/ 5184 w 5184"/>
                <a:gd name="T5" fmla="*/ 0 h 3159"/>
                <a:gd name="T6" fmla="*/ 0 w 5184"/>
                <a:gd name="T7" fmla="*/ 0 h 3159"/>
                <a:gd name="T8" fmla="*/ 0 w 5184"/>
                <a:gd name="T9" fmla="*/ 3159 h 3159"/>
                <a:gd name="T10" fmla="*/ 0 w 5184"/>
                <a:gd name="T11" fmla="*/ 3159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 sz="135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0" y="1161"/>
              <a:ext cx="559" cy="3159"/>
            </a:xfrm>
            <a:custGeom>
              <a:avLst/>
              <a:gdLst>
                <a:gd name="T0" fmla="*/ 0 w 556"/>
                <a:gd name="T1" fmla="*/ 0 h 3159"/>
                <a:gd name="T2" fmla="*/ 0 w 556"/>
                <a:gd name="T3" fmla="*/ 3159 h 3159"/>
                <a:gd name="T4" fmla="*/ 556 w 556"/>
                <a:gd name="T5" fmla="*/ 3159 h 3159"/>
                <a:gd name="T6" fmla="*/ 556 w 556"/>
                <a:gd name="T7" fmla="*/ 0 h 3159"/>
                <a:gd name="T8" fmla="*/ 0 w 556"/>
                <a:gd name="T9" fmla="*/ 0 h 3159"/>
                <a:gd name="T10" fmla="*/ 0 w 556"/>
                <a:gd name="T11" fmla="*/ 0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 sz="1350">
                <a:solidFill>
                  <a:srgbClr val="000000"/>
                </a:solidFill>
                <a:latin typeface="+mn-lt"/>
              </a:endParaRPr>
            </a:p>
          </p:txBody>
        </p:sp>
        <p:grpSp>
          <p:nvGrpSpPr>
            <p:cNvPr id="38922" name="Group 5"/>
            <p:cNvGrpSpPr>
              <a:grpSpLocks/>
            </p:cNvGrpSpPr>
            <p:nvPr userDrawn="1"/>
          </p:nvGrpSpPr>
          <p:grpSpPr bwMode="auto"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1035" name="Freeform 6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ru-RU" sz="135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1036" name="Freeform 7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ru-RU" sz="135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1037" name="Freeform 8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4724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4724 w 4724"/>
                  <a:gd name="T7" fmla="*/ 12 h 12"/>
                  <a:gd name="T8" fmla="*/ 4724 w 4724"/>
                  <a:gd name="T9" fmla="*/ 0 h 12"/>
                  <a:gd name="T10" fmla="*/ 4724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ru-RU" sz="135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ru-RU" sz="135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1039" name="Freeform 10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ru-RU" sz="135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35851" name="Freeform 11"/>
              <p:cNvSpPr>
                <a:spLocks/>
              </p:cNvSpPr>
              <p:nvPr/>
            </p:nvSpPr>
            <p:spPr bwMode="ltGray">
              <a:xfrm>
                <a:off x="552" y="951"/>
                <a:ext cx="12" cy="4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20"/>
                  </a:cxn>
                  <a:cxn ang="0">
                    <a:pos x="12" y="42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35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1041" name="Freeform 12"/>
              <p:cNvSpPr>
                <a:spLocks/>
              </p:cNvSpPr>
              <p:nvPr/>
            </p:nvSpPr>
            <p:spPr bwMode="ltGray">
              <a:xfrm>
                <a:off x="0" y="1155"/>
                <a:ext cx="351" cy="12"/>
              </a:xfrm>
              <a:custGeom>
                <a:avLst/>
                <a:gdLst>
                  <a:gd name="T0" fmla="*/ 0 w 251"/>
                  <a:gd name="T1" fmla="*/ 0 h 12"/>
                  <a:gd name="T2" fmla="*/ 0 w 251"/>
                  <a:gd name="T3" fmla="*/ 12 h 12"/>
                  <a:gd name="T4" fmla="*/ 251 w 251"/>
                  <a:gd name="T5" fmla="*/ 12 h 12"/>
                  <a:gd name="T6" fmla="*/ 251 w 251"/>
                  <a:gd name="T7" fmla="*/ 0 h 12"/>
                  <a:gd name="T8" fmla="*/ 0 w 251"/>
                  <a:gd name="T9" fmla="*/ 0 h 12"/>
                  <a:gd name="T10" fmla="*/ 0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ru-RU" sz="135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1042" name="Freeform 13"/>
              <p:cNvSpPr>
                <a:spLocks/>
              </p:cNvSpPr>
              <p:nvPr/>
            </p:nvSpPr>
            <p:spPr bwMode="ltGray">
              <a:xfrm>
                <a:off x="767" y="1155"/>
                <a:ext cx="252" cy="12"/>
              </a:xfrm>
              <a:custGeom>
                <a:avLst/>
                <a:gdLst>
                  <a:gd name="T0" fmla="*/ 251 w 251"/>
                  <a:gd name="T1" fmla="*/ 0 h 12"/>
                  <a:gd name="T2" fmla="*/ 0 w 251"/>
                  <a:gd name="T3" fmla="*/ 0 h 12"/>
                  <a:gd name="T4" fmla="*/ 0 w 251"/>
                  <a:gd name="T5" fmla="*/ 12 h 12"/>
                  <a:gd name="T6" fmla="*/ 251 w 251"/>
                  <a:gd name="T7" fmla="*/ 12 h 12"/>
                  <a:gd name="T8" fmla="*/ 251 w 251"/>
                  <a:gd name="T9" fmla="*/ 0 h 12"/>
                  <a:gd name="T10" fmla="*/ 251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ru-RU" sz="135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35854" name="Freeform 14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350">
                  <a:solidFill>
                    <a:srgbClr val="000000"/>
                  </a:solidFill>
                  <a:latin typeface="+mn-lt"/>
                </a:endParaRPr>
              </a:p>
            </p:txBody>
          </p:sp>
        </p:grpSp>
      </p:grpSp>
      <p:sp>
        <p:nvSpPr>
          <p:cNvPr id="35855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800100" y="406400"/>
            <a:ext cx="5657850" cy="190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5856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800100" y="2641600"/>
            <a:ext cx="565785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5857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00100" y="8331200"/>
            <a:ext cx="14287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75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5858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71750" y="8331200"/>
            <a:ext cx="21717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75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5859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029200" y="8331200"/>
            <a:ext cx="14287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75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9DFA0AA5-E13B-4CAC-99A0-70A872B48A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2" r:id="rId1"/>
    <p:sldLayoutId id="2147484033" r:id="rId2"/>
    <p:sldLayoutId id="2147484034" r:id="rId3"/>
    <p:sldLayoutId id="2147484035" r:id="rId4"/>
    <p:sldLayoutId id="2147484036" r:id="rId5"/>
    <p:sldLayoutId id="2147484037" r:id="rId6"/>
    <p:sldLayoutId id="2147484038" r:id="rId7"/>
    <p:sldLayoutId id="2147484039" r:id="rId8"/>
    <p:sldLayoutId id="2147484040" r:id="rId9"/>
    <p:sldLayoutId id="2147484041" r:id="rId10"/>
    <p:sldLayoutId id="214748404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1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15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778" name="Group 2"/>
          <p:cNvGrpSpPr>
            <a:grpSpLocks/>
          </p:cNvGrpSpPr>
          <p:nvPr/>
        </p:nvGrpSpPr>
        <p:grpSpPr bwMode="auto">
          <a:xfrm>
            <a:off x="0" y="7938"/>
            <a:ext cx="6856413" cy="9136062"/>
            <a:chOff x="0" y="4"/>
            <a:chExt cx="5758" cy="4316"/>
          </a:xfrm>
        </p:grpSpPr>
        <p:sp>
          <p:nvSpPr>
            <p:cNvPr id="1032" name="Freeform 3"/>
            <p:cNvSpPr>
              <a:spLocks/>
            </p:cNvSpPr>
            <p:nvPr/>
          </p:nvSpPr>
          <p:spPr bwMode="hidden">
            <a:xfrm>
              <a:off x="559" y="1161"/>
              <a:ext cx="5199" cy="3159"/>
            </a:xfrm>
            <a:custGeom>
              <a:avLst/>
              <a:gdLst>
                <a:gd name="T0" fmla="*/ 0 w 5184"/>
                <a:gd name="T1" fmla="*/ 3159 h 3159"/>
                <a:gd name="T2" fmla="*/ 5184 w 5184"/>
                <a:gd name="T3" fmla="*/ 3159 h 3159"/>
                <a:gd name="T4" fmla="*/ 5184 w 5184"/>
                <a:gd name="T5" fmla="*/ 0 h 3159"/>
                <a:gd name="T6" fmla="*/ 0 w 5184"/>
                <a:gd name="T7" fmla="*/ 0 h 3159"/>
                <a:gd name="T8" fmla="*/ 0 w 5184"/>
                <a:gd name="T9" fmla="*/ 3159 h 3159"/>
                <a:gd name="T10" fmla="*/ 0 w 5184"/>
                <a:gd name="T11" fmla="*/ 3159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 sz="135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0" y="1161"/>
              <a:ext cx="559" cy="3159"/>
            </a:xfrm>
            <a:custGeom>
              <a:avLst/>
              <a:gdLst>
                <a:gd name="T0" fmla="*/ 0 w 556"/>
                <a:gd name="T1" fmla="*/ 0 h 3159"/>
                <a:gd name="T2" fmla="*/ 0 w 556"/>
                <a:gd name="T3" fmla="*/ 3159 h 3159"/>
                <a:gd name="T4" fmla="*/ 556 w 556"/>
                <a:gd name="T5" fmla="*/ 3159 h 3159"/>
                <a:gd name="T6" fmla="*/ 556 w 556"/>
                <a:gd name="T7" fmla="*/ 0 h 3159"/>
                <a:gd name="T8" fmla="*/ 0 w 556"/>
                <a:gd name="T9" fmla="*/ 0 h 3159"/>
                <a:gd name="T10" fmla="*/ 0 w 556"/>
                <a:gd name="T11" fmla="*/ 0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 sz="1350">
                <a:solidFill>
                  <a:srgbClr val="000000"/>
                </a:solidFill>
                <a:latin typeface="+mn-lt"/>
              </a:endParaRPr>
            </a:p>
          </p:txBody>
        </p:sp>
        <p:grpSp>
          <p:nvGrpSpPr>
            <p:cNvPr id="75786" name="Group 5"/>
            <p:cNvGrpSpPr>
              <a:grpSpLocks/>
            </p:cNvGrpSpPr>
            <p:nvPr userDrawn="1"/>
          </p:nvGrpSpPr>
          <p:grpSpPr bwMode="auto"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1035" name="Freeform 6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ru-RU" sz="135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1036" name="Freeform 7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ru-RU" sz="135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1037" name="Freeform 8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4724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4724 w 4724"/>
                  <a:gd name="T7" fmla="*/ 12 h 12"/>
                  <a:gd name="T8" fmla="*/ 4724 w 4724"/>
                  <a:gd name="T9" fmla="*/ 0 h 12"/>
                  <a:gd name="T10" fmla="*/ 4724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ru-RU" sz="135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ru-RU" sz="135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1039" name="Freeform 10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ru-RU" sz="135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35851" name="Freeform 11"/>
              <p:cNvSpPr>
                <a:spLocks/>
              </p:cNvSpPr>
              <p:nvPr/>
            </p:nvSpPr>
            <p:spPr bwMode="ltGray">
              <a:xfrm>
                <a:off x="552" y="951"/>
                <a:ext cx="12" cy="4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20"/>
                  </a:cxn>
                  <a:cxn ang="0">
                    <a:pos x="12" y="42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35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1041" name="Freeform 12"/>
              <p:cNvSpPr>
                <a:spLocks/>
              </p:cNvSpPr>
              <p:nvPr/>
            </p:nvSpPr>
            <p:spPr bwMode="ltGray">
              <a:xfrm>
                <a:off x="0" y="1155"/>
                <a:ext cx="351" cy="12"/>
              </a:xfrm>
              <a:custGeom>
                <a:avLst/>
                <a:gdLst>
                  <a:gd name="T0" fmla="*/ 0 w 251"/>
                  <a:gd name="T1" fmla="*/ 0 h 12"/>
                  <a:gd name="T2" fmla="*/ 0 w 251"/>
                  <a:gd name="T3" fmla="*/ 12 h 12"/>
                  <a:gd name="T4" fmla="*/ 251 w 251"/>
                  <a:gd name="T5" fmla="*/ 12 h 12"/>
                  <a:gd name="T6" fmla="*/ 251 w 251"/>
                  <a:gd name="T7" fmla="*/ 0 h 12"/>
                  <a:gd name="T8" fmla="*/ 0 w 251"/>
                  <a:gd name="T9" fmla="*/ 0 h 12"/>
                  <a:gd name="T10" fmla="*/ 0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ru-RU" sz="135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1042" name="Freeform 13"/>
              <p:cNvSpPr>
                <a:spLocks/>
              </p:cNvSpPr>
              <p:nvPr/>
            </p:nvSpPr>
            <p:spPr bwMode="ltGray">
              <a:xfrm>
                <a:off x="767" y="1155"/>
                <a:ext cx="252" cy="12"/>
              </a:xfrm>
              <a:custGeom>
                <a:avLst/>
                <a:gdLst>
                  <a:gd name="T0" fmla="*/ 251 w 251"/>
                  <a:gd name="T1" fmla="*/ 0 h 12"/>
                  <a:gd name="T2" fmla="*/ 0 w 251"/>
                  <a:gd name="T3" fmla="*/ 0 h 12"/>
                  <a:gd name="T4" fmla="*/ 0 w 251"/>
                  <a:gd name="T5" fmla="*/ 12 h 12"/>
                  <a:gd name="T6" fmla="*/ 251 w 251"/>
                  <a:gd name="T7" fmla="*/ 12 h 12"/>
                  <a:gd name="T8" fmla="*/ 251 w 251"/>
                  <a:gd name="T9" fmla="*/ 0 h 12"/>
                  <a:gd name="T10" fmla="*/ 251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ru-RU" sz="135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35854" name="Freeform 14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350">
                  <a:solidFill>
                    <a:srgbClr val="000000"/>
                  </a:solidFill>
                  <a:latin typeface="+mn-lt"/>
                </a:endParaRPr>
              </a:p>
            </p:txBody>
          </p:sp>
        </p:grpSp>
      </p:grpSp>
      <p:sp>
        <p:nvSpPr>
          <p:cNvPr id="35855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800100" y="406400"/>
            <a:ext cx="5657850" cy="190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5856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800100" y="2641600"/>
            <a:ext cx="565785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5857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00100" y="8331200"/>
            <a:ext cx="14287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75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5858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71750" y="8331200"/>
            <a:ext cx="21717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75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5859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029200" y="8331200"/>
            <a:ext cx="14287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75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6A2FAB49-C967-4DC4-87A8-C48B6A4778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5" r:id="rId1"/>
    <p:sldLayoutId id="2147484066" r:id="rId2"/>
    <p:sldLayoutId id="2147484067" r:id="rId3"/>
    <p:sldLayoutId id="2147484068" r:id="rId4"/>
    <p:sldLayoutId id="2147484069" r:id="rId5"/>
    <p:sldLayoutId id="2147484070" r:id="rId6"/>
    <p:sldLayoutId id="2147484071" r:id="rId7"/>
    <p:sldLayoutId id="2147484072" r:id="rId8"/>
    <p:sldLayoutId id="2147484073" r:id="rId9"/>
    <p:sldLayoutId id="2147484074" r:id="rId10"/>
    <p:sldLayoutId id="214748407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1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15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066" name="Group 2"/>
          <p:cNvGrpSpPr>
            <a:grpSpLocks/>
          </p:cNvGrpSpPr>
          <p:nvPr/>
        </p:nvGrpSpPr>
        <p:grpSpPr bwMode="auto">
          <a:xfrm>
            <a:off x="0" y="7938"/>
            <a:ext cx="6856413" cy="9136062"/>
            <a:chOff x="0" y="4"/>
            <a:chExt cx="5758" cy="4316"/>
          </a:xfrm>
        </p:grpSpPr>
        <p:sp>
          <p:nvSpPr>
            <p:cNvPr id="1032" name="Freeform 3"/>
            <p:cNvSpPr>
              <a:spLocks/>
            </p:cNvSpPr>
            <p:nvPr/>
          </p:nvSpPr>
          <p:spPr bwMode="hidden">
            <a:xfrm>
              <a:off x="559" y="1161"/>
              <a:ext cx="5199" cy="3159"/>
            </a:xfrm>
            <a:custGeom>
              <a:avLst/>
              <a:gdLst>
                <a:gd name="T0" fmla="*/ 0 w 5184"/>
                <a:gd name="T1" fmla="*/ 3159 h 3159"/>
                <a:gd name="T2" fmla="*/ 5184 w 5184"/>
                <a:gd name="T3" fmla="*/ 3159 h 3159"/>
                <a:gd name="T4" fmla="*/ 5184 w 5184"/>
                <a:gd name="T5" fmla="*/ 0 h 3159"/>
                <a:gd name="T6" fmla="*/ 0 w 5184"/>
                <a:gd name="T7" fmla="*/ 0 h 3159"/>
                <a:gd name="T8" fmla="*/ 0 w 5184"/>
                <a:gd name="T9" fmla="*/ 3159 h 3159"/>
                <a:gd name="T10" fmla="*/ 0 w 5184"/>
                <a:gd name="T11" fmla="*/ 3159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 sz="135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0" y="1161"/>
              <a:ext cx="559" cy="3159"/>
            </a:xfrm>
            <a:custGeom>
              <a:avLst/>
              <a:gdLst>
                <a:gd name="T0" fmla="*/ 0 w 556"/>
                <a:gd name="T1" fmla="*/ 0 h 3159"/>
                <a:gd name="T2" fmla="*/ 0 w 556"/>
                <a:gd name="T3" fmla="*/ 3159 h 3159"/>
                <a:gd name="T4" fmla="*/ 556 w 556"/>
                <a:gd name="T5" fmla="*/ 3159 h 3159"/>
                <a:gd name="T6" fmla="*/ 556 w 556"/>
                <a:gd name="T7" fmla="*/ 0 h 3159"/>
                <a:gd name="T8" fmla="*/ 0 w 556"/>
                <a:gd name="T9" fmla="*/ 0 h 3159"/>
                <a:gd name="T10" fmla="*/ 0 w 556"/>
                <a:gd name="T11" fmla="*/ 0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 sz="1350">
                <a:solidFill>
                  <a:srgbClr val="000000"/>
                </a:solidFill>
                <a:latin typeface="+mn-lt"/>
              </a:endParaRPr>
            </a:p>
          </p:txBody>
        </p:sp>
        <p:grpSp>
          <p:nvGrpSpPr>
            <p:cNvPr id="88074" name="Group 5"/>
            <p:cNvGrpSpPr>
              <a:grpSpLocks/>
            </p:cNvGrpSpPr>
            <p:nvPr userDrawn="1"/>
          </p:nvGrpSpPr>
          <p:grpSpPr bwMode="auto"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1035" name="Freeform 6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ru-RU" sz="135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1036" name="Freeform 7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ru-RU" sz="135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1037" name="Freeform 8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4724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4724 w 4724"/>
                  <a:gd name="T7" fmla="*/ 12 h 12"/>
                  <a:gd name="T8" fmla="*/ 4724 w 4724"/>
                  <a:gd name="T9" fmla="*/ 0 h 12"/>
                  <a:gd name="T10" fmla="*/ 4724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ru-RU" sz="135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ru-RU" sz="135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1039" name="Freeform 10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ru-RU" sz="135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35851" name="Freeform 11"/>
              <p:cNvSpPr>
                <a:spLocks/>
              </p:cNvSpPr>
              <p:nvPr/>
            </p:nvSpPr>
            <p:spPr bwMode="ltGray">
              <a:xfrm>
                <a:off x="552" y="951"/>
                <a:ext cx="12" cy="4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20"/>
                  </a:cxn>
                  <a:cxn ang="0">
                    <a:pos x="12" y="42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35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1041" name="Freeform 12"/>
              <p:cNvSpPr>
                <a:spLocks/>
              </p:cNvSpPr>
              <p:nvPr/>
            </p:nvSpPr>
            <p:spPr bwMode="ltGray">
              <a:xfrm>
                <a:off x="0" y="1155"/>
                <a:ext cx="351" cy="12"/>
              </a:xfrm>
              <a:custGeom>
                <a:avLst/>
                <a:gdLst>
                  <a:gd name="T0" fmla="*/ 0 w 251"/>
                  <a:gd name="T1" fmla="*/ 0 h 12"/>
                  <a:gd name="T2" fmla="*/ 0 w 251"/>
                  <a:gd name="T3" fmla="*/ 12 h 12"/>
                  <a:gd name="T4" fmla="*/ 251 w 251"/>
                  <a:gd name="T5" fmla="*/ 12 h 12"/>
                  <a:gd name="T6" fmla="*/ 251 w 251"/>
                  <a:gd name="T7" fmla="*/ 0 h 12"/>
                  <a:gd name="T8" fmla="*/ 0 w 251"/>
                  <a:gd name="T9" fmla="*/ 0 h 12"/>
                  <a:gd name="T10" fmla="*/ 0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ru-RU" sz="135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1042" name="Freeform 13"/>
              <p:cNvSpPr>
                <a:spLocks/>
              </p:cNvSpPr>
              <p:nvPr/>
            </p:nvSpPr>
            <p:spPr bwMode="ltGray">
              <a:xfrm>
                <a:off x="767" y="1155"/>
                <a:ext cx="252" cy="12"/>
              </a:xfrm>
              <a:custGeom>
                <a:avLst/>
                <a:gdLst>
                  <a:gd name="T0" fmla="*/ 251 w 251"/>
                  <a:gd name="T1" fmla="*/ 0 h 12"/>
                  <a:gd name="T2" fmla="*/ 0 w 251"/>
                  <a:gd name="T3" fmla="*/ 0 h 12"/>
                  <a:gd name="T4" fmla="*/ 0 w 251"/>
                  <a:gd name="T5" fmla="*/ 12 h 12"/>
                  <a:gd name="T6" fmla="*/ 251 w 251"/>
                  <a:gd name="T7" fmla="*/ 12 h 12"/>
                  <a:gd name="T8" fmla="*/ 251 w 251"/>
                  <a:gd name="T9" fmla="*/ 0 h 12"/>
                  <a:gd name="T10" fmla="*/ 251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ru-RU" sz="135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35854" name="Freeform 14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350">
                  <a:solidFill>
                    <a:srgbClr val="000000"/>
                  </a:solidFill>
                  <a:latin typeface="+mn-lt"/>
                </a:endParaRPr>
              </a:p>
            </p:txBody>
          </p:sp>
        </p:grpSp>
      </p:grpSp>
      <p:sp>
        <p:nvSpPr>
          <p:cNvPr id="35855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800100" y="406400"/>
            <a:ext cx="5657850" cy="190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5856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800100" y="2641600"/>
            <a:ext cx="565785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5857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00100" y="8331200"/>
            <a:ext cx="14287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75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5858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71750" y="8331200"/>
            <a:ext cx="21717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75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5859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029200" y="8331200"/>
            <a:ext cx="14287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75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D438C1B1-DE88-4109-8697-8DB19DBDF2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1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15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54050" y="9858375"/>
            <a:ext cx="6335713" cy="15382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en-US" sz="1600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dirty="0">
              <a:latin typeface="+mn-lt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en-US" sz="2000" dirty="0">
              <a:latin typeface="+mn-lt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en-US" sz="2000" b="1" i="1" dirty="0">
              <a:latin typeface="Monotype Corsiva" panose="03010101010201010101" pitchFamily="66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en-US" b="1" i="1" dirty="0">
              <a:latin typeface="Monotype Corsiva" panose="03010101010201010101" pitchFamily="66" charset="0"/>
            </a:endParaRPr>
          </a:p>
        </p:txBody>
      </p:sp>
      <p:pic>
        <p:nvPicPr>
          <p:cNvPr id="128003" name="Picture 4" descr="http://www.azbuka-z.ru/images/logo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4664" y="179512"/>
            <a:ext cx="6192688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404664" y="1979712"/>
            <a:ext cx="66609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М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+mj-lt"/>
                <a:cs typeface="Times New Roman" pitchFamily="18" charset="0"/>
              </a:rPr>
              <a:t>Б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+mj-lt"/>
                <a:cs typeface="Times New Roman" pitchFamily="18" charset="0"/>
              </a:rPr>
              <a:t>Д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972987"/>
                </a:solidFill>
                <a:latin typeface="+mj-lt"/>
                <a:cs typeface="Times New Roman" pitchFamily="18" charset="0"/>
              </a:rPr>
              <a:t>О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+mj-lt"/>
                <a:cs typeface="Times New Roman" pitchFamily="18" charset="0"/>
              </a:rPr>
              <a:t>У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cs typeface="Times New Roman" pitchFamily="18" charset="0"/>
              </a:rPr>
              <a:t> «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635"/>
                </a:solidFill>
                <a:latin typeface="+mj-lt"/>
                <a:cs typeface="Times New Roman" pitchFamily="18" charset="0"/>
              </a:rPr>
              <a:t>Д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е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+mj-lt"/>
                <a:cs typeface="Times New Roman" pitchFamily="18" charset="0"/>
              </a:rPr>
              <a:t>т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CA8"/>
                </a:solidFill>
                <a:latin typeface="+mj-lt"/>
                <a:cs typeface="Times New Roman" pitchFamily="18" charset="0"/>
              </a:rPr>
              <a:t>с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cs typeface="Times New Roman" pitchFamily="18" charset="0"/>
              </a:rPr>
              <a:t>к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+mj-lt"/>
                <a:cs typeface="Times New Roman" pitchFamily="18" charset="0"/>
              </a:rPr>
              <a:t>и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92D050"/>
                </a:solidFill>
                <a:latin typeface="+mj-lt"/>
                <a:cs typeface="Times New Roman" pitchFamily="18" charset="0"/>
              </a:rPr>
              <a:t>й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с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+mj-lt"/>
                <a:cs typeface="Times New Roman" pitchFamily="18" charset="0"/>
              </a:rPr>
              <a:t>а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+mj-lt"/>
                <a:cs typeface="Times New Roman" pitchFamily="18" charset="0"/>
              </a:rPr>
              <a:t>д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cs typeface="Times New Roman" pitchFamily="18" charset="0"/>
              </a:rPr>
              <a:t>  №30 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635"/>
                </a:solidFill>
                <a:latin typeface="+mj-lt"/>
                <a:cs typeface="Times New Roman" pitchFamily="18" charset="0"/>
              </a:rPr>
              <a:t>«Берёзка»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7635"/>
              </a:solidFill>
              <a:latin typeface="+mj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32656" y="2483768"/>
            <a:ext cx="6236926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Эффективные формы физического воспитания в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ДОУ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026" name="Picture 2" descr="C:\Users\linux user\Downloads\MyCollages (3) (38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80" y="3347864"/>
            <a:ext cx="5656512" cy="5656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2"/>
          <p:cNvSpPr txBox="1">
            <a:spLocks noChangeArrowheads="1"/>
          </p:cNvSpPr>
          <p:nvPr/>
        </p:nvSpPr>
        <p:spPr bwMode="auto">
          <a:xfrm>
            <a:off x="0" y="1472197"/>
            <a:ext cx="6552728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i="1" dirty="0" smtClean="0">
                <a:solidFill>
                  <a:srgbClr val="007635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ДЫХАТЕЛЬНАЯ ГИМНАСТИКА</a:t>
            </a:r>
            <a:endParaRPr lang="ru-RU" altLang="ru-RU" i="1" dirty="0">
              <a:solidFill>
                <a:srgbClr val="007635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800" dirty="0">
              <a:solidFill>
                <a:srgbClr val="007635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007635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 </a:t>
            </a:r>
            <a:r>
              <a:rPr lang="ru-RU" altLang="ru-RU" sz="1800" i="1" dirty="0" smtClean="0">
                <a:solidFill>
                  <a:srgbClr val="007635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   </a:t>
            </a:r>
            <a:endParaRPr lang="ru-RU" altLang="ru-RU" sz="1800" i="1" dirty="0">
              <a:solidFill>
                <a:srgbClr val="007635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6632" y="323528"/>
            <a:ext cx="66341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i="1" dirty="0">
                <a:latin typeface="Constantia" panose="02030602050306030303" pitchFamily="18" charset="0"/>
                <a:cs typeface="Times New Roman" panose="02020603050405020304" pitchFamily="18" charset="0"/>
              </a:rPr>
              <a:t>При выборе </a:t>
            </a:r>
            <a:r>
              <a:rPr lang="ru-RU" altLang="ru-RU" b="1" i="1" dirty="0">
                <a:latin typeface="Constantia" panose="02030602050306030303" pitchFamily="18" charset="0"/>
                <a:cs typeface="Times New Roman" panose="02020603050405020304" pitchFamily="18" charset="0"/>
              </a:rPr>
              <a:t>нетрадиционных форм  </a:t>
            </a:r>
            <a:r>
              <a:rPr lang="ru-RU" altLang="ru-RU" i="1" dirty="0">
                <a:latin typeface="Constantia" panose="02030602050306030303" pitchFamily="18" charset="0"/>
                <a:cs typeface="Times New Roman" panose="02020603050405020304" pitchFamily="18" charset="0"/>
              </a:rPr>
              <a:t>на занятиях </a:t>
            </a:r>
            <a:r>
              <a:rPr lang="ru-RU" altLang="ru-RU" i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учитываются, </a:t>
            </a:r>
            <a:r>
              <a:rPr lang="ru-RU" altLang="ru-RU" i="1" dirty="0">
                <a:latin typeface="Constantia" panose="02030602050306030303" pitchFamily="18" charset="0"/>
                <a:cs typeface="Times New Roman" panose="02020603050405020304" pitchFamily="18" charset="0"/>
              </a:rPr>
              <a:t>степень владения определёнными видами движений, индивидуальные особенности и интерес детей.</a:t>
            </a:r>
          </a:p>
        </p:txBody>
      </p:sp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640" y="2483768"/>
            <a:ext cx="6464123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42375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1"/>
          <p:cNvSpPr txBox="1">
            <a:spLocks noChangeArrowheads="1"/>
          </p:cNvSpPr>
          <p:nvPr/>
        </p:nvSpPr>
        <p:spPr bwMode="auto">
          <a:xfrm>
            <a:off x="215501" y="12632"/>
            <a:ext cx="6372225" cy="4239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>
                <a:solidFill>
                  <a:srgbClr val="007635"/>
                </a:solidFill>
                <a:latin typeface="Monotype Corsiva" panose="03010101010201010101" pitchFamily="66" charset="0"/>
              </a:rPr>
              <a:t>Самомассаж и точечный </a:t>
            </a:r>
            <a:r>
              <a:rPr lang="ru-RU" altLang="ru-RU" sz="3600" b="1" dirty="0" smtClean="0">
                <a:solidFill>
                  <a:srgbClr val="007635"/>
                </a:solidFill>
                <a:latin typeface="Monotype Corsiva" panose="03010101010201010101" pitchFamily="66" charset="0"/>
              </a:rPr>
              <a:t>массаж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800" b="1" dirty="0">
              <a:solidFill>
                <a:srgbClr val="007635"/>
              </a:solidFill>
              <a:latin typeface="Monotype Corsiva" panose="03010101010201010101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50" b="1" i="1" dirty="0" smtClean="0">
              <a:solidFill>
                <a:srgbClr val="007635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50" b="1" i="1" dirty="0" smtClean="0">
                <a:solidFill>
                  <a:srgbClr val="007635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Задачи</a:t>
            </a:r>
            <a:r>
              <a:rPr lang="ru-RU" altLang="ru-RU" sz="1850" b="1" i="1" dirty="0">
                <a:solidFill>
                  <a:srgbClr val="007635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ru-RU" altLang="ru-RU" sz="1850" i="1" dirty="0">
                <a:latin typeface="Constantia" panose="02030602050306030303" pitchFamily="18" charset="0"/>
                <a:cs typeface="Times New Roman" panose="02020603050405020304" pitchFamily="18" charset="0"/>
              </a:rPr>
              <a:t>создать устойчивую мотивацию и потребности в сохранении здоровья;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ru-RU" altLang="ru-RU" sz="1850" i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осознавать </a:t>
            </a:r>
            <a:r>
              <a:rPr lang="ru-RU" altLang="ru-RU" sz="1850" i="1" dirty="0">
                <a:latin typeface="Constantia" panose="02030602050306030303" pitchFamily="18" charset="0"/>
                <a:cs typeface="Times New Roman" panose="02020603050405020304" pitchFamily="18" charset="0"/>
              </a:rPr>
              <a:t>свои телесные ощущения и переживаемые чувства;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ru-RU" altLang="ru-RU" sz="1850" i="1" dirty="0">
                <a:latin typeface="Constantia" panose="02030602050306030303" pitchFamily="18" charset="0"/>
                <a:cs typeface="Times New Roman" panose="02020603050405020304" pitchFamily="18" charset="0"/>
              </a:rPr>
              <a:t>снять эмоциональное и мышечное напряжение;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ru-RU" altLang="ru-RU" sz="1850" i="1" dirty="0">
                <a:latin typeface="Constantia" panose="02030602050306030303" pitchFamily="18" charset="0"/>
                <a:cs typeface="Times New Roman" panose="02020603050405020304" pitchFamily="18" charset="0"/>
              </a:rPr>
              <a:t>оптимизировать мышечный тонус;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ru-RU" altLang="ru-RU" sz="1850" i="1" dirty="0">
                <a:latin typeface="Constantia" panose="02030602050306030303" pitchFamily="18" charset="0"/>
                <a:cs typeface="Times New Roman" panose="02020603050405020304" pitchFamily="18" charset="0"/>
              </a:rPr>
              <a:t>привить навыки элементарного самомассажа рук, ног, головы, лица и т.д.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350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350" dirty="0">
              <a:solidFill>
                <a:srgbClr val="FF0000"/>
              </a:solidFill>
            </a:endParaRPr>
          </a:p>
        </p:txBody>
      </p:sp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640" y="4067944"/>
            <a:ext cx="6493332" cy="4321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512503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Box 1"/>
          <p:cNvSpPr txBox="1">
            <a:spLocks noChangeArrowheads="1"/>
          </p:cNvSpPr>
          <p:nvPr/>
        </p:nvSpPr>
        <p:spPr bwMode="auto">
          <a:xfrm>
            <a:off x="476672" y="648259"/>
            <a:ext cx="6120680" cy="244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1350" dirty="0">
                <a:solidFill>
                  <a:srgbClr val="FF0000"/>
                </a:solidFill>
                <a:latin typeface="Verdana" pitchFamily="34" charset="0"/>
              </a:rPr>
              <a:t/>
            </a:r>
            <a:br>
              <a:rPr lang="ru-RU" sz="1350" dirty="0">
                <a:solidFill>
                  <a:srgbClr val="FF0000"/>
                </a:solidFill>
                <a:latin typeface="Verdana" pitchFamily="34" charset="0"/>
              </a:rPr>
            </a:br>
            <a:endParaRPr lang="ru-RU" sz="1350" i="1" dirty="0">
              <a:solidFill>
                <a:srgbClr val="FF0000"/>
              </a:solidFill>
              <a:latin typeface="+mn-lt"/>
            </a:endParaRPr>
          </a:p>
          <a:p>
            <a:pPr algn="just" eaLnBrk="1" hangingPunct="1">
              <a:defRPr/>
            </a:pPr>
            <a:r>
              <a:rPr lang="ru-RU" sz="1350" i="1" dirty="0">
                <a:latin typeface="+mn-lt"/>
              </a:rPr>
              <a:t>   </a:t>
            </a:r>
            <a:r>
              <a:rPr lang="ru-RU" i="1" dirty="0">
                <a:solidFill>
                  <a:schemeClr val="accent5">
                    <a:lumMod val="50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Особую роль в физическом воспитании детей играют </a:t>
            </a:r>
            <a:r>
              <a:rPr lang="ru-RU" i="1" dirty="0" err="1">
                <a:solidFill>
                  <a:schemeClr val="accent5">
                    <a:lumMod val="50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общеразвивающие</a:t>
            </a:r>
            <a:r>
              <a:rPr lang="ru-RU" i="1" dirty="0">
                <a:solidFill>
                  <a:schemeClr val="accent5">
                    <a:lumMod val="50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и корригирующие упражнения. Они помогают избирательно воздействовать на организм ребенка и используются для профилактики и исправления тех или иных отклонений в развитии моторики и деформаций опорно-двигательного аппарата.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88639" y="323528"/>
            <a:ext cx="6444333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2800" b="1" i="1" dirty="0" smtClean="0">
                <a:solidFill>
                  <a:srgbClr val="007635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КОРРЕГИРУЮЩАЯ ГИМНПАСТИКА</a:t>
            </a:r>
            <a:endParaRPr lang="ru-RU" altLang="ru-RU" sz="2800" b="1" i="1" dirty="0">
              <a:solidFill>
                <a:srgbClr val="007635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 lvl="0" algn="ctr"/>
            <a:endParaRPr lang="ru-RU" altLang="ru-RU" sz="1500" dirty="0">
              <a:solidFill>
                <a:srgbClr val="007635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C:\Users\linux user\Desktop\ПЕДКАМПУС\ДОУ\технология успеха МБДОУ Березка\ФОТО САД\ПРОГУЛКА\Радуга\24.jpg"/>
          <p:cNvPicPr/>
          <p:nvPr/>
        </p:nvPicPr>
        <p:blipFill>
          <a:blip r:embed="rId2" cstate="print"/>
          <a:srcRect l="9181"/>
          <a:stretch>
            <a:fillRect/>
          </a:stretch>
        </p:blipFill>
        <p:spPr bwMode="auto">
          <a:xfrm>
            <a:off x="188640" y="3347864"/>
            <a:ext cx="6408712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20021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8913" y="4387850"/>
            <a:ext cx="6335712" cy="15398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en-US" sz="1600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dirty="0">
              <a:latin typeface="+mn-lt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en-US" sz="2000" dirty="0">
              <a:latin typeface="+mn-lt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en-US" sz="2000" b="1" i="1" dirty="0">
              <a:latin typeface="Monotype Corsiva" panose="03010101010201010101" pitchFamily="66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en-US" b="1" i="1" dirty="0">
              <a:latin typeface="Monotype Corsiva" panose="03010101010201010101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863" t="2371" r="1307" b="-408"/>
          <a:stretch/>
        </p:blipFill>
        <p:spPr>
          <a:xfrm>
            <a:off x="188913" y="868701"/>
            <a:ext cx="6480447" cy="82444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34288"/>
            <a:ext cx="65246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635"/>
                </a:solidFill>
                <a:latin typeface="Monotype Corsiva" panose="03010101010201010101" pitchFamily="66" charset="0"/>
              </a:rPr>
              <a:t>ВЫСТАВКИ ТВОРЧЕСТВА</a:t>
            </a:r>
          </a:p>
          <a:p>
            <a:pPr algn="ctr"/>
            <a:r>
              <a:rPr lang="ru-RU" sz="2400" b="1" dirty="0" smtClean="0">
                <a:solidFill>
                  <a:srgbClr val="007635"/>
                </a:solidFill>
                <a:latin typeface="Monotype Corsiva" panose="03010101010201010101" pitchFamily="66" charset="0"/>
              </a:rPr>
              <a:t> ДЕТЕЙ И РОДИТЕЛЕЙ</a:t>
            </a:r>
            <a:endParaRPr lang="ru-RU" sz="2400" dirty="0">
              <a:solidFill>
                <a:srgbClr val="00763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-171400" y="-252536"/>
            <a:ext cx="7029400" cy="1246188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800" i="1" dirty="0">
                <a:solidFill>
                  <a:srgbClr val="007635"/>
                </a:solidFill>
              </a:rPr>
              <a:t>Игры с </a:t>
            </a:r>
            <a:r>
              <a:rPr lang="ru-RU" sz="2800" i="1" dirty="0" err="1">
                <a:solidFill>
                  <a:srgbClr val="007635"/>
                </a:solidFill>
              </a:rPr>
              <a:t>валеологическим</a:t>
            </a:r>
            <a:r>
              <a:rPr lang="ru-RU" sz="2800" i="1" dirty="0">
                <a:solidFill>
                  <a:srgbClr val="007635"/>
                </a:solidFill>
              </a:rPr>
              <a:t> содержанием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12776" y="843647"/>
            <a:ext cx="4032448" cy="2216185"/>
          </a:xfrm>
        </p:spPr>
        <p:txBody>
          <a:bodyPr/>
          <a:lstStyle/>
          <a:p>
            <a:pPr algn="ctr" eaLnBrk="1" hangingPunct="1">
              <a:buNone/>
              <a:defRPr/>
            </a:pPr>
            <a:r>
              <a:rPr lang="ru-RU" sz="1600" i="1" dirty="0">
                <a:solidFill>
                  <a:srgbClr val="007635"/>
                </a:solidFill>
                <a:effectLst/>
                <a:latin typeface="Arial Black" panose="020B0A04020102020204" pitchFamily="34" charset="0"/>
              </a:rPr>
              <a:t>Доктор лечит малышей: </a:t>
            </a:r>
            <a:endParaRPr lang="ru-RU" sz="1600" i="1" dirty="0" smtClean="0">
              <a:solidFill>
                <a:srgbClr val="007635"/>
              </a:solidFill>
              <a:effectLst/>
              <a:latin typeface="Arial Black" panose="020B0A04020102020204" pitchFamily="34" charset="0"/>
            </a:endParaRPr>
          </a:p>
          <a:p>
            <a:pPr algn="ctr" eaLnBrk="1" hangingPunct="1">
              <a:buNone/>
              <a:defRPr/>
            </a:pPr>
            <a:r>
              <a:rPr lang="ru-RU" sz="1600" i="1" dirty="0" smtClean="0">
                <a:solidFill>
                  <a:srgbClr val="007635"/>
                </a:solidFill>
                <a:effectLst/>
                <a:latin typeface="Arial Black" panose="020B0A04020102020204" pitchFamily="34" charset="0"/>
              </a:rPr>
              <a:t>пилюли</a:t>
            </a:r>
            <a:r>
              <a:rPr lang="ru-RU" sz="1600" i="1" dirty="0">
                <a:solidFill>
                  <a:srgbClr val="007635"/>
                </a:solidFill>
                <a:effectLst/>
                <a:latin typeface="Arial Black" panose="020B0A04020102020204" pitchFamily="34" charset="0"/>
              </a:rPr>
              <a:t>, </a:t>
            </a:r>
            <a:r>
              <a:rPr lang="ru-RU" sz="1600" i="1" dirty="0" err="1" smtClean="0">
                <a:solidFill>
                  <a:srgbClr val="007635"/>
                </a:solidFill>
                <a:effectLst/>
                <a:latin typeface="Arial Black" panose="020B0A04020102020204" pitchFamily="34" charset="0"/>
              </a:rPr>
              <a:t>витаминки</a:t>
            </a:r>
            <a:r>
              <a:rPr lang="ru-RU" sz="1600" i="1" dirty="0" smtClean="0">
                <a:solidFill>
                  <a:srgbClr val="007635"/>
                </a:solidFill>
                <a:effectLst/>
                <a:latin typeface="Arial Black" panose="020B0A04020102020204" pitchFamily="34" charset="0"/>
              </a:rPr>
              <a:t>,</a:t>
            </a:r>
          </a:p>
          <a:p>
            <a:pPr algn="ctr" eaLnBrk="1" hangingPunct="1">
              <a:buNone/>
              <a:defRPr/>
            </a:pPr>
            <a:r>
              <a:rPr lang="ru-RU" sz="1600" i="1" dirty="0" smtClean="0">
                <a:solidFill>
                  <a:srgbClr val="007635"/>
                </a:solidFill>
                <a:effectLst/>
                <a:latin typeface="Arial Black" panose="020B0A04020102020204" pitchFamily="34" charset="0"/>
              </a:rPr>
              <a:t>Чтоб здоровыми росли</a:t>
            </a:r>
          </a:p>
          <a:p>
            <a:pPr algn="ctr" eaLnBrk="1" hangingPunct="1">
              <a:buNone/>
              <a:defRPr/>
            </a:pPr>
            <a:r>
              <a:rPr lang="ru-RU" sz="1600" i="1" dirty="0" smtClean="0">
                <a:solidFill>
                  <a:srgbClr val="007635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ru-RU" sz="1600" i="1" dirty="0">
                <a:solidFill>
                  <a:srgbClr val="007635"/>
                </a:solidFill>
                <a:effectLst/>
                <a:latin typeface="Arial Black" panose="020B0A04020102020204" pitchFamily="34" charset="0"/>
              </a:rPr>
              <a:t>девчонки и мальчишки</a:t>
            </a:r>
            <a:endParaRPr lang="ru-RU" sz="1600" i="1" dirty="0" smtClean="0">
              <a:solidFill>
                <a:srgbClr val="007635"/>
              </a:solidFill>
              <a:effectLst/>
              <a:latin typeface="Arial Black" panose="020B0A040201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640" y="2987824"/>
            <a:ext cx="6515369" cy="56151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726621" y="0"/>
            <a:ext cx="5657850" cy="6096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800" i="1" dirty="0" smtClean="0">
                <a:solidFill>
                  <a:srgbClr val="007635"/>
                </a:solidFill>
              </a:rPr>
              <a:t>Наше настроение</a:t>
            </a:r>
            <a:endParaRPr lang="ru-RU" sz="2800" i="1" dirty="0">
              <a:solidFill>
                <a:srgbClr val="007635"/>
              </a:solidFill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ru-RU" dirty="0" smtClean="0"/>
          </a:p>
        </p:txBody>
      </p:sp>
      <p:pic>
        <p:nvPicPr>
          <p:cNvPr id="186373" name="Picture 7" descr="PICT209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715000" y="-4286250"/>
            <a:ext cx="4468812" cy="335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0648" y="611560"/>
            <a:ext cx="6264696" cy="4081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2656" y="4860032"/>
            <a:ext cx="6264696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800100" y="-358440"/>
            <a:ext cx="5657850" cy="1213272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700" i="1" dirty="0">
                <a:solidFill>
                  <a:srgbClr val="007635"/>
                </a:solidFill>
              </a:rPr>
              <a:t>«Наша прогулка»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ru-RU" dirty="0" smtClean="0"/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0648" y="4788024"/>
            <a:ext cx="6408712" cy="4211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linux user\Desktop\ПЕДКАМПУС\ДОУ\технология успеха МБДОУ Березка\ФОТО САД\ПРОГУЛКА\Солнышко\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0648" y="539552"/>
            <a:ext cx="6336704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800100" y="-540545"/>
            <a:ext cx="5657850" cy="1909763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800" i="1" dirty="0" smtClean="0">
                <a:solidFill>
                  <a:srgbClr val="007635"/>
                </a:solidFill>
              </a:rPr>
              <a:t>ДЕЛАЕМ ЗАРЯДКУ…</a:t>
            </a:r>
            <a:endParaRPr lang="ru-RU" sz="2800" i="1" dirty="0">
              <a:solidFill>
                <a:srgbClr val="007635"/>
              </a:solidFill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ru-RU" dirty="0" smtClean="0"/>
          </a:p>
        </p:txBody>
      </p:sp>
      <p:pic>
        <p:nvPicPr>
          <p:cNvPr id="4097" name="Picture 1" descr="C:\Users\linux user\Desktop\IMG-981b384c2eae297b13a5b56929ab7c72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0648" y="683569"/>
            <a:ext cx="6408712" cy="4176464"/>
          </a:xfrm>
          <a:prstGeom prst="rect">
            <a:avLst/>
          </a:prstGeom>
          <a:noFill/>
        </p:spPr>
      </p:pic>
      <p:pic>
        <p:nvPicPr>
          <p:cNvPr id="4098" name="Picture 2" descr="C:\Users\linux user\Desktop\IMG-146953d2b13a90f8b50df12c2399519f-V.jpg"/>
          <p:cNvPicPr>
            <a:picLocks noChangeAspect="1" noChangeArrowheads="1"/>
          </p:cNvPicPr>
          <p:nvPr/>
        </p:nvPicPr>
        <p:blipFill>
          <a:blip r:embed="rId3" cstate="print"/>
          <a:srcRect t="29528"/>
          <a:stretch>
            <a:fillRect/>
          </a:stretch>
        </p:blipFill>
        <p:spPr bwMode="auto">
          <a:xfrm>
            <a:off x="260648" y="5004048"/>
            <a:ext cx="6336704" cy="39277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16714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22387" y="172352"/>
            <a:ext cx="5657850" cy="1357199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800" i="1" dirty="0" smtClean="0">
                <a:solidFill>
                  <a:srgbClr val="007635"/>
                </a:solidFill>
              </a:rPr>
              <a:t>С физкультурой </a:t>
            </a:r>
            <a:br>
              <a:rPr lang="ru-RU" sz="2800" i="1" dirty="0" smtClean="0">
                <a:solidFill>
                  <a:srgbClr val="007635"/>
                </a:solidFill>
              </a:rPr>
            </a:br>
            <a:r>
              <a:rPr lang="ru-RU" sz="2800" i="1" dirty="0" smtClean="0">
                <a:solidFill>
                  <a:srgbClr val="007635"/>
                </a:solidFill>
              </a:rPr>
              <a:t>мы дружны,</a:t>
            </a:r>
            <a:br>
              <a:rPr lang="ru-RU" sz="2800" i="1" dirty="0" smtClean="0">
                <a:solidFill>
                  <a:srgbClr val="007635"/>
                </a:solidFill>
              </a:rPr>
            </a:br>
            <a:r>
              <a:rPr lang="ru-RU" sz="2800" i="1" dirty="0" smtClean="0">
                <a:solidFill>
                  <a:srgbClr val="007635"/>
                </a:solidFill>
              </a:rPr>
              <a:t> нам </a:t>
            </a:r>
            <a:r>
              <a:rPr lang="ru-RU" sz="2800" i="1" dirty="0">
                <a:solidFill>
                  <a:srgbClr val="007635"/>
                </a:solidFill>
              </a:rPr>
              <a:t>б</a:t>
            </a:r>
            <a:r>
              <a:rPr lang="ru-RU" sz="2800" i="1" dirty="0" smtClean="0">
                <a:solidFill>
                  <a:srgbClr val="007635"/>
                </a:solidFill>
              </a:rPr>
              <a:t>олезни не страшны!!!</a:t>
            </a:r>
            <a:r>
              <a:rPr lang="ru-RU" sz="2800" dirty="0" smtClean="0">
                <a:solidFill>
                  <a:srgbClr val="007635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007635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rgbClr val="007635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i="1" dirty="0">
              <a:solidFill>
                <a:srgbClr val="007635"/>
              </a:solidFill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ru-RU" dirty="0" smtClean="0"/>
          </a:p>
        </p:txBody>
      </p:sp>
      <p:pic>
        <p:nvPicPr>
          <p:cNvPr id="3073" name="Picture 1" descr="C:\Users\linux user\Desktop\IMG-4489290096a03965437e0357ceadde41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089" y="1907704"/>
            <a:ext cx="6441271" cy="49685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56979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im0-tub-ru.yandex.net/i?id=3dc0e50fd7c4c7827fce6c17ee664fae&amp;n=33&amp;h=215&amp;w=287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1844824" y="1331640"/>
            <a:ext cx="4608512" cy="34523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  <a:reflection blurRad="12700" stA="38000" endPos="28000" dist="5000" dir="5400000" sy="-100000" algn="bl" rotWithShape="0"/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  <a:extLst/>
        </p:spPr>
      </p:pic>
      <p:pic>
        <p:nvPicPr>
          <p:cNvPr id="194562" name="Picture 4" descr="http://gif-anim.narod.ru/Deti24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5175" y="5032375"/>
            <a:ext cx="3240088" cy="330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32656" y="370842"/>
            <a:ext cx="612068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600" b="1" i="1" dirty="0" smtClean="0">
                <a:solidFill>
                  <a:srgbClr val="92D050"/>
                </a:solidFill>
                <a:latin typeface="Monotype Corsiva" panose="03010101010201010101" pitchFamily="66" charset="0"/>
              </a:rPr>
              <a:t>Будьте здоровы!!!</a:t>
            </a:r>
            <a:r>
              <a:rPr lang="ru-RU" sz="6600" b="1" i="1" dirty="0">
                <a:solidFill>
                  <a:srgbClr val="92D050"/>
                </a:solidFill>
              </a:rPr>
              <a:t/>
            </a:r>
            <a:br>
              <a:rPr lang="ru-RU" sz="6600" b="1" i="1" dirty="0">
                <a:solidFill>
                  <a:srgbClr val="92D050"/>
                </a:solidFill>
              </a:rPr>
            </a:br>
            <a:endParaRPr lang="ru-RU" sz="6600" b="1" dirty="0">
              <a:solidFill>
                <a:srgbClr val="92D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88640" y="179512"/>
            <a:ext cx="6515100" cy="832877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0000"/>
          </a:bodyPr>
          <a:lstStyle/>
          <a:p>
            <a:pPr algn="ctr"/>
            <a:r>
              <a:rPr lang="ru-RU" altLang="ru-RU" sz="2400" dirty="0">
                <a:solidFill>
                  <a:srgbClr val="663300"/>
                </a:solidFill>
                <a:effectLst/>
                <a:latin typeface="Monotype Corsiva" panose="03010101010201010101" pitchFamily="66" charset="0"/>
              </a:rPr>
              <a:t>«</a:t>
            </a:r>
            <a:r>
              <a:rPr lang="ru-RU" altLang="ru-RU" sz="2000" b="1" dirty="0">
                <a:solidFill>
                  <a:srgbClr val="663300"/>
                </a:solidFill>
                <a:effectLst/>
                <a:latin typeface="Monotype Corsiva" panose="03010101010201010101" pitchFamily="66" charset="0"/>
              </a:rPr>
              <a:t>Физическое воспитание – это то, что укрепляет здоровье и доставляет радость</a:t>
            </a:r>
            <a:r>
              <a:rPr lang="ru-RU" altLang="ru-RU" sz="2000" b="1" dirty="0" smtClean="0">
                <a:solidFill>
                  <a:srgbClr val="663300"/>
                </a:solidFill>
                <a:effectLst/>
                <a:latin typeface="Monotype Corsiva" panose="03010101010201010101" pitchFamily="66" charset="0"/>
              </a:rPr>
              <a:t>!»</a:t>
            </a:r>
            <a:br>
              <a:rPr lang="ru-RU" altLang="ru-RU" sz="2000" b="1" dirty="0" smtClean="0">
                <a:solidFill>
                  <a:srgbClr val="663300"/>
                </a:solidFill>
                <a:effectLst/>
                <a:latin typeface="Monotype Corsiva" panose="03010101010201010101" pitchFamily="66" charset="0"/>
              </a:rPr>
            </a:br>
            <a:r>
              <a:rPr lang="ru-RU" altLang="ru-RU" sz="2400" dirty="0" smtClean="0">
                <a:solidFill>
                  <a:srgbClr val="663300"/>
                </a:solidFill>
                <a:effectLst/>
                <a:latin typeface="Monotype Corsiva" panose="03010101010201010101" pitchFamily="66" charset="0"/>
              </a:rPr>
              <a:t>                                                               </a:t>
            </a:r>
            <a:r>
              <a:rPr lang="ru-RU" altLang="ru-RU" sz="2400" dirty="0" err="1" smtClean="0">
                <a:solidFill>
                  <a:srgbClr val="663300"/>
                </a:solidFill>
                <a:effectLst/>
                <a:latin typeface="Monotype Corsiva" panose="03010101010201010101" pitchFamily="66" charset="0"/>
              </a:rPr>
              <a:t>Креттен</a:t>
            </a:r>
            <a:endParaRPr lang="ru-RU" altLang="ru-RU" sz="2400" dirty="0">
              <a:solidFill>
                <a:srgbClr val="663300"/>
              </a:solidFill>
              <a:effectLst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42900" y="3492104"/>
            <a:ext cx="6172200" cy="3050381"/>
          </a:xfrm>
        </p:spPr>
        <p:txBody>
          <a:bodyPr/>
          <a:lstStyle/>
          <a:p>
            <a:endParaRPr lang="ru-RU" altLang="ru-RU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593973" y="6182509"/>
            <a:ext cx="567005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i="1" dirty="0">
                <a:solidFill>
                  <a:srgbClr val="007635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Внедрение инновационных технологий в систему </a:t>
            </a:r>
            <a:r>
              <a:rPr lang="ru-RU" altLang="ru-RU" sz="2000" b="1" i="1" dirty="0" err="1">
                <a:solidFill>
                  <a:srgbClr val="007635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физкультурно</a:t>
            </a:r>
            <a:r>
              <a:rPr lang="ru-RU" altLang="ru-RU" sz="2000" b="1" i="1" dirty="0">
                <a:solidFill>
                  <a:srgbClr val="007635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- оздоровительной работы в образовательный процесс, подготовка ребёнка к здоровому образу жизни на основе </a:t>
            </a:r>
            <a:r>
              <a:rPr lang="ru-RU" altLang="ru-RU" sz="2000" b="1" i="1" dirty="0" err="1">
                <a:solidFill>
                  <a:srgbClr val="007635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здоровьесберегающих</a:t>
            </a:r>
            <a:r>
              <a:rPr lang="ru-RU" altLang="ru-RU" sz="2000" b="1" i="1" dirty="0">
                <a:solidFill>
                  <a:srgbClr val="007635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технологий и различных форм организации физкультурной деятельности является приоритетным направлением</a:t>
            </a:r>
            <a:r>
              <a:rPr lang="ru-RU" altLang="ru-RU" i="1" dirty="0">
                <a:solidFill>
                  <a:srgbClr val="007635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9" name="Рисунок 8" descr="C:\Users\linux user\Desktop\ПЕДКАМПУС\ДОУ\технология успеха МБДОУ Березка\ФОТО САД\ПРОГУЛКА\Одуванчик\3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640" y="1187624"/>
            <a:ext cx="6480720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53184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3937000"/>
            <a:ext cx="6337300" cy="15398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en-US" sz="1600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dirty="0">
              <a:latin typeface="+mn-lt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en-US" sz="2000" dirty="0">
              <a:latin typeface="+mn-lt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en-US" sz="2000" b="1" i="1" dirty="0">
              <a:latin typeface="Monotype Corsiva" panose="03010101010201010101" pitchFamily="66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en-US" b="1" i="1" dirty="0">
              <a:latin typeface="Monotype Corsiva" panose="03010101010201010101" pitchFamily="66" charset="0"/>
            </a:endParaRPr>
          </a:p>
        </p:txBody>
      </p:sp>
      <p:sp>
        <p:nvSpPr>
          <p:cNvPr id="132098" name="Прямоугольник 1"/>
          <p:cNvSpPr>
            <a:spLocks noChangeArrowheads="1"/>
          </p:cNvSpPr>
          <p:nvPr/>
        </p:nvSpPr>
        <p:spPr bwMode="auto">
          <a:xfrm>
            <a:off x="3140968" y="1691680"/>
            <a:ext cx="3452514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ru-RU" dirty="0">
                <a:solidFill>
                  <a:srgbClr val="007635"/>
                </a:solidFill>
                <a:latin typeface="Constantia" panose="02030602050306030303" pitchFamily="18" charset="0"/>
                <a:ea typeface="Calibri" pitchFamily="34" charset="0"/>
                <a:cs typeface="Times New Roman" pitchFamily="18" charset="0"/>
              </a:rPr>
              <a:t>Двигательная активность является важнейшим компонентом образа жизни и поведения дошкольников. Она зависит от организации физического развития и воспитания детей, от уровня их подготовленности, от условий жизни, индивидуальных особенностей и функциональных возможностей растущего организма.</a:t>
            </a:r>
          </a:p>
        </p:txBody>
      </p:sp>
      <p:pic>
        <p:nvPicPr>
          <p:cNvPr id="132100" name="Picture 4" descr="http://www.tuweb.ru/file/tuweb/Articles/31/articles_id-aktualn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8640" y="0"/>
            <a:ext cx="1944216" cy="1795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2101" name="Прямоугольник 8"/>
          <p:cNvSpPr>
            <a:spLocks noChangeArrowheads="1"/>
          </p:cNvSpPr>
          <p:nvPr/>
        </p:nvSpPr>
        <p:spPr bwMode="auto">
          <a:xfrm>
            <a:off x="0" y="5652120"/>
            <a:ext cx="234888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ru-RU" dirty="0">
                <a:solidFill>
                  <a:srgbClr val="663300"/>
                </a:solidFill>
                <a:latin typeface="Constantia" panose="02030602050306030303" pitchFamily="18" charset="0"/>
                <a:cs typeface="Times New Roman" pitchFamily="18" charset="0"/>
              </a:rPr>
              <a:t>Поддержать у детей положительное отношение к активному образу жизни, а в дальнейшем желание сохранять и укреплять свое здоровье – важные составляющие воспитания в семье. </a:t>
            </a:r>
            <a:endParaRPr lang="ru-RU" sz="1600" dirty="0">
              <a:solidFill>
                <a:srgbClr val="663300"/>
              </a:solidFill>
              <a:latin typeface="Constantia" panose="02030602050306030303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0" name="Рисунок 9" descr="C:\Users\linux user\Desktop\ПЕДКАМПУС\ДОУ\технология успеха МБДОУ Березка\ФОТО САД\ПРОГУЛКА\Бабочки\2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0648" y="1835696"/>
            <a:ext cx="2592288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5" cstate="print"/>
          <a:srcRect l="2787"/>
          <a:stretch>
            <a:fillRect/>
          </a:stretch>
        </p:blipFill>
        <p:spPr bwMode="auto">
          <a:xfrm>
            <a:off x="2420888" y="5580112"/>
            <a:ext cx="4248472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8913" y="4683565"/>
            <a:ext cx="6335712" cy="15398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en-US" sz="1600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dirty="0">
              <a:latin typeface="+mn-lt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en-US" sz="2000" dirty="0">
              <a:latin typeface="+mn-lt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en-US" sz="2000" b="1" i="1" dirty="0">
              <a:latin typeface="Monotype Corsiva" panose="03010101010201010101" pitchFamily="66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en-US" b="1" i="1" dirty="0">
              <a:latin typeface="Monotype Corsiva" panose="03010101010201010101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59974" y="56096"/>
            <a:ext cx="623731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b="1" dirty="0" smtClean="0">
                <a:solidFill>
                  <a:srgbClr val="972987"/>
                </a:solidFill>
                <a:latin typeface="Constantia" panose="02030602050306030303" pitchFamily="18" charset="0"/>
                <a:cs typeface="Times New Roman" pitchFamily="18" charset="0"/>
              </a:rPr>
              <a:t>Цель: </a:t>
            </a:r>
            <a:r>
              <a:rPr lang="ru-RU" sz="1600" dirty="0" smtClean="0">
                <a:solidFill>
                  <a:srgbClr val="333333"/>
                </a:solidFill>
                <a:latin typeface="Constantia" panose="02030602050306030303" pitchFamily="18" charset="0"/>
                <a:cs typeface="Times New Roman" pitchFamily="18" charset="0"/>
              </a:rPr>
              <a:t>формирование </a:t>
            </a:r>
            <a:r>
              <a:rPr lang="ru-RU" sz="1600" dirty="0">
                <a:solidFill>
                  <a:srgbClr val="333333"/>
                </a:solidFill>
                <a:latin typeface="Constantia" panose="02030602050306030303" pitchFamily="18" charset="0"/>
                <a:cs typeface="Times New Roman" pitchFamily="18" charset="0"/>
              </a:rPr>
              <a:t>физически, здорового и социально-адаптированного ребенка   через   создание единого </a:t>
            </a:r>
            <a:r>
              <a:rPr lang="ru-RU" sz="1600" dirty="0" err="1">
                <a:solidFill>
                  <a:srgbClr val="333333"/>
                </a:solidFill>
                <a:latin typeface="Constantia" panose="02030602050306030303" pitchFamily="18" charset="0"/>
                <a:cs typeface="Times New Roman" pitchFamily="18" charset="0"/>
              </a:rPr>
              <a:t>здоровьесберегающего</a:t>
            </a:r>
            <a:r>
              <a:rPr lang="ru-RU" sz="1600" dirty="0">
                <a:solidFill>
                  <a:srgbClr val="333333"/>
                </a:solidFill>
                <a:latin typeface="Constantia" panose="02030602050306030303" pitchFamily="18" charset="0"/>
                <a:cs typeface="Times New Roman" pitchFamily="18" charset="0"/>
              </a:rPr>
              <a:t> процесса и   приобщение родителей к здоровому образу жизни.</a:t>
            </a:r>
            <a:r>
              <a:rPr lang="ru-RU" sz="1600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br>
              <a:rPr lang="ru-RU" sz="1600" dirty="0">
                <a:solidFill>
                  <a:srgbClr val="000000"/>
                </a:solidFill>
                <a:latin typeface="Constantia" panose="02030602050306030303" pitchFamily="18" charset="0"/>
              </a:rPr>
            </a:br>
            <a:endParaRPr lang="ru-RU" sz="1600" dirty="0">
              <a:latin typeface="Constantia" panose="02030602050306030303" pitchFamily="18" charset="0"/>
            </a:endParaRPr>
          </a:p>
        </p:txBody>
      </p:sp>
      <p:pic>
        <p:nvPicPr>
          <p:cNvPr id="136195" name="Picture 4" descr="http://m.gifmania.ru/Animated-Gifs-Animirovannykh-Alfavitov/Animations-Punctuation-Marks/Images-Exclamation-mark/Exclamation-mark-2604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576" y="56096"/>
            <a:ext cx="601874" cy="1059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1"/>
          <p:cNvSpPr>
            <a:spLocks noChangeArrowheads="1"/>
          </p:cNvSpPr>
          <p:nvPr/>
        </p:nvSpPr>
        <p:spPr bwMode="auto">
          <a:xfrm>
            <a:off x="105730" y="5724128"/>
            <a:ext cx="6605225" cy="3300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Aft>
                <a:spcPts val="900"/>
              </a:spcAft>
            </a:pPr>
            <a:r>
              <a:rPr lang="ru-RU" sz="1600" b="1" dirty="0" smtClean="0">
                <a:solidFill>
                  <a:srgbClr val="972987"/>
                </a:solidFill>
                <a:latin typeface="Constantia" panose="02030602050306030303" pitchFamily="18" charset="0"/>
                <a:cs typeface="Times New Roman" pitchFamily="18" charset="0"/>
              </a:rPr>
              <a:t>Задачи:</a:t>
            </a:r>
            <a:endParaRPr lang="ru-RU" sz="1600" dirty="0">
              <a:solidFill>
                <a:srgbClr val="972987"/>
              </a:solidFill>
              <a:latin typeface="Constantia" panose="02030602050306030303" pitchFamily="18" charset="0"/>
              <a:ea typeface="Calibri" pitchFamily="34" charset="0"/>
              <a:cs typeface="Times New Roman" pitchFamily="18" charset="0"/>
            </a:endParaRPr>
          </a:p>
          <a:p>
            <a:pPr marL="285750" indent="-285750" algn="just">
              <a:spcAft>
                <a:spcPts val="1000"/>
              </a:spcAft>
              <a:buSzPts val="1000"/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rgbClr val="000000"/>
                </a:solidFill>
                <a:latin typeface="Constantia" panose="02030602050306030303" pitchFamily="18" charset="0"/>
                <a:ea typeface="Calibri" pitchFamily="34" charset="0"/>
                <a:cs typeface="Times New Roman" pitchFamily="18" charset="0"/>
              </a:rPr>
              <a:t>развивать </a:t>
            </a:r>
            <a:r>
              <a:rPr lang="ru-RU" sz="1600" dirty="0">
                <a:solidFill>
                  <a:srgbClr val="000000"/>
                </a:solidFill>
                <a:latin typeface="Constantia" panose="02030602050306030303" pitchFamily="18" charset="0"/>
                <a:ea typeface="Calibri" pitchFamily="34" charset="0"/>
                <a:cs typeface="Times New Roman" pitchFamily="18" charset="0"/>
              </a:rPr>
              <a:t>осознанное отношение к здоровью</a:t>
            </a:r>
            <a:r>
              <a:rPr lang="ru-RU" sz="1600" dirty="0" smtClean="0">
                <a:solidFill>
                  <a:srgbClr val="000000"/>
                </a:solidFill>
                <a:latin typeface="Constantia" panose="02030602050306030303" pitchFamily="18" charset="0"/>
                <a:ea typeface="Calibri" pitchFamily="34" charset="0"/>
                <a:cs typeface="Times New Roman" pitchFamily="18" charset="0"/>
              </a:rPr>
              <a:t>;</a:t>
            </a:r>
            <a:endParaRPr lang="en-US" sz="1600" dirty="0" smtClean="0">
              <a:solidFill>
                <a:srgbClr val="000000"/>
              </a:solidFill>
              <a:latin typeface="Constantia" panose="02030602050306030303" pitchFamily="18" charset="0"/>
              <a:ea typeface="Calibri" pitchFamily="34" charset="0"/>
              <a:cs typeface="Times New Roman" pitchFamily="18" charset="0"/>
            </a:endParaRPr>
          </a:p>
          <a:p>
            <a:pPr marL="285750" indent="-285750" algn="just">
              <a:spcAft>
                <a:spcPts val="1000"/>
              </a:spcAft>
              <a:buSzPts val="1000"/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rgbClr val="000000"/>
                </a:solidFill>
                <a:latin typeface="Constantia" panose="02030602050306030303" pitchFamily="18" charset="0"/>
                <a:ea typeface="Calibri" pitchFamily="34" charset="0"/>
                <a:cs typeface="Times New Roman" pitchFamily="18" charset="0"/>
              </a:rPr>
              <a:t>развивать </a:t>
            </a:r>
            <a:r>
              <a:rPr lang="ru-RU" sz="1600" dirty="0">
                <a:solidFill>
                  <a:srgbClr val="000000"/>
                </a:solidFill>
                <a:latin typeface="Constantia" panose="02030602050306030303" pitchFamily="18" charset="0"/>
                <a:ea typeface="Calibri" pitchFamily="34" charset="0"/>
                <a:cs typeface="Times New Roman" pitchFamily="18" charset="0"/>
              </a:rPr>
              <a:t>двигательные способности и положительную самооценку</a:t>
            </a:r>
            <a:r>
              <a:rPr lang="ru-RU" sz="1600" dirty="0" smtClean="0">
                <a:solidFill>
                  <a:srgbClr val="000000"/>
                </a:solidFill>
                <a:latin typeface="Constantia" panose="02030602050306030303" pitchFamily="18" charset="0"/>
                <a:ea typeface="Calibri" pitchFamily="34" charset="0"/>
                <a:cs typeface="Times New Roman" pitchFamily="18" charset="0"/>
              </a:rPr>
              <a:t>;</a:t>
            </a:r>
            <a:endParaRPr lang="en-US" sz="1600" dirty="0" smtClean="0">
              <a:solidFill>
                <a:srgbClr val="000000"/>
              </a:solidFill>
              <a:latin typeface="Constantia" panose="02030602050306030303" pitchFamily="18" charset="0"/>
              <a:ea typeface="Calibri" pitchFamily="34" charset="0"/>
              <a:cs typeface="Times New Roman" pitchFamily="18" charset="0"/>
            </a:endParaRPr>
          </a:p>
          <a:p>
            <a:pPr marL="285750" indent="-285750" algn="just">
              <a:spcAft>
                <a:spcPts val="1000"/>
              </a:spcAft>
              <a:buSzPts val="1000"/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Constantia" panose="02030602050306030303" pitchFamily="18" charset="0"/>
                <a:cs typeface="Times New Roman" pitchFamily="18" charset="0"/>
              </a:rPr>
              <a:t>осуществлять </a:t>
            </a:r>
            <a:r>
              <a:rPr lang="ru-RU" sz="1600" dirty="0">
                <a:latin typeface="Constantia" panose="02030602050306030303" pitchFamily="18" charset="0"/>
                <a:cs typeface="Times New Roman" pitchFamily="18" charset="0"/>
              </a:rPr>
              <a:t>просвещение родителей по вопросам </a:t>
            </a:r>
            <a:r>
              <a:rPr lang="ru-RU" sz="1600" dirty="0" smtClean="0">
                <a:latin typeface="Constantia" panose="02030602050306030303" pitchFamily="18" charset="0"/>
                <a:cs typeface="Times New Roman" pitchFamily="18" charset="0"/>
              </a:rPr>
              <a:t>оздоровительной </a:t>
            </a:r>
            <a:r>
              <a:rPr lang="ru-RU" sz="1600" dirty="0">
                <a:latin typeface="Constantia" panose="02030602050306030303" pitchFamily="18" charset="0"/>
                <a:cs typeface="Times New Roman" pitchFamily="18" charset="0"/>
              </a:rPr>
              <a:t>работы</a:t>
            </a:r>
            <a:r>
              <a:rPr lang="ru-RU" sz="1600" dirty="0" smtClean="0">
                <a:latin typeface="Constantia" panose="02030602050306030303" pitchFamily="18" charset="0"/>
                <a:cs typeface="Times New Roman" pitchFamily="18" charset="0"/>
              </a:rPr>
              <a:t>.;</a:t>
            </a:r>
            <a:endParaRPr lang="en-US" sz="1600" dirty="0" smtClean="0">
              <a:latin typeface="Constantia" panose="02030602050306030303" pitchFamily="18" charset="0"/>
              <a:cs typeface="Times New Roman" pitchFamily="18" charset="0"/>
            </a:endParaRPr>
          </a:p>
          <a:p>
            <a:pPr marL="285750" indent="-285750" algn="just">
              <a:spcAft>
                <a:spcPts val="1000"/>
              </a:spcAft>
              <a:buSzPts val="1000"/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Constantia" panose="02030602050306030303" pitchFamily="18" charset="0"/>
              </a:rPr>
              <a:t>о</a:t>
            </a:r>
            <a:r>
              <a:rPr lang="ru-RU" sz="1600" dirty="0" smtClean="0">
                <a:latin typeface="Constantia" panose="02030602050306030303" pitchFamily="18" charset="0"/>
                <a:cs typeface="Times New Roman" pitchFamily="18" charset="0"/>
              </a:rPr>
              <a:t>богащать </a:t>
            </a:r>
            <a:r>
              <a:rPr lang="ru-RU" sz="1600" dirty="0">
                <a:latin typeface="Constantia" panose="02030602050306030303" pitchFamily="18" charset="0"/>
                <a:cs typeface="Times New Roman" pitchFamily="18" charset="0"/>
              </a:rPr>
              <a:t>детско-родительские взаимоотношения при проведении совместных мероприятий, уделяя при этом особое внимание пропаганде здорового образа жизни, профилактике заболеваний, сохранению и укреплению физического здоровья детей.</a:t>
            </a:r>
            <a:endParaRPr lang="ru-RU" sz="1600" dirty="0">
              <a:latin typeface="Constantia" panose="02030602050306030303" pitchFamily="18" charset="0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4" cstate="print"/>
          <a:srcRect l="6893" r="6893"/>
          <a:stretch>
            <a:fillRect/>
          </a:stretch>
        </p:blipFill>
        <p:spPr bwMode="auto">
          <a:xfrm>
            <a:off x="332656" y="1187624"/>
            <a:ext cx="6192688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Grp="1" noChangeArrowheads="1"/>
          </p:cNvSpPr>
          <p:nvPr>
            <p:ph type="title"/>
          </p:nvPr>
        </p:nvSpPr>
        <p:spPr>
          <a:xfrm>
            <a:off x="342900" y="0"/>
            <a:ext cx="6515100" cy="1121664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ru-RU" altLang="ru-RU" b="1" dirty="0" smtClean="0">
                <a:solidFill>
                  <a:srgbClr val="007635"/>
                </a:solidFill>
                <a:effectLst/>
                <a:latin typeface="Monotype Corsiva" panose="03010101010201010101" pitchFamily="66" charset="0"/>
              </a:rPr>
              <a:t>Утренняя гимнастика</a:t>
            </a:r>
          </a:p>
        </p:txBody>
      </p:sp>
      <p:sp>
        <p:nvSpPr>
          <p:cNvPr id="12291" name="Rectangle 13"/>
          <p:cNvSpPr>
            <a:spLocks noGrp="1" noChangeArrowheads="1"/>
          </p:cNvSpPr>
          <p:nvPr>
            <p:ph sz="half" idx="2"/>
          </p:nvPr>
        </p:nvSpPr>
        <p:spPr>
          <a:xfrm>
            <a:off x="81338" y="1119424"/>
            <a:ext cx="6525344" cy="3342084"/>
          </a:xfrm>
        </p:spPr>
        <p:txBody>
          <a:bodyPr/>
          <a:lstStyle/>
          <a:p>
            <a:pPr algn="just"/>
            <a:r>
              <a:rPr lang="ru-RU" altLang="ru-RU" sz="1800" i="1" dirty="0">
                <a:latin typeface="Constantia" panose="02030602050306030303" pitchFamily="18" charset="0"/>
              </a:rPr>
              <a:t>Традиционная форма;</a:t>
            </a:r>
          </a:p>
          <a:p>
            <a:pPr algn="just"/>
            <a:r>
              <a:rPr lang="ru-RU" altLang="ru-RU" sz="1800" i="1" dirty="0">
                <a:latin typeface="Constantia" panose="02030602050306030303" pitchFamily="18" charset="0"/>
              </a:rPr>
              <a:t>Сюжетная;</a:t>
            </a:r>
          </a:p>
          <a:p>
            <a:pPr algn="just"/>
            <a:r>
              <a:rPr lang="ru-RU" altLang="ru-RU" sz="1800" i="1" dirty="0">
                <a:latin typeface="Constantia" panose="02030602050306030303" pitchFamily="18" charset="0"/>
              </a:rPr>
              <a:t>Игрового характера;</a:t>
            </a:r>
          </a:p>
          <a:p>
            <a:pPr algn="just"/>
            <a:r>
              <a:rPr lang="ru-RU" altLang="ru-RU" sz="1800" i="1" dirty="0">
                <a:latin typeface="Constantia" panose="02030602050306030303" pitchFamily="18" charset="0"/>
              </a:rPr>
              <a:t>Использование полосы препятствий;</a:t>
            </a:r>
          </a:p>
          <a:p>
            <a:pPr algn="just"/>
            <a:r>
              <a:rPr lang="ru-RU" altLang="ru-RU" sz="1800" i="1" dirty="0">
                <a:latin typeface="Constantia" panose="02030602050306030303" pitchFamily="18" charset="0"/>
              </a:rPr>
              <a:t>Использование художественного слова, фольклора;</a:t>
            </a:r>
          </a:p>
          <a:p>
            <a:pPr algn="just"/>
            <a:r>
              <a:rPr lang="ru-RU" altLang="ru-RU" sz="1800" i="1" dirty="0">
                <a:latin typeface="Constantia" panose="02030602050306030303" pitchFamily="18" charset="0"/>
              </a:rPr>
              <a:t>Использование комплекса музыкально- ритмических упражнений;</a:t>
            </a:r>
          </a:p>
          <a:p>
            <a:pPr algn="just"/>
            <a:r>
              <a:rPr lang="ru-RU" altLang="ru-RU" sz="1800" i="1" dirty="0" smtClean="0">
                <a:latin typeface="Constantia" panose="02030602050306030303" pitchFamily="18" charset="0"/>
              </a:rPr>
              <a:t>Включение </a:t>
            </a:r>
            <a:r>
              <a:rPr lang="ru-RU" altLang="ru-RU" sz="1800" i="1" dirty="0">
                <a:latin typeface="Constantia" panose="02030602050306030303" pitchFamily="18" charset="0"/>
              </a:rPr>
              <a:t>оздоровительных пробежек;</a:t>
            </a:r>
          </a:p>
          <a:p>
            <a:pPr algn="just"/>
            <a:r>
              <a:rPr lang="ru-RU" altLang="ru-RU" sz="1800" i="1" dirty="0">
                <a:latin typeface="Constantia" panose="02030602050306030303" pitchFamily="18" charset="0"/>
              </a:rPr>
              <a:t>Использование элементов ритмической гимнастики, танцевальных </a:t>
            </a:r>
            <a:r>
              <a:rPr lang="ru-RU" altLang="ru-RU" sz="1800" i="1" dirty="0" smtClean="0">
                <a:latin typeface="Constantia" panose="02030602050306030303" pitchFamily="18" charset="0"/>
              </a:rPr>
              <a:t>движений</a:t>
            </a:r>
            <a:r>
              <a:rPr lang="ru-RU" altLang="ru-RU" sz="1800" i="1" dirty="0">
                <a:latin typeface="Constantia" panose="02030602050306030303" pitchFamily="18" charset="0"/>
              </a:rPr>
              <a:t>.</a:t>
            </a:r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672" y="4355976"/>
            <a:ext cx="6048672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1104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Grp="1" noChangeArrowheads="1"/>
          </p:cNvSpPr>
          <p:nvPr>
            <p:ph type="title"/>
          </p:nvPr>
        </p:nvSpPr>
        <p:spPr>
          <a:xfrm>
            <a:off x="476672" y="-180528"/>
            <a:ext cx="6224903" cy="985838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/>
          </a:bodyPr>
          <a:lstStyle/>
          <a:p>
            <a:pPr algn="just"/>
            <a:r>
              <a:rPr lang="ru-RU" altLang="ru-RU" sz="2800" b="1" dirty="0" smtClean="0">
                <a:solidFill>
                  <a:srgbClr val="007635"/>
                </a:solidFill>
                <a:effectLst/>
                <a:latin typeface="Monotype Corsiva" panose="03010101010201010101" pitchFamily="66" charset="0"/>
              </a:rPr>
              <a:t>Занятия на свежем воздухе</a:t>
            </a:r>
          </a:p>
        </p:txBody>
      </p:sp>
      <p:pic>
        <p:nvPicPr>
          <p:cNvPr id="5" name="Рисунок 4" descr="C:\Users\linux user\Desktop\ПЕДКАМПУС\ДОУ\технология успеха МБДОУ Березка\ФОТО САД\ПРОГУЛКА\Капелька\31.jpg"/>
          <p:cNvPicPr/>
          <p:nvPr/>
        </p:nvPicPr>
        <p:blipFill>
          <a:blip r:embed="rId2" cstate="print"/>
          <a:srcRect l="49098"/>
          <a:stretch>
            <a:fillRect/>
          </a:stretch>
        </p:blipFill>
        <p:spPr bwMode="auto">
          <a:xfrm>
            <a:off x="404664" y="683568"/>
            <a:ext cx="6048672" cy="820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695844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Grp="1" noChangeArrowheads="1"/>
          </p:cNvSpPr>
          <p:nvPr>
            <p:ph type="title"/>
          </p:nvPr>
        </p:nvSpPr>
        <p:spPr>
          <a:xfrm>
            <a:off x="476672" y="-180528"/>
            <a:ext cx="6224903" cy="985838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/>
          </a:bodyPr>
          <a:lstStyle/>
          <a:p>
            <a:pPr algn="just"/>
            <a:r>
              <a:rPr lang="ru-RU" altLang="ru-RU" sz="2800" b="1" dirty="0" smtClean="0">
                <a:solidFill>
                  <a:srgbClr val="007635"/>
                </a:solidFill>
                <a:effectLst/>
                <a:latin typeface="Monotype Corsiva" panose="03010101010201010101" pitchFamily="66" charset="0"/>
              </a:rPr>
              <a:t>        ИГРЫ на свежем воздухе</a:t>
            </a:r>
          </a:p>
        </p:txBody>
      </p:sp>
      <p:pic>
        <p:nvPicPr>
          <p:cNvPr id="151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0648" y="539552"/>
            <a:ext cx="6264696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1555" name="Picture 3"/>
          <p:cNvPicPr>
            <a:picLocks noChangeAspect="1" noChangeArrowheads="1"/>
          </p:cNvPicPr>
          <p:nvPr/>
        </p:nvPicPr>
        <p:blipFill>
          <a:blip r:embed="rId3" cstate="print"/>
          <a:srcRect l="8526" t="12788"/>
          <a:stretch>
            <a:fillRect/>
          </a:stretch>
        </p:blipFill>
        <p:spPr bwMode="auto">
          <a:xfrm>
            <a:off x="260648" y="5004048"/>
            <a:ext cx="6264696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695844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Grp="1" noChangeArrowheads="1"/>
          </p:cNvSpPr>
          <p:nvPr>
            <p:ph type="title"/>
          </p:nvPr>
        </p:nvSpPr>
        <p:spPr>
          <a:xfrm>
            <a:off x="326355" y="-194734"/>
            <a:ext cx="6182915" cy="985838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ru-RU" altLang="ru-RU" sz="2700" b="1" dirty="0">
                <a:solidFill>
                  <a:srgbClr val="007635"/>
                </a:solidFill>
                <a:effectLst/>
                <a:latin typeface="Monotype Corsiva" panose="03010101010201010101" pitchFamily="66" charset="0"/>
              </a:rPr>
              <a:t>Подвижные и спортивные игры</a:t>
            </a:r>
          </a:p>
        </p:txBody>
      </p:sp>
      <p:pic>
        <p:nvPicPr>
          <p:cNvPr id="5" name="Рисунок 4" descr="C:\Users\linux user\Desktop\ПЕДКАМПУС\ДОУ\технология успеха МБДОУ Березка\ФОТО САД\ПРОГУЛКА\Капелька\28.jpg"/>
          <p:cNvPicPr/>
          <p:nvPr/>
        </p:nvPicPr>
        <p:blipFill>
          <a:blip r:embed="rId2" cstate="print"/>
          <a:srcRect t="13346" b="15014"/>
          <a:stretch>
            <a:fillRect/>
          </a:stretch>
        </p:blipFill>
        <p:spPr bwMode="auto">
          <a:xfrm>
            <a:off x="332656" y="5076056"/>
            <a:ext cx="6192688" cy="3832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3" cstate="print"/>
          <a:srcRect l="9184" r="11808" b="9838"/>
          <a:stretch>
            <a:fillRect/>
          </a:stretch>
        </p:blipFill>
        <p:spPr bwMode="auto">
          <a:xfrm>
            <a:off x="332656" y="683568"/>
            <a:ext cx="6192688" cy="4281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18572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Grp="1" noChangeArrowheads="1"/>
          </p:cNvSpPr>
          <p:nvPr>
            <p:ph type="title"/>
          </p:nvPr>
        </p:nvSpPr>
        <p:spPr>
          <a:xfrm>
            <a:off x="692696" y="-194734"/>
            <a:ext cx="5816574" cy="985838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ru-RU" altLang="ru-RU" sz="2700" b="1" dirty="0" smtClean="0">
                <a:solidFill>
                  <a:srgbClr val="007635"/>
                </a:solidFill>
                <a:effectLst/>
                <a:latin typeface="Monotype Corsiva" panose="03010101010201010101" pitchFamily="66" charset="0"/>
              </a:rPr>
              <a:t>ДВИГАТЕЛЬНАЯ АКТИВНОСТЬ</a:t>
            </a:r>
            <a:endParaRPr lang="ru-RU" altLang="ru-RU" sz="2700" b="1" dirty="0">
              <a:solidFill>
                <a:srgbClr val="007635"/>
              </a:solidFill>
              <a:effectLst/>
              <a:latin typeface="Monotype Corsiva" panose="03010101010201010101" pitchFamily="66" charset="0"/>
            </a:endParaRPr>
          </a:p>
        </p:txBody>
      </p:sp>
      <p:pic>
        <p:nvPicPr>
          <p:cNvPr id="3" name="Picture 1" descr="C:\Users\linux user\Desktop\ПЕДКАМПУС\ДОУ\технология успеха МБДОУ Березка\ФОТО САД\ПРОГУЛКА\Божья коровка\38.jpg"/>
          <p:cNvPicPr>
            <a:picLocks noChangeAspect="1" noChangeArrowheads="1"/>
          </p:cNvPicPr>
          <p:nvPr/>
        </p:nvPicPr>
        <p:blipFill>
          <a:blip r:embed="rId2" cstate="print"/>
          <a:srcRect b="10338"/>
          <a:stretch>
            <a:fillRect/>
          </a:stretch>
        </p:blipFill>
        <p:spPr bwMode="auto">
          <a:xfrm>
            <a:off x="260648" y="683568"/>
            <a:ext cx="6192688" cy="3615579"/>
          </a:xfrm>
          <a:prstGeom prst="rect">
            <a:avLst/>
          </a:prstGeom>
          <a:noFill/>
        </p:spPr>
      </p:pic>
      <p:pic>
        <p:nvPicPr>
          <p:cNvPr id="150530" name="Picture 2"/>
          <p:cNvPicPr>
            <a:picLocks noChangeAspect="1" noChangeArrowheads="1"/>
          </p:cNvPicPr>
          <p:nvPr/>
        </p:nvPicPr>
        <p:blipFill>
          <a:blip r:embed="rId3" cstate="print"/>
          <a:srcRect l="9991" b="13346"/>
          <a:stretch>
            <a:fillRect/>
          </a:stretch>
        </p:blipFill>
        <p:spPr bwMode="auto">
          <a:xfrm>
            <a:off x="260648" y="4572000"/>
            <a:ext cx="6367441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18572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Сумерки">
  <a:themeElements>
    <a:clrScheme name="Сумерки 8">
      <a:dk1>
        <a:srgbClr val="000000"/>
      </a:dk1>
      <a:lt1>
        <a:srgbClr val="D6DAE4"/>
      </a:lt1>
      <a:dk2>
        <a:srgbClr val="000099"/>
      </a:dk2>
      <a:lt2>
        <a:srgbClr val="FFFFFF"/>
      </a:lt2>
      <a:accent1>
        <a:srgbClr val="BFDEE3"/>
      </a:accent1>
      <a:accent2>
        <a:srgbClr val="C0C0C0"/>
      </a:accent2>
      <a:accent3>
        <a:srgbClr val="E8EAEF"/>
      </a:accent3>
      <a:accent4>
        <a:srgbClr val="000000"/>
      </a:accent4>
      <a:accent5>
        <a:srgbClr val="DCECEF"/>
      </a:accent5>
      <a:accent6>
        <a:srgbClr val="AEAEAE"/>
      </a:accent6>
      <a:hlink>
        <a:srgbClr val="3333CC"/>
      </a:hlink>
      <a:folHlink>
        <a:srgbClr val="5E93C9"/>
      </a:folHlink>
    </a:clrScheme>
    <a:fontScheme name="Сумерки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умерки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умерки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умерки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Сумерки">
  <a:themeElements>
    <a:clrScheme name="Сумерки 8">
      <a:dk1>
        <a:srgbClr val="000000"/>
      </a:dk1>
      <a:lt1>
        <a:srgbClr val="D6DAE4"/>
      </a:lt1>
      <a:dk2>
        <a:srgbClr val="000099"/>
      </a:dk2>
      <a:lt2>
        <a:srgbClr val="FFFFFF"/>
      </a:lt2>
      <a:accent1>
        <a:srgbClr val="BFDEE3"/>
      </a:accent1>
      <a:accent2>
        <a:srgbClr val="C0C0C0"/>
      </a:accent2>
      <a:accent3>
        <a:srgbClr val="E8EAEF"/>
      </a:accent3>
      <a:accent4>
        <a:srgbClr val="000000"/>
      </a:accent4>
      <a:accent5>
        <a:srgbClr val="DCECEF"/>
      </a:accent5>
      <a:accent6>
        <a:srgbClr val="AEAEAE"/>
      </a:accent6>
      <a:hlink>
        <a:srgbClr val="3333CC"/>
      </a:hlink>
      <a:folHlink>
        <a:srgbClr val="5E93C9"/>
      </a:folHlink>
    </a:clrScheme>
    <a:fontScheme name="Сумерки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умерки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умерки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умерки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Сумерки">
  <a:themeElements>
    <a:clrScheme name="Сумерки 8">
      <a:dk1>
        <a:srgbClr val="000000"/>
      </a:dk1>
      <a:lt1>
        <a:srgbClr val="D6DAE4"/>
      </a:lt1>
      <a:dk2>
        <a:srgbClr val="000099"/>
      </a:dk2>
      <a:lt2>
        <a:srgbClr val="FFFFFF"/>
      </a:lt2>
      <a:accent1>
        <a:srgbClr val="BFDEE3"/>
      </a:accent1>
      <a:accent2>
        <a:srgbClr val="C0C0C0"/>
      </a:accent2>
      <a:accent3>
        <a:srgbClr val="E8EAEF"/>
      </a:accent3>
      <a:accent4>
        <a:srgbClr val="000000"/>
      </a:accent4>
      <a:accent5>
        <a:srgbClr val="DCECEF"/>
      </a:accent5>
      <a:accent6>
        <a:srgbClr val="AEAEAE"/>
      </a:accent6>
      <a:hlink>
        <a:srgbClr val="3333CC"/>
      </a:hlink>
      <a:folHlink>
        <a:srgbClr val="5E93C9"/>
      </a:folHlink>
    </a:clrScheme>
    <a:fontScheme name="Сумерки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умерки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умерки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умерки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Сумерки">
  <a:themeElements>
    <a:clrScheme name="Сумерки 8">
      <a:dk1>
        <a:srgbClr val="000000"/>
      </a:dk1>
      <a:lt1>
        <a:srgbClr val="D6DAE4"/>
      </a:lt1>
      <a:dk2>
        <a:srgbClr val="000099"/>
      </a:dk2>
      <a:lt2>
        <a:srgbClr val="FFFFFF"/>
      </a:lt2>
      <a:accent1>
        <a:srgbClr val="BFDEE3"/>
      </a:accent1>
      <a:accent2>
        <a:srgbClr val="C0C0C0"/>
      </a:accent2>
      <a:accent3>
        <a:srgbClr val="E8EAEF"/>
      </a:accent3>
      <a:accent4>
        <a:srgbClr val="000000"/>
      </a:accent4>
      <a:accent5>
        <a:srgbClr val="DCECEF"/>
      </a:accent5>
      <a:accent6>
        <a:srgbClr val="AEAEAE"/>
      </a:accent6>
      <a:hlink>
        <a:srgbClr val="3333CC"/>
      </a:hlink>
      <a:folHlink>
        <a:srgbClr val="5E93C9"/>
      </a:folHlink>
    </a:clrScheme>
    <a:fontScheme name="Сумерки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умерки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умерки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умерки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1516</TotalTime>
  <Words>355</Words>
  <Application>Microsoft Office PowerPoint</Application>
  <PresentationFormat>Экран (4:3)</PresentationFormat>
  <Paragraphs>71</Paragraphs>
  <Slides>19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Трек</vt:lpstr>
      <vt:lpstr>1_Сумерки</vt:lpstr>
      <vt:lpstr>2_Сумерки</vt:lpstr>
      <vt:lpstr>5_Сумерки</vt:lpstr>
      <vt:lpstr>6_Сумерки</vt:lpstr>
      <vt:lpstr>Слайд 1</vt:lpstr>
      <vt:lpstr>«Физическое воспитание – это то, что укрепляет здоровье и доставляет радость!»                                                                Креттен</vt:lpstr>
      <vt:lpstr>Слайд 3</vt:lpstr>
      <vt:lpstr>Слайд 4</vt:lpstr>
      <vt:lpstr>Утренняя гимнастика</vt:lpstr>
      <vt:lpstr>Занятия на свежем воздухе</vt:lpstr>
      <vt:lpstr>        ИГРЫ на свежем воздухе</vt:lpstr>
      <vt:lpstr>Подвижные и спортивные игры</vt:lpstr>
      <vt:lpstr>ДВИГАТЕЛЬНАЯ АКТИВНОСТЬ</vt:lpstr>
      <vt:lpstr>Слайд 10</vt:lpstr>
      <vt:lpstr>Слайд 11</vt:lpstr>
      <vt:lpstr>Слайд 12</vt:lpstr>
      <vt:lpstr>Слайд 13</vt:lpstr>
      <vt:lpstr>Игры с валеологическим содержанием</vt:lpstr>
      <vt:lpstr>Наше настроение</vt:lpstr>
      <vt:lpstr>«Наша прогулка»</vt:lpstr>
      <vt:lpstr>ДЕЛАЕМ ЗАРЯДКУ…</vt:lpstr>
      <vt:lpstr>С физкультурой  мы дружны,  нам болезни не страшны!!!  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Опыт создания творческого коллектива в ДОУ</dc:title>
  <dc:creator>1</dc:creator>
  <cp:lastModifiedBy>linux user</cp:lastModifiedBy>
  <cp:revision>178</cp:revision>
  <dcterms:modified xsi:type="dcterms:W3CDTF">2022-01-28T13:50:51Z</dcterms:modified>
</cp:coreProperties>
</file>