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8"/>
  </p:notesMasterIdLst>
  <p:sldIdLst>
    <p:sldId id="256" r:id="rId2"/>
    <p:sldId id="257" r:id="rId3"/>
    <p:sldId id="263" r:id="rId4"/>
    <p:sldId id="265" r:id="rId5"/>
    <p:sldId id="267" r:id="rId6"/>
    <p:sldId id="264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B37"/>
    <a:srgbClr val="003300"/>
    <a:srgbClr val="006600"/>
    <a:srgbClr val="CC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-71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72146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05d699fd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05d699fd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05b7292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05b7292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05b7292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05b7292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062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05d699fd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05d699fd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1785936" y="-3280920"/>
            <a:ext cx="8620127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99999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99999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870390"/>
            <a:ext cx="2612571" cy="398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9509760" y="0"/>
            <a:ext cx="2682240" cy="409394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99999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99999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">
  <p:cSld name="OBJECT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1000"/>
            <a:ext cx="4493175" cy="690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7632000" y="0"/>
            <a:ext cx="4560000" cy="685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99999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99999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ven">
  <p:cSld name="TWO_OBJECTS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509750" y="2764050"/>
            <a:ext cx="2682240" cy="4093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ght">
  <p:cSld name="TWO_OBJECTS_1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79250" y="354625"/>
            <a:ext cx="7633500" cy="11268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274E13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FAC8A"/>
                </a:solidFill>
                <a:latin typeface="Great Vibes"/>
                <a:ea typeface="Great Vibes"/>
                <a:cs typeface="Great Vibes"/>
                <a:sym typeface="Great Vib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9600" y="2688000"/>
            <a:ext cx="10032000" cy="3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200"/>
              <a:buFont typeface="EB Garamond"/>
              <a:buChar char="●"/>
              <a:defRPr sz="2200">
                <a:solidFill>
                  <a:srgbClr val="BF9000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200"/>
              <a:buFont typeface="EB Garamond"/>
              <a:buChar char="○"/>
              <a:defRPr sz="2200">
                <a:solidFill>
                  <a:srgbClr val="BF9000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200"/>
              <a:buFont typeface="EB Garamond"/>
              <a:buChar char="■"/>
              <a:defRPr sz="2200">
                <a:solidFill>
                  <a:srgbClr val="BF9000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200"/>
              <a:buFont typeface="EB Garamond"/>
              <a:buChar char="●"/>
              <a:defRPr sz="2200">
                <a:solidFill>
                  <a:srgbClr val="BF9000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200"/>
              <a:buFont typeface="EB Garamond"/>
              <a:buChar char="○"/>
              <a:defRPr sz="2200">
                <a:solidFill>
                  <a:srgbClr val="BF9000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200"/>
              <a:buFont typeface="EB Garamond"/>
              <a:buChar char="■"/>
              <a:defRPr sz="2200">
                <a:solidFill>
                  <a:srgbClr val="BF9000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200"/>
              <a:buFont typeface="EB Garamond"/>
              <a:buChar char="●"/>
              <a:defRPr sz="2200">
                <a:solidFill>
                  <a:srgbClr val="BF9000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200"/>
              <a:buFont typeface="EB Garamond"/>
              <a:buChar char="○"/>
              <a:defRPr sz="2200">
                <a:solidFill>
                  <a:srgbClr val="BF9000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200"/>
              <a:buFont typeface="EB Garamond"/>
              <a:buChar char="■"/>
              <a:defRPr sz="2200">
                <a:solidFill>
                  <a:srgbClr val="BF9000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99999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99999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/>
        </p:nvSpPr>
        <p:spPr>
          <a:xfrm>
            <a:off x="0" y="0"/>
            <a:ext cx="12192000" cy="1760181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7F6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solidFill>
                  <a:srgbClr val="BF9000"/>
                </a:solidFill>
                <a:latin typeface="Times New Roman" panose="02020603050405020304" pitchFamily="18" charset="0"/>
                <a:ea typeface="Great Vibes"/>
                <a:cs typeface="Times New Roman" panose="02020603050405020304" pitchFamily="18" charset="0"/>
                <a:sym typeface="Great Vibes"/>
              </a:rPr>
              <a:t>Муниципальное бюджетное дошкольное образовательное учреждение детский сад № 40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solidFill>
                  <a:srgbClr val="BF9000"/>
                </a:solidFill>
                <a:latin typeface="Times New Roman" panose="02020603050405020304" pitchFamily="18" charset="0"/>
                <a:ea typeface="Great Vibes"/>
                <a:cs typeface="Times New Roman" panose="02020603050405020304" pitchFamily="18" charset="0"/>
                <a:sym typeface="Great Vibes"/>
              </a:rPr>
              <a:t>города Ставрополя</a:t>
            </a:r>
            <a:endParaRPr sz="3600" dirty="0">
              <a:solidFill>
                <a:srgbClr val="BF9000"/>
              </a:solidFill>
              <a:latin typeface="Times New Roman" panose="02020603050405020304" pitchFamily="18" charset="0"/>
              <a:ea typeface="Great Vibes"/>
              <a:cs typeface="Times New Roman" panose="02020603050405020304" pitchFamily="18" charset="0"/>
              <a:sym typeface="Great Vibe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68" y="1760182"/>
            <a:ext cx="8152391" cy="509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0838" y="0"/>
            <a:ext cx="799215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3200" b="1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ru-RU" sz="3200" b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и </a:t>
            </a:r>
            <a:r>
              <a:rPr lang="ru-RU" sz="3200" b="1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люди, имеют свою </a:t>
            </a:r>
            <a:r>
              <a:rPr lang="ru-RU" sz="3200" b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биографию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1906 году на улице Барятинской, ныне улица Комсомольская, был построен двухэтажный особняк в стиле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модерн. С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года здание обозначено как Памятник истории и культуры местного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значения.</a:t>
            </a:r>
          </a:p>
          <a:p>
            <a:pPr indent="457200"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1918 года в здании проживала купеческая семья с прислугой. После революции семья эмигрировала 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США.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апреле 1924 года в особняке открылись детские ясли №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для детей 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от 2 месяцев до 3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pPr indent="457200"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ясли временно прекратили свою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оккупации города фашистами, но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дня после освобождения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Ставрополя – 24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1943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возобновили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работу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80-х начале 90-х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началась реконструкция части детского сада, на месте одного из корпусов старого здания в 1998 году появился новый современный корпус на 40 мест. Теперь в детском саду воспитываются дети от 3 до 7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pPr indent="457200"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приказом комитета образования администрации города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Ставрополя в 2015 году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переименован    в муниципальное бюджетное дошкольное образовательное учреждение детский сад № 40 города Ставрополя.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97" y="4861716"/>
            <a:ext cx="3529878" cy="1969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00" y="2737832"/>
            <a:ext cx="3374972" cy="1878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78" y="60781"/>
            <a:ext cx="3589293" cy="2417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43" y="2047637"/>
            <a:ext cx="7057560" cy="470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724198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человека дошкольному детству отведено непродолжительное время, однако, этот период очень важен, он имеет для ребенка особую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самостоятельность. От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того, как прожиты дошкольные годы, во многом будет зависеть физическое и психическое здоровье ребенка, развитие его способностей и нравственных качеств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03354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200" b="1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 - уютный милый дом для любознательных девчонок и </a:t>
            </a:r>
            <a:r>
              <a:rPr lang="ru-RU" sz="2200" b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мальчишек.</a:t>
            </a:r>
            <a:endParaRPr lang="ru-RU" sz="2200" b="1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704"/>
            <a:ext cx="1203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сведения</a:t>
            </a:r>
            <a:endParaRPr lang="ru-RU" sz="5400" b="1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51034"/>
            <a:ext cx="12192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организации: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бюджетное дошкольное образовательная организация детский сад № 40 города Ставрополя.</a:t>
            </a:r>
          </a:p>
          <a:p>
            <a:pPr indent="457200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Сокращенное наименование организации: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функционирует с апреля 1924 года. В 1998 году здание было частично реконструировано и построен новый корпус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7200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является муниципальное образование  город Ставрополь. Функции и полномочия учредителя осуществляет комитет образования администрации города Ставрополя в части полномочий, определенных действующим законодательством и муниципальными правовыми актами города Ставрополя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мощность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посещает 130 детей.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indent="45720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вторая младшая группа общеразвивающей направленности (3-4 года);</a:t>
            </a:r>
          </a:p>
          <a:p>
            <a:pPr indent="45720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общеразвивающей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(4-5 лет);</a:t>
            </a:r>
          </a:p>
          <a:p>
            <a:pPr indent="45720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старшая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комбинированной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(ТНР)(5-6 лет);</a:t>
            </a:r>
          </a:p>
          <a:p>
            <a:pPr indent="45720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подготовительная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школе группа комбинированной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(ТНР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)(6-7 лет).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МБДОУ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д/с №40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 процесс базируется на  использовании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комплексной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программы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«Детство»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ред.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Бабаевой Т.И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Гогоберидзе А.Г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,     Солнцевой О.В. и др.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ДИА\Фото Ирина Диденк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0"/>
          <a:stretch/>
        </p:blipFill>
        <p:spPr bwMode="auto">
          <a:xfrm>
            <a:off x="54485" y="625369"/>
            <a:ext cx="4226226" cy="5333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61163" y="124688"/>
            <a:ext cx="76200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образовательной организации: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учреждения  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Диденко Ирина Анатольевна. </a:t>
            </a: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(8652) 265198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mael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mdou40@rambler.ru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61163" y="1836718"/>
            <a:ext cx="635689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 по специальности «Дошкольная педагогика и психология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457200"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Аттестована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соответствие должности «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руководитель».</a:t>
            </a:r>
          </a:p>
          <a:p>
            <a:pPr indent="457200"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более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лет, в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должности – </a:t>
            </a:r>
          </a:p>
          <a:p>
            <a:pPr indent="457200"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  10 лет.</a:t>
            </a:r>
          </a:p>
          <a:p>
            <a:pPr indent="457200"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профессиональную переподготовку по следующим направлениям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Менеджмент в образовании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и государственное управление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just">
              <a:buFontTx/>
              <a:buChar char="-"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персоналом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</a:t>
            </a:r>
            <a:r>
              <a:rPr 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 общего образования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147384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50" y="193961"/>
            <a:ext cx="6848410" cy="4572000"/>
          </a:xfrm>
          <a:prstGeom prst="rect">
            <a:avLst/>
          </a:prstGeom>
          <a:ln w="38100">
            <a:solidFill>
              <a:srgbClr val="438B3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" y="4765961"/>
            <a:ext cx="37701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солнцем просыпаюсь, </a:t>
            </a:r>
            <a:endParaRPr lang="ru-RU" sz="19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9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приходу утра рад. </a:t>
            </a:r>
            <a:endParaRPr lang="ru-RU" sz="19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Быстро-быстро собираюсь</a:t>
            </a:r>
          </a:p>
          <a:p>
            <a:r>
              <a:rPr lang="ru-RU" sz="19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9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любимый детский сад!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567225" y="4765961"/>
            <a:ext cx="362477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милый самый, </a:t>
            </a:r>
            <a:endParaRPr lang="ru-RU" sz="19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</a:t>
            </a:r>
            <a:r>
              <a:rPr lang="ru-RU" sz="19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и учит. </a:t>
            </a:r>
            <a:endParaRPr lang="ru-RU" sz="19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sz="19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почти как мама. </a:t>
            </a:r>
            <a:endParaRPr lang="ru-RU" sz="19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9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детсад наш </a:t>
            </a:r>
            <a:r>
              <a:rPr lang="ru-RU" sz="19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лучший</a:t>
            </a:r>
            <a:r>
              <a:rPr lang="ru-RU" sz="19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9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9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1323" y="5543097"/>
            <a:ext cx="3235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и книжки, и игрушки, Там любимые </a:t>
            </a:r>
            <a:r>
              <a:rPr lang="ru-RU" sz="19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друзья,</a:t>
            </a:r>
          </a:p>
          <a:p>
            <a:r>
              <a:rPr lang="ru-RU" sz="19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</a:t>
            </a:r>
            <a:r>
              <a:rPr lang="ru-RU" sz="19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верные подружки, </a:t>
            </a:r>
            <a:endParaRPr lang="ru-RU" sz="19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sz="19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них никак нельзя!</a:t>
            </a:r>
            <a:r>
              <a:rPr lang="ru-RU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/>
            </a:r>
            <a:br>
              <a:rPr lang="ru-RU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</a:br>
            <a:endParaRPr lang="ru-RU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23_Sarah_Template_SlidesMania">
  <a:themeElements>
    <a:clrScheme name="Verde amarillo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362</Words>
  <Application>Microsoft Office PowerPoint</Application>
  <PresentationFormat>Произвольный</PresentationFormat>
  <Paragraphs>47</Paragraphs>
  <Slides>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0123_Sarah_Template_SlidesMania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Детский сад</cp:lastModifiedBy>
  <cp:revision>7</cp:revision>
  <dcterms:modified xsi:type="dcterms:W3CDTF">2022-03-14T07:23:15Z</dcterms:modified>
</cp:coreProperties>
</file>