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3" r:id="rId4"/>
    <p:sldId id="266" r:id="rId5"/>
    <p:sldId id="267" r:id="rId6"/>
    <p:sldId id="259" r:id="rId7"/>
    <p:sldId id="271" r:id="rId8"/>
    <p:sldId id="272" r:id="rId9"/>
    <p:sldId id="269" r:id="rId10"/>
    <p:sldId id="273" r:id="rId11"/>
    <p:sldId id="264" r:id="rId12"/>
    <p:sldId id="270" r:id="rId13"/>
    <p:sldId id="258" r:id="rId14"/>
    <p:sldId id="274" r:id="rId15"/>
    <p:sldId id="275" r:id="rId16"/>
    <p:sldId id="276" r:id="rId17"/>
    <p:sldId id="278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62" r:id="rId28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12" Type="http://schemas.openxmlformats.org/officeDocument/2006/relationships/image" Target="../media/image51.wmf"/><Relationship Id="rId2" Type="http://schemas.openxmlformats.org/officeDocument/2006/relationships/image" Target="../media/image41.wmf"/><Relationship Id="rId1" Type="http://schemas.openxmlformats.org/officeDocument/2006/relationships/image" Target="../media/image40.emf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96A9F-FEFF-4CC7-8C8C-9C8F32AD3B1E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52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_________Microsoft_Office_Word_97_-_20031.doc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u-s.ru/" TargetMode="External"/><Relationship Id="rId2" Type="http://schemas.openxmlformats.org/officeDocument/2006/relationships/hyperlink" Target="mailto:detsadselichin2013@mail.r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aw3e4589.png"/>
          <p:cNvPicPr>
            <a:picLocks noChangeAspect="1"/>
          </p:cNvPicPr>
          <p:nvPr/>
        </p:nvPicPr>
        <p:blipFill>
          <a:blip r:embed="rId2" cstate="print"/>
          <a:srcRect l="4041" r="1750"/>
          <a:stretch>
            <a:fillRect/>
          </a:stretch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2696791"/>
            <a:ext cx="9108504" cy="4161209"/>
            <a:chOff x="972304" y="1834893"/>
            <a:chExt cx="7199391" cy="31882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Мыши с книжкой - книга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87517">
              <a:off x="2267744" y="1916832"/>
              <a:ext cx="4376937" cy="3041910"/>
            </a:xfrm>
            <a:prstGeom prst="rect">
              <a:avLst/>
            </a:prstGeom>
          </p:spPr>
        </p:pic>
        <p:pic>
          <p:nvPicPr>
            <p:cNvPr id="4" name="Рисунок 3" descr="Мыши без книжки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304" y="1834893"/>
              <a:ext cx="7199391" cy="3188214"/>
            </a:xfrm>
            <a:prstGeom prst="rect">
              <a:avLst/>
            </a:prstGeom>
          </p:spPr>
        </p:pic>
      </p:grpSp>
      <p:pic>
        <p:nvPicPr>
          <p:cNvPr id="2050" name="Picture 2" descr="D:\Мои документы\er6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2699792" cy="280124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31640" y="280222"/>
            <a:ext cx="655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Муниципальное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бюджетное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дошкольное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образовательное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учреждение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Комсомольського муніципального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района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Хабаровского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края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</a:p>
          <a:p>
            <a:pPr algn="ctr"/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Приветствует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Вас!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437260"/>
            <a:ext cx="4320480" cy="258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Бутко Ольга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Сергеевна</a:t>
            </a:r>
            <a:endParaRPr lang="ru-RU" dirty="0"/>
          </a:p>
        </p:txBody>
      </p:sp>
      <p:pic>
        <p:nvPicPr>
          <p:cNvPr id="2560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3114668" cy="32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714744" y="2071679"/>
            <a:ext cx="4714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Ольга Сергеевна воспитатель разновозрастной группы с 2х  месяцев до 43хлет имеет педагогический стаж работы 4 года, общий стаж работы более 4 года</a:t>
            </a:r>
          </a:p>
          <a:p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2018г.</a:t>
            </a:r>
          </a:p>
          <a:p>
            <a:r>
              <a:rPr lang="ru-RU" dirty="0" err="1" smtClean="0"/>
              <a:t>Балакавриат</a:t>
            </a:r>
            <a:r>
              <a:rPr lang="ru-RU" dirty="0" smtClean="0"/>
              <a:t>: дошкольная педагогика</a:t>
            </a:r>
          </a:p>
        </p:txBody>
      </p:sp>
      <p:pic>
        <p:nvPicPr>
          <p:cNvPr id="25607" name="Picture 7" descr="C:\Users\МБДОУ СелихинскогоСП\Downloads\14472808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86322"/>
            <a:ext cx="2366649" cy="1673221"/>
          </a:xfrm>
          <a:prstGeom prst="rect">
            <a:avLst/>
          </a:prstGeom>
          <a:noFill/>
        </p:spPr>
      </p:pic>
      <p:pic>
        <p:nvPicPr>
          <p:cNvPr id="25608" name="Picture 8" descr="C:\Users\МБДОУ СелихинскогоСП\Downloads\page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429132"/>
            <a:ext cx="1717337" cy="2428868"/>
          </a:xfrm>
          <a:prstGeom prst="rect">
            <a:avLst/>
          </a:prstGeom>
          <a:noFill/>
        </p:spPr>
      </p:pic>
      <p:pic>
        <p:nvPicPr>
          <p:cNvPr id="25609" name="Picture 9" descr="C:\Users\МБДОУ СелихинскогоСП\Downloads\144994348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143380"/>
            <a:ext cx="1754663" cy="2482849"/>
          </a:xfrm>
          <a:prstGeom prst="rect">
            <a:avLst/>
          </a:prstGeom>
          <a:noFill/>
        </p:spPr>
      </p:pic>
      <p:pic>
        <p:nvPicPr>
          <p:cNvPr id="25610" name="Picture 10" descr="D:\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0"/>
            <a:ext cx="1714512" cy="2378478"/>
          </a:xfrm>
          <a:prstGeom prst="rect">
            <a:avLst/>
          </a:prstGeom>
          <a:noFill/>
        </p:spPr>
      </p:pic>
      <p:pic>
        <p:nvPicPr>
          <p:cNvPr id="25611" name="Picture 11" descr="D:\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488" y="3929066"/>
            <a:ext cx="1714512" cy="2378478"/>
          </a:xfrm>
          <a:prstGeom prst="rect">
            <a:avLst/>
          </a:prstGeom>
          <a:noFill/>
        </p:spPr>
      </p:pic>
      <p:pic>
        <p:nvPicPr>
          <p:cNvPr id="25612" name="Picture 12" descr="D:\0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4479522"/>
            <a:ext cx="1714512" cy="2378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Гордеева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Инна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Ивановна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16" y="1815307"/>
            <a:ext cx="2963466" cy="3951288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563889" y="1535112"/>
            <a:ext cx="5122912" cy="280195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3707905" y="1535111"/>
            <a:ext cx="4978896" cy="36220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Инна Ивановна воспитатель разновозрастной группы с 2х до 4 лет имеет педагогический стаж работы 8 лет, общий стаж работы более 20 лет</a:t>
            </a:r>
          </a:p>
          <a:p>
            <a:pPr marL="0" indent="0">
              <a:buNone/>
            </a:pPr>
            <a:r>
              <a:rPr lang="ru-RU" dirty="0"/>
              <a:t>Образование: закончила «</a:t>
            </a:r>
            <a:r>
              <a:rPr lang="ru-RU" dirty="0" err="1"/>
              <a:t>АмГПГУ</a:t>
            </a:r>
            <a:r>
              <a:rPr lang="ru-RU" dirty="0"/>
              <a:t>» г. Комсомольска – на Амуре в 2015г.</a:t>
            </a:r>
          </a:p>
          <a:p>
            <a:pPr marL="0" indent="0">
              <a:buNone/>
            </a:pPr>
            <a:r>
              <a:rPr lang="ru-RU" dirty="0"/>
              <a:t>Специальность: </a:t>
            </a:r>
            <a:r>
              <a:rPr lang="ru-RU" dirty="0" smtClean="0"/>
              <a:t>Преподаватель </a:t>
            </a:r>
            <a:r>
              <a:rPr lang="ru-RU" dirty="0"/>
              <a:t>дошкольной </a:t>
            </a:r>
            <a:r>
              <a:rPr lang="ru-RU" dirty="0" smtClean="0"/>
              <a:t>педагогики </a:t>
            </a:r>
            <a:r>
              <a:rPr lang="ru-RU" dirty="0"/>
              <a:t>и психологии</a:t>
            </a:r>
          </a:p>
          <a:p>
            <a:pPr marL="0" indent="0">
              <a:buNone/>
            </a:pPr>
            <a:r>
              <a:rPr lang="ru-RU" dirty="0"/>
              <a:t>Первая квалификационная категория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71670" y="4429132"/>
          <a:ext cx="1346200" cy="2024062"/>
        </p:xfrm>
        <a:graphic>
          <a:graphicData uri="http://schemas.openxmlformats.org/presentationml/2006/ole">
            <p:oleObj spid="_x0000_s2050" name="Document" r:id="rId4" imgW="6249064" imgH="9389834" progId="Word.Document.8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643306" y="4786322"/>
          <a:ext cx="1038225" cy="439737"/>
        </p:xfrm>
        <a:graphic>
          <a:graphicData uri="http://schemas.openxmlformats.org/presentationml/2006/ole">
            <p:oleObj spid="_x0000_s2051" name="Объект упаковщика для оболочки" showAsIcon="1" r:id="rId5" imgW="1038600" imgH="439560" progId="Package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786314" y="4786322"/>
          <a:ext cx="1038225" cy="439737"/>
        </p:xfrm>
        <a:graphic>
          <a:graphicData uri="http://schemas.openxmlformats.org/presentationml/2006/ole">
            <p:oleObj spid="_x0000_s2052" name="Объект упаковщика для оболочки" showAsIcon="1" r:id="rId6" imgW="1038600" imgH="439560" progId="Package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929322" y="4857760"/>
          <a:ext cx="1038225" cy="439737"/>
        </p:xfrm>
        <a:graphic>
          <a:graphicData uri="http://schemas.openxmlformats.org/presentationml/2006/ole">
            <p:oleObj spid="_x0000_s2053" name="Объект упаковщика для оболочки" showAsIcon="1" r:id="rId7" imgW="1038600" imgH="439560" progId="Package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7072330" y="4786322"/>
          <a:ext cx="593725" cy="439737"/>
        </p:xfrm>
        <a:graphic>
          <a:graphicData uri="http://schemas.openxmlformats.org/presentationml/2006/ole">
            <p:oleObj spid="_x0000_s2054" name="Объект упаковщика для оболочки" showAsIcon="1" r:id="rId8" imgW="593280" imgH="439560" progId="Package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3929058" y="5429264"/>
          <a:ext cx="593725" cy="439737"/>
        </p:xfrm>
        <a:graphic>
          <a:graphicData uri="http://schemas.openxmlformats.org/presentationml/2006/ole">
            <p:oleObj spid="_x0000_s2055" name="Объект упаковщика для оболочки" showAsIcon="1" r:id="rId9" imgW="593280" imgH="439560" progId="Package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4929190" y="5357826"/>
          <a:ext cx="593725" cy="439737"/>
        </p:xfrm>
        <a:graphic>
          <a:graphicData uri="http://schemas.openxmlformats.org/presentationml/2006/ole">
            <p:oleObj spid="_x0000_s2056" name="Объект упаковщика для оболочки" showAsIcon="1" r:id="rId10" imgW="593280" imgH="439560" progId="Package">
              <p:embed/>
            </p:oleObj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5715008" y="5429264"/>
          <a:ext cx="593725" cy="439737"/>
        </p:xfrm>
        <a:graphic>
          <a:graphicData uri="http://schemas.openxmlformats.org/presentationml/2006/ole">
            <p:oleObj spid="_x0000_s2057" name="Объект упаковщика для оболочки" showAsIcon="1" r:id="rId11" imgW="593280" imgH="439560" progId="Package">
              <p:embed/>
            </p:oleObj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6429388" y="5357826"/>
          <a:ext cx="593725" cy="439737"/>
        </p:xfrm>
        <a:graphic>
          <a:graphicData uri="http://schemas.openxmlformats.org/presentationml/2006/ole">
            <p:oleObj spid="_x0000_s2058" name="Объект упаковщика для оболочки" showAsIcon="1" r:id="rId12" imgW="593280" imgH="439560" progId="Package">
              <p:embed/>
            </p:oleObj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7286644" y="5357826"/>
          <a:ext cx="593725" cy="439737"/>
        </p:xfrm>
        <a:graphic>
          <a:graphicData uri="http://schemas.openxmlformats.org/presentationml/2006/ole">
            <p:oleObj spid="_x0000_s2059" name="Объект упаковщика для оболочки" showAsIcon="1" r:id="rId13" imgW="593280" imgH="439560" progId="Package">
              <p:embed/>
            </p:oleObj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3857620" y="5929330"/>
          <a:ext cx="593725" cy="439737"/>
        </p:xfrm>
        <a:graphic>
          <a:graphicData uri="http://schemas.openxmlformats.org/presentationml/2006/ole">
            <p:oleObj spid="_x0000_s2060" name="Объект упаковщика для оболочки" showAsIcon="1" r:id="rId14" imgW="593280" imgH="439560" progId="Package">
              <p:embed/>
            </p:oleObj>
          </a:graphicData>
        </a:graphic>
      </p:graphicFrame>
      <p:graphicFrame>
        <p:nvGraphicFramePr>
          <p:cNvPr id="2061" name="Object 13"/>
          <p:cNvGraphicFramePr>
            <a:graphicFrameLocks noChangeAspect="1"/>
          </p:cNvGraphicFramePr>
          <p:nvPr/>
        </p:nvGraphicFramePr>
        <p:xfrm>
          <a:off x="4929190" y="5786454"/>
          <a:ext cx="658813" cy="439737"/>
        </p:xfrm>
        <a:graphic>
          <a:graphicData uri="http://schemas.openxmlformats.org/presentationml/2006/ole">
            <p:oleObj spid="_x0000_s2061" name="Объект упаковщика для оболочки" showAsIcon="1" r:id="rId15" imgW="658080" imgH="43956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95167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Зубкова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Екатерина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Николаевна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600200"/>
            <a:ext cx="440055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Екатерина Николаевна педагог дополнительного образования </a:t>
            </a:r>
          </a:p>
          <a:p>
            <a:pPr marL="0" indent="0">
              <a:buNone/>
            </a:pPr>
            <a:r>
              <a:rPr lang="ru-RU" dirty="0" smtClean="0"/>
              <a:t>педагогический стаж работы 5 лет, общий стаж работы более 6 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2016г.</a:t>
            </a:r>
          </a:p>
          <a:p>
            <a:pPr marL="0" indent="0">
              <a:buNone/>
            </a:pPr>
            <a:r>
              <a:rPr lang="ru-RU" dirty="0" smtClean="0"/>
              <a:t>Специальность: Преподаватель дошкольной педагогики и психологии</a:t>
            </a:r>
          </a:p>
          <a:p>
            <a:pPr marL="0" indent="0">
              <a:buNone/>
            </a:pPr>
            <a:r>
              <a:rPr lang="ru-RU" dirty="0" smtClean="0"/>
              <a:t>Первая квалификационная категория</a:t>
            </a:r>
          </a:p>
          <a:p>
            <a:endParaRPr lang="ru-RU" dirty="0"/>
          </a:p>
        </p:txBody>
      </p:sp>
      <p:pic>
        <p:nvPicPr>
          <p:cNvPr id="3074" name="Picture 2" descr="D:\i (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2274362" cy="3411543"/>
          </a:xfrm>
          <a:prstGeom prst="rect">
            <a:avLst/>
          </a:prstGeom>
          <a:noFill/>
        </p:spPr>
      </p:pic>
      <p:pic>
        <p:nvPicPr>
          <p:cNvPr id="24579" name="Picture 3" descr="D:\фото на конкурс\00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083108"/>
            <a:ext cx="2000264" cy="2774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Капустина </a:t>
            </a:r>
            <a:r>
              <a:rPr lang="uk-UA" sz="5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Елена</a:t>
            </a:r>
            <a:r>
              <a:rPr lang="uk-UA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5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Викторовна</a:t>
            </a:r>
            <a:endParaRPr lang="uk-UA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Елена Викторовна воспитатель разновозрастной группы с 5х до 7 лет имеет педагогический стаж работы 25 лет, общий стаж работы более 25 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2016г.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Балакавриат</a:t>
            </a:r>
            <a:r>
              <a:rPr lang="ru-RU" dirty="0" smtClean="0"/>
              <a:t>: дошкольная педагогика</a:t>
            </a:r>
          </a:p>
          <a:p>
            <a:pPr marL="0" indent="0">
              <a:buNone/>
            </a:pPr>
            <a:r>
              <a:rPr lang="ru-RU" dirty="0" smtClean="0"/>
              <a:t>Первая квалификационная категория</a:t>
            </a:r>
          </a:p>
          <a:p>
            <a:endParaRPr lang="uk-UA" dirty="0"/>
          </a:p>
        </p:txBody>
      </p:sp>
      <p:pic>
        <p:nvPicPr>
          <p:cNvPr id="1031" name="Picture 7" descr="D:\фото на конкурс\i (1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573" y="1600201"/>
            <a:ext cx="2153981" cy="38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Муха Ольга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Евгеньевна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00496" y="1571612"/>
            <a:ext cx="461486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Ольга Евгеньевна воспитатель разновозрастной группы с 3х до 5 лет имеет педагогический стаж работы 40 лет, общий стаж работы более 40лет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2018г.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Балакавриат</a:t>
            </a:r>
            <a:r>
              <a:rPr lang="ru-RU" dirty="0" smtClean="0"/>
              <a:t>: дошкольная педагогика</a:t>
            </a:r>
          </a:p>
          <a:p>
            <a:pPr marL="0" indent="0">
              <a:buNone/>
            </a:pPr>
            <a:r>
              <a:rPr lang="ru-RU" dirty="0" smtClean="0"/>
              <a:t>Первая квалификационная категория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929454" y="5286388"/>
            <a:ext cx="1757346" cy="839775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26626" name="Picture 2" descr="C:\Users\МБДОУ СелихинскогоСП\Downloads\Screenshot_20230317_235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2838440" cy="3564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Покатилова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Елена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Геннадьевна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Елена Геннадьевна воспитатель разновозрастной группы с 5ти до 7 лет имеет педагогический стаж работы 20 лет, общий стаж работы более 30 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2015г.</a:t>
            </a:r>
          </a:p>
          <a:p>
            <a:pPr marL="0" indent="0">
              <a:buNone/>
            </a:pPr>
            <a:r>
              <a:rPr lang="ru-RU" dirty="0" smtClean="0"/>
              <a:t>Специальность: Преподаватель дошкольной педагогики и психологии</a:t>
            </a:r>
          </a:p>
          <a:p>
            <a:pPr marL="0" indent="0">
              <a:buNone/>
            </a:pPr>
            <a:r>
              <a:rPr lang="ru-RU" dirty="0" smtClean="0"/>
              <a:t>Первая квалификационная категория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7650" name="Picture 2" descr="D:\i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Саларева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Алла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Викторовна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Алла Викторовна – педагог дополнительного образования, имеет педагогический стаж работы 5 лет, общий стаж работы более 8 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2010г.</a:t>
            </a:r>
          </a:p>
          <a:p>
            <a:pPr marL="0" indent="0">
              <a:buNone/>
            </a:pPr>
            <a:r>
              <a:rPr lang="ru-RU" dirty="0" smtClean="0"/>
              <a:t>Специальность: Преподаватель экономики</a:t>
            </a:r>
          </a:p>
          <a:p>
            <a:pPr marL="0" indent="0">
              <a:buNone/>
            </a:pPr>
            <a:r>
              <a:rPr lang="ru-RU" dirty="0" smtClean="0"/>
              <a:t>Первая квалификационная категория</a:t>
            </a:r>
          </a:p>
          <a:p>
            <a:endParaRPr lang="ru-RU" dirty="0"/>
          </a:p>
        </p:txBody>
      </p:sp>
      <p:pic>
        <p:nvPicPr>
          <p:cNvPr id="28674" name="Picture 2" descr="D:\i (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43881"/>
            <a:ext cx="3228193" cy="3228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Соколова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Елена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Александровна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Елена Елена Александровна – учитель – логопед имеет педагогический стаж работы 20 лет, общий стаж работы более 30 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2015г.</a:t>
            </a:r>
          </a:p>
          <a:p>
            <a:pPr marL="0" indent="0">
              <a:buNone/>
            </a:pPr>
            <a:r>
              <a:rPr lang="ru-RU" dirty="0" err="1" smtClean="0"/>
              <a:t>Специальность:Логопедия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Первая квалификационная категория</a:t>
            </a:r>
          </a:p>
          <a:p>
            <a:endParaRPr lang="ru-RU" dirty="0"/>
          </a:p>
        </p:txBody>
      </p:sp>
      <p:pic>
        <p:nvPicPr>
          <p:cNvPr id="30722" name="Picture 2" descr="D:\i (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2474" y="1600200"/>
            <a:ext cx="402805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Шустова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Наталья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Викторовна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Наталья Викторовна – воспитатель разновозрастной группы с 2х месяцев до 2 </a:t>
            </a:r>
            <a:r>
              <a:rPr lang="ru-RU" dirty="0" err="1" smtClean="0"/>
              <a:t>х</a:t>
            </a:r>
            <a:r>
              <a:rPr lang="ru-RU" dirty="0" smtClean="0"/>
              <a:t> лет, имеет педагогический стаж работы 2 года, общий стаж работы более 15 лет</a:t>
            </a:r>
          </a:p>
          <a:p>
            <a:pPr marL="0" indent="0">
              <a:buNone/>
            </a:pPr>
            <a:r>
              <a:rPr lang="ru-RU" dirty="0" smtClean="0"/>
              <a:t>Образование: закончила «</a:t>
            </a:r>
            <a:r>
              <a:rPr lang="ru-RU" dirty="0" err="1" smtClean="0"/>
              <a:t>АмГПГУ</a:t>
            </a:r>
            <a:r>
              <a:rPr lang="ru-RU" dirty="0" smtClean="0"/>
              <a:t>» г. Комсомольска – на Амуре в 2020г.</a:t>
            </a:r>
          </a:p>
          <a:p>
            <a:pPr marL="0" indent="0">
              <a:buNone/>
            </a:pPr>
            <a:r>
              <a:rPr lang="ru-RU" dirty="0" err="1" smtClean="0"/>
              <a:t>Балакавриат</a:t>
            </a:r>
            <a:r>
              <a:rPr lang="ru-RU" dirty="0" smtClean="0"/>
              <a:t>: дошкольная педагогика</a:t>
            </a:r>
          </a:p>
          <a:p>
            <a:endParaRPr lang="ru-RU" dirty="0"/>
          </a:p>
        </p:txBody>
      </p:sp>
      <p:pic>
        <p:nvPicPr>
          <p:cNvPr id="29698" name="Picture 2" descr="C:\Users\МБДОУ СелихинскогоСП\Downloads\IMG-20230317-WA01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600200"/>
            <a:ext cx="3000396" cy="4525963"/>
          </a:xfrm>
          <a:prstGeom prst="rect">
            <a:avLst/>
          </a:prstGeom>
          <a:noFill/>
        </p:spPr>
      </p:pic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572132" y="5786454"/>
          <a:ext cx="787400" cy="439737"/>
        </p:xfrm>
        <a:graphic>
          <a:graphicData uri="http://schemas.openxmlformats.org/presentationml/2006/ole">
            <p:oleObj spid="_x0000_s25602" name="Объект упаковщика для оболочки" showAsIcon="1" r:id="rId4" imgW="786960" imgH="439560" progId="Package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643438" y="5786454"/>
          <a:ext cx="787400" cy="439737"/>
        </p:xfrm>
        <a:graphic>
          <a:graphicData uri="http://schemas.openxmlformats.org/presentationml/2006/ole">
            <p:oleObj spid="_x0000_s25603" name="Объект упаковщика для оболочки" showAsIcon="1" r:id="rId5" imgW="786960" imgH="439560" progId="Package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6643702" y="5786454"/>
          <a:ext cx="787400" cy="439737"/>
        </p:xfrm>
        <a:graphic>
          <a:graphicData uri="http://schemas.openxmlformats.org/presentationml/2006/ole">
            <p:oleObj spid="_x0000_s25604" name="Объект упаковщика для оболочки" showAsIcon="1" r:id="rId6" imgW="786960" imgH="439560" progId="Package">
              <p:embed/>
            </p:oleObj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7858148" y="5715016"/>
          <a:ext cx="787400" cy="439737"/>
        </p:xfrm>
        <a:graphic>
          <a:graphicData uri="http://schemas.openxmlformats.org/presentationml/2006/ole">
            <p:oleObj spid="_x0000_s25605" name="Объект упаковщика для оболочки" showAsIcon="1" r:id="rId7" imgW="786960" imgH="439560" progId="Package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МБДОУ СелихинскогоСП\Downloads\risunok1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8472518" cy="6119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06489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учредителе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Учредителем Организации и собственником муниципального имущества является муниципальное образование Комсомольский муниципальный район Хабаровского края.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и полномочия Учредителя и собственника муниципального имущества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Комсомольского муниципального района Хабаровского края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месте нахождении образовательной организации: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681085, Хабаровский край, Комсомольский район, село Селихино, ул. Торговая, 22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7:30 до 17:30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 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 рабочая неделя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суббота, воскресенье - выходной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 (4217) 561-635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почты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detsadselichin2013@mail.ru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dou-s.ru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образования: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дошкольное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сроки обучения: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5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русский 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обучающихся по программе ДОУ: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77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функционирует 4 разновозрастные группы : 1 группа с 2х месяцев до3х лет и 3 группы с 3х лет до 8ми лет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образовательной программы: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Основная образовательная программа дошкольного образования МБДОУ Селихинского сельского поселения</a:t>
            </a:r>
          </a:p>
          <a:p>
            <a:endParaRPr lang="ru-RU" b="0" i="0" dirty="0">
              <a:solidFill>
                <a:srgbClr val="3435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642918"/>
            <a:ext cx="7972452" cy="548324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Несколько </a:t>
            </a:r>
            <a:r>
              <a:rPr lang="ru-RU" dirty="0" smtClean="0"/>
              <a:t>прошедших лет были для нашего детского сада очень плодотворными и насыщенными событиями, которые обогатили работу новыми идеями и проектами. Команда педагогов детского сада была полностью погружена в новые интересные мероприятия и укрепила свои позиции в модернизации и преобразовании воспитательно-образовательного процесса, используя разнообразные технологии, которые дали возможность педагогам обогатить свой профессиональный опыт, вовлечь детей и родителей в новую интересную жизнь и поднять тем самым статус детского сада на ступень, которую уверенно можно назвать </a:t>
            </a:r>
            <a:r>
              <a:rPr lang="ru-RU" b="1" i="1" dirty="0" smtClean="0"/>
              <a:t>«Современный детский сад»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Использование </a:t>
            </a:r>
            <a:r>
              <a:rPr lang="ru-RU" dirty="0" smtClean="0"/>
              <a:t>этих технологий, направленное на достижение новых высот, педагоги успешно реализовывали в непрерывной и непосредственной образовательной деятельности, в проведении итоговых мероприятий, в открытом сотрудничестве с родителями.</a:t>
            </a:r>
          </a:p>
          <a:p>
            <a:pPr>
              <a:buNone/>
            </a:pPr>
            <a:r>
              <a:rPr lang="ru-RU" b="1" dirty="0" smtClean="0"/>
              <a:t> 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52"/>
            <a:ext cx="8401080" cy="5983311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Основная </a:t>
            </a:r>
            <a:r>
              <a:rPr lang="ru-RU" b="1" dirty="0" smtClean="0"/>
              <a:t>часть: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Описание педагогических технологий, их целей и способов реализации в процессе профессиональной деятельности педагогов ДОУ.</a:t>
            </a:r>
          </a:p>
          <a:p>
            <a:r>
              <a:rPr lang="ru-RU" dirty="0" smtClean="0"/>
              <a:t>1. Направление:  Гончарная мастерская «Твори и развивайся» для детей с особенностями развития.</a:t>
            </a:r>
          </a:p>
          <a:p>
            <a:r>
              <a:rPr lang="ru-RU" b="1" dirty="0" smtClean="0"/>
              <a:t>Цель проекта: </a:t>
            </a:r>
            <a:r>
              <a:rPr lang="ru-RU" dirty="0" smtClean="0"/>
              <a:t>создание необходимых условий для включения детей с особенностями развития в процесс творчества и нахождение методов, адекватных его психофизиологическим особенностям, помогающим формированию позитивного мышления и развитию творческих способностей.</a:t>
            </a:r>
          </a:p>
          <a:p>
            <a:r>
              <a:rPr lang="ru-RU" b="1" dirty="0" smtClean="0"/>
              <a:t>Задачи проекта:</a:t>
            </a:r>
            <a:endParaRPr lang="ru-RU" dirty="0" smtClean="0"/>
          </a:p>
          <a:p>
            <a:r>
              <a:rPr lang="ru-RU" dirty="0" smtClean="0"/>
              <a:t>1. Изучить возможности создания гончарной мастерской в условиях дошкольного образовательного учреждения.</a:t>
            </a:r>
          </a:p>
          <a:p>
            <a:r>
              <a:rPr lang="ru-RU" dirty="0" smtClean="0"/>
              <a:t>2. Создать творческую группу для разработки проекта.</a:t>
            </a:r>
          </a:p>
          <a:p>
            <a:r>
              <a:rPr lang="ru-RU" dirty="0" smtClean="0"/>
              <a:t>3. Проанализировать опыт и практическую значимость использования </a:t>
            </a:r>
            <a:r>
              <a:rPr lang="ru-RU" dirty="0" err="1" smtClean="0"/>
              <a:t>глинотерапии</a:t>
            </a:r>
            <a:r>
              <a:rPr lang="ru-RU" dirty="0" smtClean="0"/>
              <a:t> в работе с дошкольниками с особенностями развития.</a:t>
            </a:r>
          </a:p>
          <a:p>
            <a:r>
              <a:rPr lang="ru-RU" dirty="0" smtClean="0"/>
              <a:t>4.        Приступить к внедрению основного этапа проектной деятельности в образовательный процесс.</a:t>
            </a:r>
          </a:p>
          <a:p>
            <a:r>
              <a:rPr lang="ru-RU" dirty="0" smtClean="0"/>
              <a:t>5.        Способствовать диссеминации опыта по применению </a:t>
            </a:r>
            <a:r>
              <a:rPr lang="ru-RU" dirty="0" err="1" smtClean="0"/>
              <a:t>глинотерапии</a:t>
            </a:r>
            <a:r>
              <a:rPr lang="ru-RU" dirty="0" smtClean="0"/>
              <a:t> в коррекционно-развивающей работе с дошкольниками особой категории.</a:t>
            </a:r>
          </a:p>
          <a:p>
            <a:r>
              <a:rPr lang="ru-RU" dirty="0" smtClean="0"/>
              <a:t>6. Оказывать индивидуально-ориентированную педагогическую, психологическую и социальную помощь детям с особенностями развития;</a:t>
            </a:r>
          </a:p>
          <a:p>
            <a:r>
              <a:rPr lang="ru-RU" dirty="0" smtClean="0"/>
              <a:t>7. Оказывать консультативную помощь родителям (законным представителям) по различным вопросам воспитания с целью дальнейшего определения образовательного маршрута каждого ребенка с особенностями развития.</a:t>
            </a:r>
          </a:p>
          <a:p>
            <a:r>
              <a:rPr lang="ru-RU" u="sng" dirty="0" smtClean="0"/>
              <a:t>Основная идея проекта</a:t>
            </a:r>
            <a:endParaRPr lang="ru-RU" dirty="0" smtClean="0"/>
          </a:p>
          <a:p>
            <a:r>
              <a:rPr lang="ru-RU" dirty="0" smtClean="0"/>
              <a:t>Основная идея проекта заключается в поиске эффективных форм работы с детьми особой категории посредством применения декоративно-прикладного творчества и народного искусства. Что позволит нам апробировать, внедрить, использовать в коррекционно-развивающий процесс инновационную технологию «</a:t>
            </a:r>
            <a:r>
              <a:rPr lang="ru-RU" dirty="0" err="1" smtClean="0"/>
              <a:t>Глинотерапию</a:t>
            </a:r>
            <a:r>
              <a:rPr lang="ru-RU" dirty="0" smtClean="0"/>
              <a:t>», направленную на актуализацию внутреннего мира ребенка, учитывая его индивидуальные особенности развития.</a:t>
            </a:r>
          </a:p>
          <a:p>
            <a:r>
              <a:rPr lang="ru-RU" dirty="0" smtClean="0"/>
              <a:t>Конечным результатом нашей работы с воспитанниками по данному проекту является получение системы знаний, необходимых в социальной деятельности. Считаем, что творческий процесс усвоения дошкольниками новых техник (лепка из глины) расширяет круг возможностей детей, развивает пространственное воображение, конструкторские </a:t>
            </a:r>
            <a:r>
              <a:rPr lang="ru-RU" dirty="0" err="1" smtClean="0"/>
              <a:t>способности.Терапия</a:t>
            </a:r>
            <a:r>
              <a:rPr lang="ru-RU" dirty="0" smtClean="0"/>
              <a:t> посредством глины позволяет снять мышечные зажимы, снизить тревожность, выплеснуть эмоции, побороть </a:t>
            </a:r>
            <a:r>
              <a:rPr lang="ru-RU" dirty="0" err="1" smtClean="0"/>
              <a:t>страх.Открытие</a:t>
            </a:r>
            <a:r>
              <a:rPr lang="ru-RU" dirty="0" smtClean="0"/>
              <a:t> в себе индивидуальности поможет ребенку реализовать себя в дальнейшей учебе, творчестве, в общении со сверстниками.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01024" y="5429264"/>
            <a:ext cx="685776" cy="696899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8329642" cy="512605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2. </a:t>
            </a:r>
            <a:r>
              <a:rPr lang="ru-RU" dirty="0" smtClean="0"/>
              <a:t>Название технологии: </a:t>
            </a:r>
            <a:r>
              <a:rPr lang="ru-RU" b="1" i="1" dirty="0" smtClean="0"/>
              <a:t>«</a:t>
            </a:r>
            <a:r>
              <a:rPr lang="ru-RU" b="1" i="1" dirty="0" err="1" smtClean="0"/>
              <a:t>Волонтерство</a:t>
            </a:r>
            <a:r>
              <a:rPr lang="ru-RU" b="1" i="1" dirty="0" smtClean="0"/>
              <a:t>»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Краткое описание: Дети подготовительной группы получают от младших детей письма с определенными просьбами. Прочитав эти письма в группе, взрослые дети отправляются на помощь малышам.</a:t>
            </a:r>
          </a:p>
          <a:p>
            <a:r>
              <a:rPr lang="ru-RU" dirty="0" smtClean="0"/>
              <a:t>Цель: Развитие коммуникативных навыков и умения общаться в разновозрастном коллективе</a:t>
            </a:r>
          </a:p>
          <a:p>
            <a:r>
              <a:rPr lang="ru-RU" b="1" dirty="0" smtClean="0"/>
              <a:t>Реализация:</a:t>
            </a:r>
            <a:endParaRPr lang="ru-RU" dirty="0" smtClean="0"/>
          </a:p>
          <a:p>
            <a:r>
              <a:rPr lang="ru-RU" dirty="0" smtClean="0"/>
              <a:t>создание эмблемы волонтеров</a:t>
            </a:r>
          </a:p>
          <a:p>
            <a:r>
              <a:rPr lang="ru-RU" dirty="0" smtClean="0"/>
              <a:t>проведение досуга </a:t>
            </a:r>
            <a:r>
              <a:rPr lang="ru-RU" b="1" i="1" dirty="0" smtClean="0"/>
              <a:t>«Посвящение в волонтеры»</a:t>
            </a:r>
            <a:endParaRPr lang="ru-RU" dirty="0" smtClean="0"/>
          </a:p>
          <a:p>
            <a:r>
              <a:rPr lang="ru-RU" dirty="0" smtClean="0"/>
              <a:t>создание </a:t>
            </a:r>
            <a:r>
              <a:rPr lang="ru-RU" b="1" i="1" dirty="0" smtClean="0"/>
              <a:t>«Почтового ящика»</a:t>
            </a:r>
            <a:r>
              <a:rPr lang="ru-RU" dirty="0" smtClean="0"/>
              <a:t> для писем малышей</a:t>
            </a:r>
          </a:p>
          <a:p>
            <a:r>
              <a:rPr lang="ru-RU" dirty="0" smtClean="0"/>
              <a:t>работа волонтерского отряда по направлениям: конструирование</a:t>
            </a:r>
          </a:p>
          <a:p>
            <a:r>
              <a:rPr lang="ru-RU" dirty="0" smtClean="0"/>
              <a:t>продуктивная деятельность, одевание и раздевание, помощь на физкультурном занятии, обучение малышей самообслуживанию, совместные игры в группе и на прогулке;</a:t>
            </a:r>
          </a:p>
          <a:p>
            <a:r>
              <a:rPr lang="ru-RU" dirty="0" smtClean="0"/>
              <a:t>подготовка стенгазеты </a:t>
            </a:r>
            <a:r>
              <a:rPr lang="ru-RU" b="1" i="1" dirty="0" smtClean="0"/>
              <a:t>«Панорама добрых дел»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7686700" cy="5768997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Направление: </a:t>
            </a:r>
            <a:r>
              <a:rPr lang="ru-RU" b="1" i="1" dirty="0" smtClean="0"/>
              <a:t>«</a:t>
            </a:r>
            <a:r>
              <a:rPr lang="ru-RU" b="1" i="1" dirty="0" err="1" smtClean="0"/>
              <a:t>Здоровьесбережение</a:t>
            </a:r>
            <a:r>
              <a:rPr lang="ru-RU" b="1" i="1" dirty="0" smtClean="0"/>
              <a:t>»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Название технологии: </a:t>
            </a:r>
            <a:r>
              <a:rPr lang="ru-RU" b="1" i="1" dirty="0" smtClean="0"/>
              <a:t>«5 стихий»</a:t>
            </a:r>
            <a:r>
              <a:rPr lang="ru-RU" dirty="0" smtClean="0"/>
              <a:t>: </a:t>
            </a:r>
            <a:r>
              <a:rPr lang="ru-RU" dirty="0" err="1" smtClean="0"/>
              <a:t>фитотерапия</a:t>
            </a:r>
            <a:r>
              <a:rPr lang="ru-RU" dirty="0" smtClean="0"/>
              <a:t>, закаливание, питание, эмоции, движение».</a:t>
            </a:r>
          </a:p>
          <a:p>
            <a:r>
              <a:rPr lang="ru-RU" dirty="0" smtClean="0"/>
              <a:t>Краткое описание: В группе оформляется центр здоровья, где представлены материалы по данной теме.</a:t>
            </a:r>
          </a:p>
          <a:p>
            <a:r>
              <a:rPr lang="ru-RU" dirty="0" smtClean="0"/>
              <a:t>Цель: Формирование начальных представлений о здоровом образе жизни</a:t>
            </a:r>
          </a:p>
          <a:p>
            <a:r>
              <a:rPr lang="ru-RU" b="1" dirty="0" smtClean="0"/>
              <a:t>Реализация:</a:t>
            </a:r>
            <a:endParaRPr lang="ru-RU" dirty="0" smtClean="0"/>
          </a:p>
          <a:p>
            <a:r>
              <a:rPr lang="ru-RU" dirty="0" smtClean="0"/>
              <a:t>изготовление ковриков для </a:t>
            </a:r>
            <a:r>
              <a:rPr lang="ru-RU" dirty="0" err="1" smtClean="0"/>
              <a:t>босохождения</a:t>
            </a:r>
            <a:endParaRPr lang="ru-RU" dirty="0" smtClean="0"/>
          </a:p>
          <a:p>
            <a:r>
              <a:rPr lang="ru-RU" dirty="0" smtClean="0"/>
              <a:t>подбор книг и иллюстраций о здоровом образе жизни</a:t>
            </a:r>
          </a:p>
          <a:p>
            <a:r>
              <a:rPr lang="ru-RU" dirty="0" smtClean="0"/>
              <a:t>оформление гербария лекарственных растений</a:t>
            </a:r>
          </a:p>
          <a:p>
            <a:r>
              <a:rPr lang="ru-RU" dirty="0" smtClean="0"/>
              <a:t>проведение спортивного Клубного воскресенья с родителями</a:t>
            </a:r>
          </a:p>
          <a:p>
            <a:r>
              <a:rPr lang="ru-RU" dirty="0" smtClean="0"/>
              <a:t>разработка буклетов для родителей по </a:t>
            </a:r>
            <a:r>
              <a:rPr lang="ru-RU" dirty="0" err="1" smtClean="0"/>
              <a:t>валеологии</a:t>
            </a:r>
            <a:endParaRPr lang="ru-RU" dirty="0" smtClean="0"/>
          </a:p>
          <a:p>
            <a:r>
              <a:rPr lang="ru-RU" dirty="0" smtClean="0"/>
              <a:t>проведение процедур закаливания в группах</a:t>
            </a:r>
          </a:p>
          <a:p>
            <a:r>
              <a:rPr lang="ru-RU" dirty="0" smtClean="0"/>
              <a:t>применение способа закаливания </a:t>
            </a:r>
            <a:r>
              <a:rPr lang="ru-RU" b="1" i="1" dirty="0" smtClean="0"/>
              <a:t>«Кофе </a:t>
            </a:r>
            <a:r>
              <a:rPr lang="ru-RU" b="1" i="1" dirty="0" err="1" smtClean="0"/>
              <a:t>Кнейпа</a:t>
            </a:r>
            <a:r>
              <a:rPr lang="ru-RU" b="1" i="1" dirty="0" smtClean="0"/>
              <a:t>»</a:t>
            </a:r>
            <a:endParaRPr lang="ru-RU" dirty="0" smtClean="0"/>
          </a:p>
          <a:p>
            <a:r>
              <a:rPr lang="ru-RU" dirty="0" smtClean="0"/>
              <a:t>организация прогулок-походов, спортивных праздников и досугов</a:t>
            </a:r>
          </a:p>
          <a:p>
            <a:r>
              <a:rPr lang="ru-RU" dirty="0" smtClean="0"/>
              <a:t>участие в соревнованиях </a:t>
            </a:r>
            <a:r>
              <a:rPr lang="ru-RU" b="1" i="1" dirty="0" smtClean="0"/>
              <a:t>«Папа, мама, я – спортивная семья»</a:t>
            </a:r>
            <a:endParaRPr lang="ru-RU" dirty="0" smtClean="0"/>
          </a:p>
          <a:p>
            <a:r>
              <a:rPr lang="ru-RU" dirty="0" smtClean="0"/>
              <a:t>организация группового клуба </a:t>
            </a:r>
            <a:r>
              <a:rPr lang="ru-RU" b="1" i="1" dirty="0" smtClean="0"/>
              <a:t>«</a:t>
            </a:r>
            <a:r>
              <a:rPr lang="ru-RU" b="1" i="1" dirty="0" err="1" smtClean="0"/>
              <a:t>Здоровячок</a:t>
            </a:r>
            <a:r>
              <a:rPr lang="ru-RU" b="1" i="1" dirty="0" smtClean="0"/>
              <a:t>»</a:t>
            </a:r>
            <a:endParaRPr lang="ru-RU" dirty="0" smtClean="0"/>
          </a:p>
          <a:p>
            <a:r>
              <a:rPr lang="ru-RU" dirty="0" smtClean="0"/>
              <a:t>использование ритмопластики, соляной лампы, </a:t>
            </a:r>
            <a:r>
              <a:rPr lang="ru-RU" dirty="0" err="1" smtClean="0"/>
              <a:t>фитотерапии</a:t>
            </a:r>
            <a:r>
              <a:rPr lang="ru-RU" dirty="0" smtClean="0"/>
              <a:t>, </a:t>
            </a:r>
            <a:r>
              <a:rPr lang="ru-RU" dirty="0" err="1" smtClean="0"/>
              <a:t>аромотерапии</a:t>
            </a:r>
            <a:r>
              <a:rPr lang="ru-RU" dirty="0" smtClean="0"/>
              <a:t>, песочной терапии, гелиотерапии в режиме дня</a:t>
            </a:r>
          </a:p>
          <a:p>
            <a:r>
              <a:rPr lang="ru-RU" dirty="0" smtClean="0"/>
              <a:t>знакомство с пирамидой питания</a:t>
            </a:r>
          </a:p>
          <a:p>
            <a:r>
              <a:rPr lang="ru-RU" dirty="0" smtClean="0"/>
              <a:t>пошив кукол-эмоций</a:t>
            </a:r>
          </a:p>
          <a:p>
            <a:r>
              <a:rPr lang="ru-RU" dirty="0" smtClean="0"/>
              <a:t>оформление </a:t>
            </a:r>
            <a:r>
              <a:rPr lang="ru-RU" b="1" i="1" dirty="0" smtClean="0"/>
              <a:t>«Сенсорной тропы»</a:t>
            </a:r>
            <a:endParaRPr lang="ru-RU" dirty="0" smtClean="0"/>
          </a:p>
          <a:p>
            <a:r>
              <a:rPr lang="ru-RU" dirty="0" smtClean="0"/>
              <a:t>организация сюжетно-ролевых игр</a:t>
            </a:r>
          </a:p>
          <a:p>
            <a:r>
              <a:rPr lang="ru-RU" dirty="0" smtClean="0"/>
              <a:t>обучение детей оказанию первой медицинской помощи.</a:t>
            </a:r>
          </a:p>
          <a:p>
            <a:r>
              <a:rPr lang="ru-RU" dirty="0" smtClean="0"/>
              <a:t>Планируемый результат реализации направления </a:t>
            </a:r>
            <a:r>
              <a:rPr lang="ru-RU" b="1" i="1" dirty="0" smtClean="0"/>
              <a:t>«</a:t>
            </a:r>
            <a:r>
              <a:rPr lang="ru-RU" b="1" i="1" dirty="0" err="1" smtClean="0"/>
              <a:t>Здоровьесбережение</a:t>
            </a:r>
            <a:r>
              <a:rPr lang="ru-RU" b="1" i="1" dirty="0" smtClean="0"/>
              <a:t>»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укрепление здоровья и </a:t>
            </a:r>
            <a:r>
              <a:rPr lang="ru-RU" dirty="0" err="1" smtClean="0"/>
              <a:t>психоэмоционального</a:t>
            </a:r>
            <a:r>
              <a:rPr lang="ru-RU" dirty="0" smtClean="0"/>
              <a:t> состояния</a:t>
            </a:r>
          </a:p>
          <a:p>
            <a:r>
              <a:rPr lang="ru-RU" dirty="0" smtClean="0"/>
              <a:t>снижение заболеваемости</a:t>
            </a:r>
          </a:p>
          <a:p>
            <a:r>
              <a:rPr lang="ru-RU" dirty="0" smtClean="0"/>
              <a:t>формирование мотивации на здоровый образ жизни.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72396" y="5500702"/>
            <a:ext cx="1114404" cy="625461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001156" cy="6126163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sz="4000" dirty="0" smtClean="0"/>
          </a:p>
          <a:p>
            <a:r>
              <a:rPr lang="ru-RU" sz="4000" dirty="0" smtClean="0"/>
              <a:t>Направление – «Информатика для дошколят»</a:t>
            </a:r>
            <a:endParaRPr lang="ru-RU" sz="4000" dirty="0" smtClean="0"/>
          </a:p>
          <a:p>
            <a:r>
              <a:rPr lang="ru-RU" sz="4000" dirty="0" smtClean="0"/>
              <a:t>Содержание </a:t>
            </a:r>
            <a:r>
              <a:rPr lang="ru-RU" sz="4000" dirty="0" smtClean="0"/>
              <a:t> программы составлено с учетом принципов и подходов к формированию образовательных программ, отраженных в Федеральном государственном образовательном стандарте дошкольного образования:</a:t>
            </a:r>
          </a:p>
          <a:p>
            <a:r>
              <a:rPr lang="ru-RU" sz="4000" dirty="0" smtClean="0"/>
              <a:t>1)        полноценное проживание ребенком всех этапов детства (младенческого, раннего и дошкольного возраста), обогащение (амплификация) детского развития;</a:t>
            </a:r>
          </a:p>
          <a:p>
            <a:r>
              <a:rPr lang="ru-RU" sz="4000" dirty="0" smtClean="0"/>
              <a:t>2)        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образования (далее - индивидуализация дошкольного образования);</a:t>
            </a:r>
          </a:p>
          <a:p>
            <a:r>
              <a:rPr lang="ru-RU" sz="4000" dirty="0" smtClean="0"/>
              <a:t>3)        содействие и сотрудничество детей и взрослых, признание ребенка полноценным участником (субъектом) образовательных отношений;</a:t>
            </a:r>
          </a:p>
          <a:p>
            <a:r>
              <a:rPr lang="ru-RU" sz="4000" dirty="0" smtClean="0"/>
              <a:t>4)        поддержка инициативы детей в различных видах деятельности;</a:t>
            </a:r>
          </a:p>
          <a:p>
            <a:r>
              <a:rPr lang="ru-RU" sz="4000" dirty="0" smtClean="0"/>
              <a:t>5)        сотрудничество ДОУ с семьей;</a:t>
            </a:r>
          </a:p>
          <a:p>
            <a:r>
              <a:rPr lang="ru-RU" sz="4000" dirty="0" smtClean="0"/>
              <a:t>6)        приобщение детей к </a:t>
            </a:r>
            <a:r>
              <a:rPr lang="ru-RU" sz="4000" dirty="0" err="1" smtClean="0"/>
              <a:t>социокультурным</a:t>
            </a:r>
            <a:r>
              <a:rPr lang="ru-RU" sz="4000" dirty="0" smtClean="0"/>
              <a:t> нормам, традициям семьи, общества и государства;</a:t>
            </a:r>
          </a:p>
          <a:p>
            <a:r>
              <a:rPr lang="ru-RU" sz="4000" dirty="0" smtClean="0"/>
              <a:t>7)        формирование познавательных интересов и познавательных действий ребенка в познавательном развитии;</a:t>
            </a:r>
          </a:p>
          <a:p>
            <a:r>
              <a:rPr lang="ru-RU" sz="4000" dirty="0" smtClean="0"/>
              <a:t>8)        возрастная адекватность дошкольного образования (соответствие условий, требований, методов возрасту и особенностям развития);</a:t>
            </a:r>
          </a:p>
          <a:p>
            <a:r>
              <a:rPr lang="ru-RU" sz="4000" dirty="0" smtClean="0"/>
              <a:t>9)        учет этнокультурной ситуации развития детей.</a:t>
            </a:r>
          </a:p>
          <a:p>
            <a:r>
              <a:rPr lang="ru-RU" sz="4000" dirty="0" smtClean="0"/>
              <a:t>Данная рабочая программа является нормативно - управленческим документом образовательного учреждения, характеризующей систему организации образовательного процесса педагога.  Программа ориентирована на развитие умения рассуждать строго и логически, на развитие логики, алгоритмического и системного мышления, развитие фантазии и творческого воображения. Она учит  выделять и понимать знаки, систематизировать информацию, находить закономерности, следовать указаниям и т.д.  </a:t>
            </a:r>
          </a:p>
          <a:p>
            <a:r>
              <a:rPr lang="ru-RU" sz="4000" dirty="0" smtClean="0"/>
              <a:t>Рабочая программа построена на основе учёта конкретных условий, образовательных потребностей и особенностей развития детей дошкольного возраста. Создание индивидуальной педагогической модели образования осуществляется в соответствии с требованиями федеральных государственных образовательных стандартов дошкольного образования.</a:t>
            </a:r>
          </a:p>
          <a:p>
            <a:r>
              <a:rPr lang="ru-RU" sz="4000" dirty="0" smtClean="0"/>
              <a:t>  Отличительной особенностью программы является:  активное использование игровой деятельности для организации творческого процесса. Педагогическая целесообразность программы заключается в поиске новых импровизационных и игровых форм. </a:t>
            </a:r>
          </a:p>
          <a:p>
            <a:r>
              <a:rPr lang="ru-RU" sz="4000" dirty="0" smtClean="0"/>
              <a:t>   </a:t>
            </a:r>
            <a:r>
              <a:rPr lang="ru-RU" sz="4000" b="1" dirty="0" smtClean="0"/>
              <a:t>Цели программы</a:t>
            </a:r>
            <a:r>
              <a:rPr lang="ru-RU" sz="4000" dirty="0" smtClean="0"/>
              <a:t> :</a:t>
            </a:r>
          </a:p>
          <a:p>
            <a:r>
              <a:rPr lang="ru-RU" sz="4000" dirty="0" smtClean="0"/>
              <a:t>Дать детям фундаментальные знания в областях, связанных с информатикой</a:t>
            </a:r>
          </a:p>
          <a:p>
            <a:r>
              <a:rPr lang="ru-RU" sz="4000" dirty="0" smtClean="0"/>
              <a:t>Расширить кругозор в областях знаний, тесно связанных с информатикой</a:t>
            </a:r>
          </a:p>
          <a:p>
            <a:r>
              <a:rPr lang="ru-RU" sz="4000" dirty="0" smtClean="0"/>
              <a:t>Формировать навыки решения логических задач и знакомить с общими принципами решения задач</a:t>
            </a:r>
          </a:p>
          <a:p>
            <a:r>
              <a:rPr lang="ru-RU" sz="4000" dirty="0" smtClean="0"/>
              <a:t>Перед любым курсом обучения дошкольников стоят такие задачи, как формирование мотивации учения, развитие речи, выработка умения устанавливать правильные отношения со сверстниками и взрослыми, формирование предпосылок  учебной деятельности, воспитание интереса к процессу обучения.</a:t>
            </a:r>
          </a:p>
          <a:p>
            <a:r>
              <a:rPr lang="ru-RU" sz="4000" b="1" dirty="0" smtClean="0"/>
              <a:t>Задачи программы:</a:t>
            </a:r>
            <a:endParaRPr lang="ru-RU" sz="4000" dirty="0" smtClean="0"/>
          </a:p>
          <a:p>
            <a:r>
              <a:rPr lang="ru-RU" sz="4000" i="1" dirty="0" smtClean="0"/>
              <a:t>Обучающие:</a:t>
            </a:r>
            <a:endParaRPr lang="ru-RU" sz="4000" dirty="0" smtClean="0"/>
          </a:p>
          <a:p>
            <a:r>
              <a:rPr lang="ru-RU" sz="4000" dirty="0" smtClean="0"/>
              <a:t>создать базу знаний, связанную с информатикой</a:t>
            </a:r>
          </a:p>
          <a:p>
            <a:r>
              <a:rPr lang="ru-RU" sz="4000" dirty="0" smtClean="0"/>
              <a:t>развивать образное и логическое  мышление</a:t>
            </a:r>
          </a:p>
          <a:p>
            <a:r>
              <a:rPr lang="ru-RU" sz="4000" dirty="0" smtClean="0"/>
              <a:t>формировать понятия и способы информационной деятельности</a:t>
            </a:r>
          </a:p>
          <a:p>
            <a:r>
              <a:rPr lang="ru-RU" sz="4000" i="1" dirty="0" smtClean="0"/>
              <a:t>Развивающие:</a:t>
            </a:r>
            <a:endParaRPr lang="ru-RU" sz="4000" dirty="0" smtClean="0"/>
          </a:p>
          <a:p>
            <a:r>
              <a:rPr lang="ru-RU" sz="4000" dirty="0" smtClean="0"/>
              <a:t>развивать творческие способности и наклонности детей</a:t>
            </a:r>
          </a:p>
          <a:p>
            <a:r>
              <a:rPr lang="ru-RU" sz="4000" dirty="0" smtClean="0"/>
              <a:t>создать мотивацию к использованию собственных умений, интереса к решению учебных и жизненных задач, создать высокие стартовые возможности для обучения в начальной школе</a:t>
            </a:r>
          </a:p>
          <a:p>
            <a:r>
              <a:rPr lang="ru-RU" sz="4000" i="1" dirty="0" smtClean="0"/>
              <a:t>Воспитывающие:</a:t>
            </a:r>
            <a:endParaRPr lang="ru-RU" sz="4000" dirty="0" smtClean="0"/>
          </a:p>
          <a:p>
            <a:r>
              <a:rPr lang="ru-RU" sz="4000" dirty="0" smtClean="0"/>
              <a:t>воспитывать умение работать в группе</a:t>
            </a:r>
          </a:p>
          <a:p>
            <a:r>
              <a:rPr lang="ru-RU" sz="4000" dirty="0" smtClean="0"/>
              <a:t>самостоятельно оценивать и анализировать свою деятельность и деятельность других детей</a:t>
            </a:r>
          </a:p>
          <a:p>
            <a:r>
              <a:rPr lang="ru-RU" sz="4000" dirty="0" smtClean="0"/>
              <a:t>воспитывать  положительное отношение к сверстникам и взрослым</a:t>
            </a:r>
          </a:p>
          <a:p>
            <a:r>
              <a:rPr lang="ru-RU" sz="4000" i="1" dirty="0" smtClean="0"/>
              <a:t>Оздоровительные:</a:t>
            </a:r>
            <a:br>
              <a:rPr lang="ru-RU" sz="4000" i="1" dirty="0" smtClean="0"/>
            </a:br>
            <a:r>
              <a:rPr lang="ru-RU" sz="4000" dirty="0" smtClean="0"/>
              <a:t>• укрепление здоровья детей.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00042"/>
            <a:ext cx="8186766" cy="5626121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Направление: «Английский для дошкольников»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Содержание </a:t>
            </a:r>
            <a:r>
              <a:rPr lang="ru-RU" dirty="0" smtClean="0"/>
              <a:t> программы составлено с учетом принципов и подходов к формированию образовательных программ, отраженных в Федеральном государственном образовательном стандарте дошкольного образования:</a:t>
            </a:r>
          </a:p>
          <a:p>
            <a:r>
              <a:rPr lang="ru-RU" dirty="0" smtClean="0"/>
              <a:t>1)        полноценное проживание ребенком всех этапов детства (младенческого, раннего и дошкольного возраста), обогащение (амплификация) детского развития;</a:t>
            </a:r>
          </a:p>
          <a:p>
            <a:r>
              <a:rPr lang="ru-RU" dirty="0" smtClean="0"/>
              <a:t>2)        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образования (далее - индивидуализация дошкольного образования);</a:t>
            </a:r>
          </a:p>
          <a:p>
            <a:r>
              <a:rPr lang="ru-RU" dirty="0" smtClean="0"/>
              <a:t>3)        содействие и сотрудничество детей и взрослых, признание ребенка полноценным участником (субъектом) образовательных отношений;</a:t>
            </a:r>
          </a:p>
          <a:p>
            <a:r>
              <a:rPr lang="ru-RU" dirty="0" smtClean="0"/>
              <a:t>4)        поддержка инициативы детей в различных видах деятельности;</a:t>
            </a:r>
          </a:p>
          <a:p>
            <a:r>
              <a:rPr lang="ru-RU" dirty="0" smtClean="0"/>
              <a:t>5)        сотрудничество ДОУ с семьей;</a:t>
            </a:r>
          </a:p>
          <a:p>
            <a:r>
              <a:rPr lang="ru-RU" dirty="0" smtClean="0"/>
              <a:t>6)        приобщение детей к </a:t>
            </a:r>
            <a:r>
              <a:rPr lang="ru-RU" dirty="0" err="1" smtClean="0"/>
              <a:t>социокультурным</a:t>
            </a:r>
            <a:r>
              <a:rPr lang="ru-RU" dirty="0" smtClean="0"/>
              <a:t> нормам, традициям семьи, общества и государства;</a:t>
            </a:r>
          </a:p>
          <a:p>
            <a:r>
              <a:rPr lang="ru-RU" dirty="0" smtClean="0"/>
              <a:t>7)        формирование познавательных интересов и познавательных действий ребенка в познавательном развитии;</a:t>
            </a:r>
          </a:p>
          <a:p>
            <a:r>
              <a:rPr lang="ru-RU" dirty="0" smtClean="0"/>
              <a:t>8)        возрастная адекватность дошкольного образования (соответствие условий, требований, методов возрасту и особенностям развития);</a:t>
            </a:r>
          </a:p>
          <a:p>
            <a:r>
              <a:rPr lang="ru-RU" dirty="0" smtClean="0"/>
              <a:t>9)        учет этнокультурной ситуации развития детей.</a:t>
            </a:r>
          </a:p>
          <a:p>
            <a:r>
              <a:rPr lang="ru-RU" dirty="0" smtClean="0"/>
              <a:t>Данная рабочая программа является нормативно - управленческим документом образовательного учреждения, характеризующей систему организации образовательного процесса педагога.  Программа ориентирована на развитие умения рассуждать строго и логически, на развитие логики, алгоритмического и системного мышления, развитие фантазии и творческого воображения. Она учит  выделять и понимать знаки, систематизировать информацию, находить закономерности, следовать указаниям и т.д.  </a:t>
            </a:r>
          </a:p>
          <a:p>
            <a:r>
              <a:rPr lang="ru-RU" dirty="0" smtClean="0"/>
              <a:t>Рабочая программа построена на основе учёта конкретных условий, образовательных потребностей и особенностей развития детей дошкольного возраста. Создание индивидуальной педагогической модели образования осуществляется в соответствии с требованиями федеральных государственных образовательных стандартов дошкольного образования.</a:t>
            </a:r>
          </a:p>
          <a:p>
            <a:r>
              <a:rPr lang="ru-RU" dirty="0" smtClean="0"/>
              <a:t>  Отличительной особенностью программы является:  активное использование игровой деятельности для организации творческого процесса. Педагогическая целесообразность программы заключается в поиске новых импровизационных и игровых форм. </a:t>
            </a:r>
          </a:p>
          <a:p>
            <a:r>
              <a:rPr lang="ru-RU" dirty="0" smtClean="0"/>
              <a:t>   </a:t>
            </a:r>
            <a:r>
              <a:rPr lang="ru-RU" b="1" dirty="0" smtClean="0"/>
              <a:t>Цели программы</a:t>
            </a:r>
            <a:r>
              <a:rPr lang="ru-RU" dirty="0" smtClean="0"/>
              <a:t> :</a:t>
            </a:r>
          </a:p>
          <a:p>
            <a:r>
              <a:rPr lang="ru-RU" dirty="0" smtClean="0"/>
              <a:t>Дать детям фундаментальные знания в областях, связанных с информатикой</a:t>
            </a:r>
          </a:p>
          <a:p>
            <a:r>
              <a:rPr lang="ru-RU" dirty="0" smtClean="0"/>
              <a:t>Расширить кругозор в областях знаний, тесно связанных с информатикой</a:t>
            </a:r>
          </a:p>
          <a:p>
            <a:r>
              <a:rPr lang="ru-RU" dirty="0" smtClean="0"/>
              <a:t>Формировать навыки решения логических задач и знакомить с общими принципами решения задач</a:t>
            </a:r>
          </a:p>
          <a:p>
            <a:r>
              <a:rPr lang="ru-RU" dirty="0" smtClean="0"/>
              <a:t>Перед любым курсом обучения дошкольников стоят такие задачи, как формирование мотивации учения, развитие речи, выработка умения устанавливать правильные отношения со сверстниками и взрослыми, формирование предпосылок  учебной деятельности, воспитание интереса к процессу обучения.</a:t>
            </a:r>
          </a:p>
          <a:p>
            <a:r>
              <a:rPr lang="ru-RU" b="1" dirty="0" smtClean="0"/>
              <a:t>Задачи программы:</a:t>
            </a:r>
            <a:endParaRPr lang="ru-RU" dirty="0" smtClean="0"/>
          </a:p>
          <a:p>
            <a:r>
              <a:rPr lang="ru-RU" i="1" dirty="0" smtClean="0"/>
              <a:t>Обучающие:</a:t>
            </a:r>
            <a:endParaRPr lang="ru-RU" dirty="0" smtClean="0"/>
          </a:p>
          <a:p>
            <a:r>
              <a:rPr lang="ru-RU" dirty="0" smtClean="0"/>
              <a:t>создать базу знаний, связанную с информатикой</a:t>
            </a:r>
          </a:p>
          <a:p>
            <a:r>
              <a:rPr lang="ru-RU" dirty="0" smtClean="0"/>
              <a:t>развивать образное и логическое  мышление</a:t>
            </a:r>
          </a:p>
          <a:p>
            <a:r>
              <a:rPr lang="ru-RU" dirty="0" smtClean="0"/>
              <a:t>формировать понятия и способы информационной деятельности</a:t>
            </a:r>
          </a:p>
          <a:p>
            <a:r>
              <a:rPr lang="ru-RU" i="1" dirty="0" smtClean="0"/>
              <a:t>Развивающие:</a:t>
            </a:r>
            <a:endParaRPr lang="ru-RU" dirty="0" smtClean="0"/>
          </a:p>
          <a:p>
            <a:r>
              <a:rPr lang="ru-RU" dirty="0" smtClean="0"/>
              <a:t>развивать творческие способности и наклонности детей</a:t>
            </a:r>
          </a:p>
          <a:p>
            <a:r>
              <a:rPr lang="ru-RU" dirty="0" smtClean="0"/>
              <a:t>создать мотивацию к использованию собственных умений, интереса к решению учебных и жизненных задач, создать высокие стартовые возможности для обучения в начальной школе</a:t>
            </a:r>
          </a:p>
          <a:p>
            <a:r>
              <a:rPr lang="ru-RU" i="1" dirty="0" smtClean="0"/>
              <a:t>Воспитывающие:</a:t>
            </a:r>
            <a:endParaRPr lang="ru-RU" dirty="0" smtClean="0"/>
          </a:p>
          <a:p>
            <a:r>
              <a:rPr lang="ru-RU" dirty="0" smtClean="0"/>
              <a:t>воспитывать умение работать в группе</a:t>
            </a:r>
          </a:p>
          <a:p>
            <a:r>
              <a:rPr lang="ru-RU" dirty="0" smtClean="0"/>
              <a:t>самостоятельно оценивать и анализировать свою деятельность и деятельность других детей</a:t>
            </a:r>
          </a:p>
          <a:p>
            <a:r>
              <a:rPr lang="ru-RU" dirty="0" smtClean="0"/>
              <a:t>воспитывать  положительное отношение к сверстникам и взрослым</a:t>
            </a:r>
          </a:p>
          <a:p>
            <a:r>
              <a:rPr lang="ru-RU" i="1" dirty="0" smtClean="0"/>
              <a:t>Оздоровительные:</a:t>
            </a:r>
            <a:br>
              <a:rPr lang="ru-RU" i="1" dirty="0" smtClean="0"/>
            </a:br>
            <a:r>
              <a:rPr lang="ru-RU" dirty="0" smtClean="0"/>
              <a:t>• укрепление здоровья детей.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01014" cy="4525963"/>
          </a:xfrm>
        </p:spPr>
        <p:txBody>
          <a:bodyPr>
            <a:normAutofit fontScale="32500" lnSpcReduction="20000"/>
          </a:bodyPr>
          <a:lstStyle/>
          <a:p>
            <a:r>
              <a:rPr lang="ru-RU" b="1" dirty="0" smtClean="0"/>
              <a:t>Программа детского объединения «ЮНЫЙ БАРАБАНЩИК» разработана</a:t>
            </a:r>
            <a:endParaRPr lang="ru-RU" dirty="0" smtClean="0"/>
          </a:p>
          <a:p>
            <a:r>
              <a:rPr lang="ru-RU" b="1" dirty="0" smtClean="0"/>
              <a:t>с целью </a:t>
            </a:r>
            <a:r>
              <a:rPr lang="ru-RU" dirty="0" smtClean="0"/>
              <a:t>подготовки воспитанников объединения для выступлений на торжественных</a:t>
            </a:r>
          </a:p>
          <a:p>
            <a:r>
              <a:rPr lang="ru-RU" dirty="0" smtClean="0"/>
              <a:t>мероприятиях в качестве </a:t>
            </a:r>
            <a:r>
              <a:rPr lang="ru-RU" b="1" dirty="0" smtClean="0"/>
              <a:t>церемониального отряда</a:t>
            </a:r>
            <a:r>
              <a:rPr lang="ru-RU" dirty="0" smtClean="0"/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Задачи объединения:</a:t>
            </a:r>
            <a:endParaRPr lang="ru-RU" dirty="0" smtClean="0"/>
          </a:p>
          <a:p>
            <a:r>
              <a:rPr lang="ru-RU" i="1" dirty="0" smtClean="0"/>
              <a:t>Образовательные:</a:t>
            </a:r>
            <a:r>
              <a:rPr lang="ru-RU" dirty="0" smtClean="0"/>
              <a:t> обучить технике игры на музыкальном инструменте; обучить основам строевой подготовки; привить навыки игры на сцене перед публикой, на шествиях.</a:t>
            </a:r>
          </a:p>
          <a:p>
            <a:r>
              <a:rPr lang="ru-RU" i="1" dirty="0" smtClean="0"/>
              <a:t>Развивающие:</a:t>
            </a:r>
            <a:r>
              <a:rPr lang="ru-RU" dirty="0" smtClean="0"/>
              <a:t> развить чувство ритма, эмоциональную отзывчивость на музыку; развить координацию движений, ориентировку в пространстве; развить чувство коллективизма.</a:t>
            </a:r>
          </a:p>
          <a:p>
            <a:r>
              <a:rPr lang="ru-RU" i="1" dirty="0" smtClean="0"/>
              <a:t>Воспитательные:</a:t>
            </a:r>
            <a:r>
              <a:rPr lang="ru-RU" dirty="0" smtClean="0"/>
              <a:t> воспитывать чувство долга, ответственности за порученное дело; способствовать эстетическому духовному развитию личности;</a:t>
            </a:r>
          </a:p>
          <a:p>
            <a:r>
              <a:rPr lang="ru-RU" dirty="0" smtClean="0"/>
              <a:t>предоставить возможность детям проявить активность, самостоятельность, инициативу, увидеть результаты своего труда; привить художественный вкус.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Образовательная деятельность по данной программе направлена на:</a:t>
            </a:r>
          </a:p>
          <a:p>
            <a:r>
              <a:rPr lang="ru-RU" dirty="0" smtClean="0"/>
              <a:t>- формирование и развитие творческих способностей обучающихся 10-15 лет;</a:t>
            </a:r>
          </a:p>
          <a:p>
            <a:r>
              <a:rPr lang="ru-RU" dirty="0" smtClean="0"/>
              <a:t>- удовлетворение их индивидуальных потребностей в художественно-эстетическом, нравственном и физическом развитии;</a:t>
            </a:r>
          </a:p>
          <a:p>
            <a:r>
              <a:rPr lang="ru-RU" dirty="0" smtClean="0"/>
              <a:t>- формирование общей культуры, укрепление здоровья обучающихся;</a:t>
            </a:r>
          </a:p>
          <a:p>
            <a:r>
              <a:rPr lang="ru-RU" dirty="0" smtClean="0"/>
              <a:t>- выявление, развитие и поддержку талантливых обучающихся, а также детей, проявивших выдающиеся способности;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Особенности программы «ЮНЫЙ БАРАБАНЩИК».</a:t>
            </a:r>
            <a:endParaRPr lang="ru-RU" dirty="0" smtClean="0"/>
          </a:p>
          <a:p>
            <a:r>
              <a:rPr lang="ru-RU" dirty="0" smtClean="0"/>
              <a:t>1. Обучение на эстрадном барабане доступно детям независимо от музыкальных способностей.</a:t>
            </a:r>
          </a:p>
          <a:p>
            <a:r>
              <a:rPr lang="ru-RU" dirty="0" smtClean="0"/>
              <a:t>2. Интегрированный подход в обучении (музыка, ритмика, строевая подготовка) позволяет развить у детей не только музыкальные способности (чувство ритма, эмоциональную отзывчивость на музыку), но и способствует общефизическому развитию.</a:t>
            </a:r>
          </a:p>
          <a:p>
            <a:r>
              <a:rPr lang="ru-RU" dirty="0" smtClean="0"/>
              <a:t>3. Обучение по данной программе является эффективным средством для развития слаженного коллективного взаимодействия.</a:t>
            </a:r>
          </a:p>
          <a:p>
            <a:r>
              <a:rPr lang="ru-RU" dirty="0" smtClean="0"/>
              <a:t>4. Коллективные концертные выступления способствуют эстетическому, духовному развитию личности, прививает художественный вкус, воспитывает чувство долга, коллективизма, ответственности за порученное дело.</a:t>
            </a:r>
          </a:p>
          <a:p>
            <a:r>
              <a:rPr lang="ru-RU" dirty="0" smtClean="0"/>
              <a:t>5. Практическая направленность данной программы позволяет не только отработать все навыки строевой и музыкальной подготовки, но и создает условия для положительной мотивации коллективных занятий.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r6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4416" y="44624"/>
            <a:ext cx="2304256" cy="230425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3717032"/>
            <a:ext cx="7772400" cy="1362075"/>
          </a:xfrm>
        </p:spPr>
        <p:txBody>
          <a:bodyPr/>
          <a:lstStyle/>
          <a:p>
            <a:endParaRPr lang="uk-UA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755576" y="2132856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uk-UA" sz="8000" b="1" dirty="0" err="1" smtClean="0">
                <a:solidFill>
                  <a:schemeClr val="tx1"/>
                </a:solidFill>
              </a:rPr>
              <a:t>Спасибо</a:t>
            </a:r>
            <a:r>
              <a:rPr lang="uk-UA" sz="8000" b="1" dirty="0" smtClean="0">
                <a:solidFill>
                  <a:schemeClr val="tx1"/>
                </a:solidFill>
              </a:rPr>
              <a:t> за </a:t>
            </a:r>
            <a:r>
              <a:rPr lang="uk-UA" sz="8000" b="1" dirty="0" err="1" smtClean="0">
                <a:solidFill>
                  <a:schemeClr val="tx1"/>
                </a:solidFill>
              </a:rPr>
              <a:t>внимание</a:t>
            </a:r>
            <a:r>
              <a:rPr lang="uk-UA" sz="8000" b="1" dirty="0" smtClean="0">
                <a:solidFill>
                  <a:schemeClr val="tx1"/>
                </a:solidFill>
              </a:rPr>
              <a:t>!!!!!!</a:t>
            </a:r>
            <a:endParaRPr lang="uk-UA" sz="8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"/>
            <a:ext cx="7772400" cy="1124744"/>
          </a:xfrm>
        </p:spPr>
        <p:txBody>
          <a:bodyPr/>
          <a:lstStyle/>
          <a:p>
            <a:r>
              <a:rPr lang="ru-RU" b="1" dirty="0" smtClean="0">
                <a:latin typeface="Bad Script" panose="02000000000000000000" pitchFamily="2" charset="0"/>
              </a:rPr>
              <a:t>Историческая справка</a:t>
            </a:r>
            <a:endParaRPr lang="ru-RU" b="1" dirty="0">
              <a:latin typeface="Bad Script" panose="020000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76456" cy="3960440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1947 году была введена в эксплуатацию железнодорожная ветка Комсомольск - Советская Гавань. Вскоре возле линии железной дороги появилась станция, коллектив которой обеспечивал бесперебойное продвижение поездов.</a:t>
            </a:r>
            <a:b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одновременно создавались и строились </a:t>
            </a:r>
            <a:r>
              <a:rPr lang="ru-RU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лесодобывающие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предприятия - </a:t>
            </a:r>
            <a:r>
              <a:rPr lang="ru-RU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Селихинский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леспромхоз и </a:t>
            </a:r>
            <a:r>
              <a:rPr lang="ru-RU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Селихинский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заготовительный участок «</a:t>
            </a:r>
            <a:r>
              <a:rPr lang="ru-RU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Переселен­строй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Началось активное освоение территории, ее лесных запасов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на территории села создавались детские сады и школа. Все здания были деревянные без центрального водоснабжения и отопления. Отапливались дрова. Шли годы… детское население росло и требовалось здание отвечающее всем нормам. </a:t>
            </a:r>
            <a:endParaRPr lang="ru-RU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1984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было сдано в эксплуатацию новое, кирпичное, двухэтажное  здание, с централизованным отоплением и водоснабжением.</a:t>
            </a:r>
          </a:p>
          <a:p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заведующей была </a:t>
            </a:r>
            <a:r>
              <a:rPr lang="ru-RU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Неешпапа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Васильевна, она подняла детский сад с нуля. В группе функционировало 6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ясельные для детей с 1го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и 4 группы с 3х лет до 8ми лет.</a:t>
            </a:r>
          </a:p>
          <a:p>
            <a:endParaRPr lang="ru-RU" sz="2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053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1840" y="274638"/>
            <a:ext cx="4038600" cy="27637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696" y="274638"/>
            <a:ext cx="4434640" cy="25782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3035" y="3707656"/>
            <a:ext cx="2538562" cy="344124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940564" y="3688383"/>
            <a:ext cx="2636912" cy="347978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83867" y="1560566"/>
            <a:ext cx="2376265" cy="37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40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844" y="654747"/>
            <a:ext cx="4038600" cy="276895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699337"/>
            <a:ext cx="4136219" cy="26067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618539"/>
            <a:ext cx="5616624" cy="26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77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3789040"/>
            <a:ext cx="3096344" cy="2266861"/>
          </a:xfrm>
          <a:prstGeom prst="rect">
            <a:avLst/>
          </a:prstGeom>
        </p:spPr>
      </p:pic>
      <p:pic>
        <p:nvPicPr>
          <p:cNvPr id="2" name="Рисунок 1" descr="мышонок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044624" y="4293096"/>
            <a:ext cx="3168352" cy="268988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5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Заведующий</a:t>
            </a:r>
            <a:r>
              <a:rPr lang="uk-UA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МБДОУ </a:t>
            </a:r>
            <a:endParaRPr lang="uk-UA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542194"/>
            <a:ext cx="2181225" cy="2181225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131840" y="1124744"/>
            <a:ext cx="5554960" cy="50014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Руководит нашим ДОУ уже 8ой год Зазубрина Наталья Викторовна. Назначена на должность 13.05.2023г. </a:t>
            </a:r>
          </a:p>
          <a:p>
            <a:pPr marL="0" indent="0" algn="ctr">
              <a:buNone/>
            </a:pPr>
            <a:r>
              <a:rPr lang="ru-RU" b="1" dirty="0" smtClean="0"/>
              <a:t>Образование : закончила «</a:t>
            </a:r>
            <a:r>
              <a:rPr lang="ru-RU" b="1" dirty="0" err="1" smtClean="0"/>
              <a:t>АмГПГУ</a:t>
            </a:r>
            <a:r>
              <a:rPr lang="ru-RU" b="1" dirty="0" smtClean="0"/>
              <a:t>» г. Комсомольска- на – Амуре в 2009г. Специальность: Педагог – психолог </a:t>
            </a:r>
          </a:p>
          <a:p>
            <a:pPr marL="0" indent="0" algn="ctr">
              <a:buNone/>
            </a:pPr>
            <a:r>
              <a:rPr lang="ru-RU" b="1" dirty="0" smtClean="0"/>
              <a:t>Квалификация: «Педагогика и психология. Психологическое консультирование в сфере экономики и управления»</a:t>
            </a:r>
          </a:p>
          <a:p>
            <a:pPr marL="0" indent="0" algn="ctr">
              <a:buNone/>
            </a:pPr>
            <a:r>
              <a:rPr lang="ru-RU" b="1" dirty="0" smtClean="0"/>
              <a:t>Переподготовка «Менеджмент в образовании»- 2015г.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фото на конкурс\2023-03-16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357562"/>
            <a:ext cx="2420278" cy="3357562"/>
          </a:xfrm>
          <a:prstGeom prst="rect">
            <a:avLst/>
          </a:prstGeom>
          <a:noFill/>
        </p:spPr>
      </p:pic>
      <p:pic>
        <p:nvPicPr>
          <p:cNvPr id="4100" name="Picture 4" descr="D:\фото на конкурс\2023-03-16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2111322" cy="2928958"/>
          </a:xfrm>
          <a:prstGeom prst="rect">
            <a:avLst/>
          </a:prstGeom>
          <a:noFill/>
        </p:spPr>
      </p:pic>
      <p:pic>
        <p:nvPicPr>
          <p:cNvPr id="4101" name="Picture 5" descr="D:\фото на конкурс\2023-03-16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357562"/>
            <a:ext cx="2428860" cy="3369467"/>
          </a:xfrm>
          <a:prstGeom prst="rect">
            <a:avLst/>
          </a:prstGeom>
          <a:noFill/>
        </p:spPr>
      </p:pic>
      <p:pic>
        <p:nvPicPr>
          <p:cNvPr id="4102" name="Picture 6" descr="D:\фото на конкурс\2023-03-16\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14290"/>
            <a:ext cx="2059826" cy="2857520"/>
          </a:xfrm>
          <a:prstGeom prst="rect">
            <a:avLst/>
          </a:prstGeom>
          <a:noFill/>
        </p:spPr>
      </p:pic>
      <p:pic>
        <p:nvPicPr>
          <p:cNvPr id="4104" name="Picture 8" descr="D:\фото на конкурс\2023-03-16\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286124"/>
            <a:ext cx="2357454" cy="3357562"/>
          </a:xfrm>
          <a:prstGeom prst="rect">
            <a:avLst/>
          </a:prstGeom>
          <a:noFill/>
        </p:spPr>
      </p:pic>
      <p:pic>
        <p:nvPicPr>
          <p:cNvPr id="4105" name="Picture 9" descr="D:\фото на конкурс\2023-03-16\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553" y="142852"/>
            <a:ext cx="2162818" cy="3000396"/>
          </a:xfrm>
          <a:prstGeom prst="rect">
            <a:avLst/>
          </a:prstGeom>
          <a:noFill/>
        </p:spPr>
      </p:pic>
      <p:pic>
        <p:nvPicPr>
          <p:cNvPr id="4106" name="Picture 10" descr="D:\фото на конкурс\2023-03-16\0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14290"/>
            <a:ext cx="2066676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7" descr="D:\фото на конкурс\2023-03-16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1699338" cy="2357428"/>
          </a:xfrm>
          <a:prstGeom prst="rect">
            <a:avLst/>
          </a:prstGeom>
          <a:noFill/>
        </p:spPr>
      </p:pic>
      <p:pic>
        <p:nvPicPr>
          <p:cNvPr id="6" name="Picture 2" descr="D:\фото на конкурс\2023-03-16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85728"/>
            <a:ext cx="1647844" cy="2285992"/>
          </a:xfrm>
          <a:prstGeom prst="rect">
            <a:avLst/>
          </a:prstGeom>
          <a:noFill/>
        </p:spPr>
      </p:pic>
      <p:pic>
        <p:nvPicPr>
          <p:cNvPr id="5133" name="Picture 13" descr="D:\телефон хонор 8\IMG_20230316_11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85728"/>
            <a:ext cx="1768073" cy="2357430"/>
          </a:xfrm>
          <a:prstGeom prst="rect">
            <a:avLst/>
          </a:prstGeom>
          <a:noFill/>
        </p:spPr>
      </p:pic>
      <p:pic>
        <p:nvPicPr>
          <p:cNvPr id="5134" name="Picture 14" descr="D:\телефон хонор 8\IMG_20230316_111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066" y="357166"/>
            <a:ext cx="1660934" cy="2214578"/>
          </a:xfrm>
          <a:prstGeom prst="rect">
            <a:avLst/>
          </a:prstGeom>
          <a:noFill/>
        </p:spPr>
      </p:pic>
      <p:pic>
        <p:nvPicPr>
          <p:cNvPr id="5135" name="Picture 15" descr="D:\телефон хонор 8\IMG_20230316_1112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857496"/>
            <a:ext cx="2279994" cy="3039991"/>
          </a:xfrm>
          <a:prstGeom prst="rect">
            <a:avLst/>
          </a:prstGeom>
          <a:noFill/>
        </p:spPr>
      </p:pic>
      <p:pic>
        <p:nvPicPr>
          <p:cNvPr id="5136" name="Picture 16" descr="D:\телефон хонор 8\IMG_20230316_1112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857496"/>
            <a:ext cx="2196719" cy="2928958"/>
          </a:xfrm>
          <a:prstGeom prst="rect">
            <a:avLst/>
          </a:prstGeom>
          <a:noFill/>
        </p:spPr>
      </p:pic>
      <p:pic>
        <p:nvPicPr>
          <p:cNvPr id="5137" name="Picture 17" descr="D:\телефон хонор 8\IMG_20230316_1113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928934"/>
            <a:ext cx="2174767" cy="2928958"/>
          </a:xfrm>
          <a:prstGeom prst="rect">
            <a:avLst/>
          </a:prstGeom>
          <a:noFill/>
        </p:spPr>
      </p:pic>
      <p:pic>
        <p:nvPicPr>
          <p:cNvPr id="5141" name="Picture 21" descr="D:\телефон хонор 8\IMG_20230316_1108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285728"/>
            <a:ext cx="1768091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r>
              <a:rPr lang="ru-RU" dirty="0" smtClean="0"/>
              <a:t>Наш педагогический коллектив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1921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0bd3158ee7fed2d8fe9538fec7daf2dd03b22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671</Words>
  <Application>Microsoft Office PowerPoint</Application>
  <PresentationFormat>Экран (4:3)</PresentationFormat>
  <Paragraphs>234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Тема Office</vt:lpstr>
      <vt:lpstr>Document</vt:lpstr>
      <vt:lpstr>Объект упаковщика для оболочки</vt:lpstr>
      <vt:lpstr>Пакет</vt:lpstr>
      <vt:lpstr>Слайд 1</vt:lpstr>
      <vt:lpstr>Слайд 2</vt:lpstr>
      <vt:lpstr>Историческая справка</vt:lpstr>
      <vt:lpstr>Слайд 4</vt:lpstr>
      <vt:lpstr>Слайд 5</vt:lpstr>
      <vt:lpstr>Заведующий МБДОУ </vt:lpstr>
      <vt:lpstr>Слайд 7</vt:lpstr>
      <vt:lpstr>Слайд 8</vt:lpstr>
      <vt:lpstr>Наш педагогический коллектив </vt:lpstr>
      <vt:lpstr>Бутко Ольга Сергеевна</vt:lpstr>
      <vt:lpstr> Гордеева Инна Ивановна </vt:lpstr>
      <vt:lpstr>Зубкова Екатерина Николаевна</vt:lpstr>
      <vt:lpstr>Капустина Елена Викторовна</vt:lpstr>
      <vt:lpstr>Муха Ольга Евгеньевна</vt:lpstr>
      <vt:lpstr>Покатилова Елена Геннадьевна </vt:lpstr>
      <vt:lpstr>Саларева Алла Викторовна </vt:lpstr>
      <vt:lpstr>Соколова Елена Александровна</vt:lpstr>
      <vt:lpstr>Шустова Наталья Викторовна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МБДОУ СелихинскогоСП</cp:lastModifiedBy>
  <cp:revision>44</cp:revision>
  <dcterms:created xsi:type="dcterms:W3CDTF">2014-06-17T14:04:23Z</dcterms:created>
  <dcterms:modified xsi:type="dcterms:W3CDTF">2023-03-17T15:19:28Z</dcterms:modified>
</cp:coreProperties>
</file>