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28" r:id="rId2"/>
    <p:sldId id="518" r:id="rId3"/>
    <p:sldId id="521" r:id="rId4"/>
    <p:sldId id="523" r:id="rId5"/>
    <p:sldId id="520" r:id="rId6"/>
    <p:sldId id="522" r:id="rId7"/>
    <p:sldId id="524" r:id="rId8"/>
    <p:sldId id="525" r:id="rId9"/>
    <p:sldId id="527" r:id="rId10"/>
    <p:sldId id="526" r:id="rId11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38">
          <p15:clr>
            <a:srgbClr val="A4A3A4"/>
          </p15:clr>
        </p15:guide>
        <p15:guide id="2" orient="horz" pos="3968">
          <p15:clr>
            <a:srgbClr val="A4A3A4"/>
          </p15:clr>
        </p15:guide>
        <p15:guide id="3" pos="196">
          <p15:clr>
            <a:srgbClr val="A4A3A4"/>
          </p15:clr>
        </p15:guide>
        <p15:guide id="4" pos="55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AD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8" autoAdjust="0"/>
    <p:restoredTop sz="99500" autoAdjust="0"/>
  </p:normalViewPr>
  <p:slideViewPr>
    <p:cSldViewPr snapToGrid="0">
      <p:cViewPr varScale="1">
        <p:scale>
          <a:sx n="69" d="100"/>
          <a:sy n="69" d="100"/>
        </p:scale>
        <p:origin x="-1136" y="-64"/>
      </p:cViewPr>
      <p:guideLst>
        <p:guide orient="horz" pos="938"/>
        <p:guide orient="horz" pos="3968"/>
        <p:guide pos="196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-2838" y="-84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B88D9A8-8E0F-4DF9-87C6-56F58A7FC3EF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4C36F30-4061-4507-8E21-A423B04085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628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65" tIns="45732" rIns="91465" bIns="457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65" tIns="45732" rIns="91465" bIns="457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A88295D-B1C6-46D3-BF90-5F21420B4BD3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5" tIns="45732" rIns="91465" bIns="45732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65" tIns="45732" rIns="91465" bIns="45732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65" tIns="45732" rIns="91465" bIns="457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65" tIns="45732" rIns="91465" bIns="457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084E4C2-55E0-4DB4-9FBC-26F608AFCD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59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663E6-7A11-484D-92B0-57D69A460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623DE-F9B0-4B20-A377-3B3BA2FB1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5A744-48EA-49D2-829B-5F71F3F80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980C0-B138-42B1-B9A1-455ADF00C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38D01-F1ED-4941-975E-081C0C24D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7245C-43A3-45E1-9001-09D265F73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520C0-EDAF-40D4-A64A-984B84A69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B1ABD-00D3-4B3B-B93B-2FEB9500A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A7211-7C94-42FC-8F6E-624733BEB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B0A04-D162-4DD3-9BDE-B604DE6FC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49EFC-ECE1-4711-960F-13695E334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DCAB4-E654-4A2C-920C-EF390B08B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E51D1-69F2-4C9D-981D-5615240BA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7EAB-3702-485A-BEA5-B7BF31E19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31471-2F1E-4A77-823D-1E851A1EB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0F48A-8A94-43D0-B556-AC3E594A9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27208-69D7-4771-9384-2329752D7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0E3D5-AEB2-402E-80E3-BC81F6B3E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BDFD-F648-4F24-A2B8-CF9F20BE6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CB44A-C67B-4149-8D1C-C9435DCFC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B2C10-9905-46B0-8FBD-D579271FC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CC2E2-BDB3-4D92-BA0F-EF0858BAC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C81A-98D6-4D3D-99B1-868B01FFD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1B47C-2F13-4595-B199-438793D43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00A4-2BFB-443A-99AA-E975CFAE0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27CB-805F-4C0D-97AD-B07F675E3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38F92-CB35-4CBC-AF69-C170F30BD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218A6-C769-44D9-B7A5-CD400DD17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9CE01-0066-468B-9DFF-3A8E7F6CE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06FB9-6F54-464C-9D37-132695348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3E7EF-C0C1-485C-8465-B48AC6791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C5203-6EFB-44A4-9C0E-913D74AB2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4774B-233F-4FFA-9F2C-92C1B52B2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67849-D456-40ED-9CD5-5CF6DE701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DC49D-385F-4037-A19D-76BE6D5FE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1918-BBFB-4752-8305-683A4C8DE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3325E-2844-47F5-9C2D-9848B06D8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8FAA-FE4A-44A7-B6D2-AE792FC1C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1AD9F-3EA0-457D-8F24-639542433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A421A-42EE-45F1-8B4A-6A90F4433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9B9A7-64A5-49DD-A439-1D7556FD2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E123-DBFA-4E6A-95F1-6BF0133B8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F1529-5A59-4EE4-8E8F-CE40E1199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2BF2C-883F-49CA-8AFD-FCBE1CC2E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-349250" y="6492875"/>
            <a:ext cx="34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5C261-A5BA-4DA7-8ACA-F282C90BCF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</a:t>
            </a:r>
            <a:r>
              <a:rPr lang="en-US" err="1"/>
              <a:t>Тема</a:t>
            </a:r>
            <a:r>
              <a:rPr lang="en-US"/>
              <a:t> </a:t>
            </a:r>
            <a:r>
              <a:rPr lang="en-US" err="1"/>
              <a:t>презентации</a:t>
            </a:r>
            <a:r>
              <a:rPr lang="en-US"/>
              <a:t> | xx/xx/xx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B9CD8-A0E2-4219-B36E-8F1B366DD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195E4-E024-4B00-883D-1AC535547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2C5C0-A390-4B32-9DA7-2A6FE61E8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FB223-946E-4867-A2AD-E7C35097B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25DD9-36A8-461D-A879-E39A934C1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409DE-BF7D-4718-9D9C-538F0E151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9B550-869B-4492-B302-DED572522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485A0-73FC-4036-AFFC-D190CB705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A8663-B995-4EBD-BE9A-02AD6976D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4C9D2-898A-4F6C-94AC-BF2417313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4A0B2-9170-46AC-A943-3B82656FD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FF46C-21C6-49E8-AEEF-B946AA85F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FE12E-8ABC-4C32-9830-5DD968426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26FCB-CD8A-48FB-91DD-D42AD12C3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7B4E-3D28-463C-AA89-B939F4FA7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7DB3F-81EF-4DE5-B11E-C981BD911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F2D30-BCF1-4AEB-A9B2-8098C6F16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A7431-88D1-4E6C-8CA9-A237EE350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C678D-39EC-4B31-86C7-00B835A49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60F96-D03C-408D-B1E1-18922F009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875E-13D3-42BE-A14F-52FCFF184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-349250" y="6492875"/>
            <a:ext cx="34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95E7B-1C45-4E2A-91FB-C774C53E3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435451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505200"/>
            <a:ext cx="5562600" cy="838200"/>
          </a:xfrm>
        </p:spPr>
        <p:txBody>
          <a:bodyPr>
            <a:normAutofit/>
          </a:bodyPr>
          <a:lstStyle>
            <a:lvl1pPr algn="l">
              <a:defRPr sz="2200" spc="0" baseline="0">
                <a:solidFill>
                  <a:schemeClr val="bg1"/>
                </a:solidFill>
                <a:latin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800599"/>
            <a:ext cx="5562600" cy="685801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90600" y="6028267"/>
            <a:ext cx="2657475" cy="508528"/>
          </a:xfrm>
        </p:spPr>
        <p:txBody>
          <a:bodyPr anchor="b">
            <a:normAutofit/>
          </a:bodyPr>
          <a:lstStyle>
            <a:lvl1pPr>
              <a:defRPr sz="10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676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509CE-BB33-4DA0-934C-EEA62E988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7AF9B-7155-40AF-BF4E-AF552839F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>
              <a:solidFill>
                <a:schemeClr val="lt1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714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FA7260-8BDF-4153-AB1D-640444A065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1031" name="Picture 17" descr="rzd_logo.png"/>
          <p:cNvPicPr>
            <a:picLocks noChangeAspect="1"/>
          </p:cNvPicPr>
          <p:nvPr userDrawn="1"/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  <p:sldLayoutId id="2147483768" r:id="rId36"/>
    <p:sldLayoutId id="2147483769" r:id="rId37"/>
    <p:sldLayoutId id="2147483770" r:id="rId38"/>
    <p:sldLayoutId id="2147483771" r:id="rId39"/>
    <p:sldLayoutId id="2147483772" r:id="rId40"/>
    <p:sldLayoutId id="2147483773" r:id="rId41"/>
    <p:sldLayoutId id="2147483774" r:id="rId42"/>
    <p:sldLayoutId id="2147483775" r:id="rId43"/>
    <p:sldLayoutId id="2147483776" r:id="rId44"/>
    <p:sldLayoutId id="2147483777" r:id="rId45"/>
    <p:sldLayoutId id="2147483778" r:id="rId46"/>
    <p:sldLayoutId id="2147483779" r:id="rId47"/>
    <p:sldLayoutId id="2147483780" r:id="rId48"/>
    <p:sldLayoutId id="2147483781" r:id="rId49"/>
    <p:sldLayoutId id="2147483782" r:id="rId50"/>
    <p:sldLayoutId id="2147483783" r:id="rId51"/>
    <p:sldLayoutId id="2147483784" r:id="rId52"/>
    <p:sldLayoutId id="2147483785" r:id="rId53"/>
    <p:sldLayoutId id="2147483786" r:id="rId54"/>
    <p:sldLayoutId id="2147483787" r:id="rId55"/>
    <p:sldLayoutId id="2147483788" r:id="rId56"/>
    <p:sldLayoutId id="2147483789" r:id="rId57"/>
    <p:sldLayoutId id="2147483790" r:id="rId58"/>
    <p:sldLayoutId id="2147483791" r:id="rId59"/>
    <p:sldLayoutId id="2147483792" r:id="rId60"/>
    <p:sldLayoutId id="2147483793" r:id="rId61"/>
    <p:sldLayoutId id="2147483794" r:id="rId62"/>
    <p:sldLayoutId id="2147483795" r:id="rId63"/>
    <p:sldLayoutId id="2147483796" r:id="rId64"/>
    <p:sldLayoutId id="2147483797" r:id="rId65"/>
    <p:sldLayoutId id="2147483798" r:id="rId66"/>
    <p:sldLayoutId id="2147483799" r:id="rId67"/>
    <p:sldLayoutId id="2147483800" r:id="rId68"/>
    <p:sldLayoutId id="2147483801" r:id="rId69"/>
    <p:sldLayoutId id="2147483817" r:id="rId70"/>
    <p:sldLayoutId id="2147483846" r:id="rId7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 descr="cover_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8" b="14098"/>
          <a:stretch/>
        </p:blipFill>
        <p:spPr bwMode="auto">
          <a:xfrm>
            <a:off x="0" y="1543091"/>
            <a:ext cx="9144000" cy="396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0"/>
          <p:cNvSpPr txBox="1">
            <a:spLocks/>
          </p:cNvSpPr>
          <p:nvPr/>
        </p:nvSpPr>
        <p:spPr>
          <a:xfrm>
            <a:off x="2931683" y="1249252"/>
            <a:ext cx="6057772" cy="1967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Segoe Print" pitchFamily="2" charset="0"/>
              <a:ea typeface="+mj-ea"/>
              <a:cs typeface="Verdana" charset="0"/>
            </a:endParaRPr>
          </a:p>
        </p:txBody>
      </p:sp>
      <p:pic>
        <p:nvPicPr>
          <p:cNvPr id="335874" name="Picture 2" descr="C:\Users\User\Desktop\эмблема без надписи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" y="-61003"/>
            <a:ext cx="1671432" cy="117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1384" y="70629"/>
            <a:ext cx="8471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Частное общеобразовательное учреждение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«Школа-интернат № 30 среднего общего образования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открытого акционерного общества «Российские железные дороги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(дошкольное образование)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3564" y="1785638"/>
            <a:ext cx="58478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Организация  проектной деятельности с дошкольниками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61"/>
          <a:stretch/>
        </p:blipFill>
        <p:spPr>
          <a:xfrm>
            <a:off x="2770631" y="3404323"/>
            <a:ext cx="5057535" cy="311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1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00009"/>
            <a:ext cx="9144000" cy="102133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Творческий </a:t>
            </a: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b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Дню Защитников Отечества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6" y="3846373"/>
            <a:ext cx="5843016" cy="2579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" y="3846373"/>
            <a:ext cx="2636520" cy="2579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39" y="1414581"/>
            <a:ext cx="2607613" cy="22887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D84DBEE-1057-4A4D-8B60-5C0DD53FF2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l="1463" t="2993" r="3152" b="2113"/>
          <a:stretch/>
        </p:blipFill>
        <p:spPr>
          <a:xfrm>
            <a:off x="246888" y="1414581"/>
            <a:ext cx="3040762" cy="228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31" y="1413720"/>
            <a:ext cx="3432724" cy="228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28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2"/>
          </p:nvPr>
        </p:nvSpPr>
        <p:spPr>
          <a:xfrm>
            <a:off x="180975" y="1419225"/>
            <a:ext cx="8877300" cy="4732339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формируется познавательный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интерес и связанная с ним познавательная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расширяются детско-взрослые коммуникации,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выстраиваются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партнерские взаимоотношения.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63583"/>
            <a:ext cx="9144000" cy="1021335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Одной из инновационных технологий, позволяющих объединить всех участников образовательного процесса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проектный метод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916" b="7875"/>
          <a:stretch/>
        </p:blipFill>
        <p:spPr>
          <a:xfrm>
            <a:off x="180975" y="2404872"/>
            <a:ext cx="3120009" cy="3483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232" y="3048460"/>
            <a:ext cx="2949397" cy="2772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420" y="3906686"/>
            <a:ext cx="2949397" cy="25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0195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614737"/>
            <a:ext cx="9144000" cy="1075054"/>
          </a:xfrm>
        </p:spPr>
        <p:txBody>
          <a:bodyPr/>
          <a:lstStyle/>
          <a:p>
            <a:r>
              <a:rPr lang="ru-RU" sz="1800" dirty="0" smtClean="0">
                <a:solidFill>
                  <a:srgbClr val="0066A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Исследовательские проекты предполагают </a:t>
            </a:r>
            <a:r>
              <a:rPr lang="ru-RU" sz="1800" dirty="0">
                <a:solidFill>
                  <a:srgbClr val="0066A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получение ответа на вопрос о том, почему существует то или иное явление и как оно объясняется с точки зрения современного </a:t>
            </a:r>
            <a:r>
              <a:rPr lang="ru-RU" sz="1800" dirty="0" smtClean="0">
                <a:solidFill>
                  <a:srgbClr val="0066A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знания.</a:t>
            </a:r>
            <a:br>
              <a:rPr lang="ru-RU" sz="1800" dirty="0" smtClean="0">
                <a:solidFill>
                  <a:srgbClr val="0066A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dirty="0">
                <a:solidFill>
                  <a:srgbClr val="0066A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66A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Дети </a:t>
            </a:r>
            <a:r>
              <a:rPr lang="ru-RU" sz="1800" dirty="0">
                <a:solidFill>
                  <a:srgbClr val="0066A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экспериментируют, а затем результаты оформляют в виде газет, книг, </a:t>
            </a:r>
            <a:r>
              <a:rPr lang="ru-RU" sz="1800" dirty="0" smtClean="0">
                <a:solidFill>
                  <a:srgbClr val="0066A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альбомов, выставок)</a:t>
            </a:r>
            <a:r>
              <a:rPr lang="ru-RU" sz="1800" dirty="0">
                <a:solidFill>
                  <a:srgbClr val="0066A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0066A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1800" dirty="0">
              <a:solidFill>
                <a:srgbClr val="0066A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6" r="10307" b="17309"/>
          <a:stretch/>
        </p:blipFill>
        <p:spPr bwMode="auto">
          <a:xfrm>
            <a:off x="193868" y="3233420"/>
            <a:ext cx="4161217" cy="2930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28" y="3233038"/>
            <a:ext cx="4277948" cy="293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6" name="Заголовок 3"/>
          <p:cNvSpPr txBox="1">
            <a:spLocks/>
          </p:cNvSpPr>
          <p:nvPr/>
        </p:nvSpPr>
        <p:spPr bwMode="auto">
          <a:xfrm>
            <a:off x="0" y="263583"/>
            <a:ext cx="9144000" cy="1021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 baseline="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Verdana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Исследовательский проект </a:t>
            </a:r>
          </a:p>
          <a:p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«Кто покормит птиц зимой?»</a:t>
            </a:r>
            <a:b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7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55065"/>
            <a:ext cx="9143999" cy="102133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Исследовательский проект </a:t>
            </a:r>
            <a:b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«Кто живёт на дне морском?»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122" name="Picture 2" descr="C:\Users\Альфия\Downloads\20220128_102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67" y="1600200"/>
            <a:ext cx="3483750" cy="1959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123" name="Picture 3" descr="C:\Users\Альфия\Downloads\20220203_090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468" y="1600200"/>
            <a:ext cx="3481600" cy="195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124" name="Picture 4" descr="C:\Users\Альфия\Downloads\20220204_1313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3" r="3436" b="19039"/>
          <a:stretch/>
        </p:blipFill>
        <p:spPr bwMode="auto">
          <a:xfrm>
            <a:off x="480871" y="3922776"/>
            <a:ext cx="7904303" cy="2427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243300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90281"/>
            <a:ext cx="9144000" cy="102133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Исследовательский проект </a:t>
            </a:r>
            <a:b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«Что такое Красная книга?»</a:t>
            </a:r>
            <a:endParaRPr lang="ru-RU" sz="2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3" y="1704467"/>
            <a:ext cx="3287712" cy="3073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17924" r="1797" b="17924"/>
          <a:stretch/>
        </p:blipFill>
        <p:spPr bwMode="auto">
          <a:xfrm>
            <a:off x="5422391" y="1704467"/>
            <a:ext cx="3459597" cy="307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40" y="3688587"/>
            <a:ext cx="3005235" cy="307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514004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54873"/>
            <a:ext cx="9144000" cy="102133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Экологический информационный </a:t>
            </a:r>
            <a: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Амурский </a:t>
            </a: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тигр»</a:t>
            </a:r>
            <a:endParaRPr lang="ru-RU" sz="2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" r="1176" b="11198"/>
          <a:stretch/>
        </p:blipFill>
        <p:spPr bwMode="auto">
          <a:xfrm>
            <a:off x="220026" y="1545668"/>
            <a:ext cx="2316231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t="22125" r="1861" b="22125"/>
          <a:stretch/>
        </p:blipFill>
        <p:spPr bwMode="auto">
          <a:xfrm>
            <a:off x="6601968" y="1544295"/>
            <a:ext cx="2397501" cy="22873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6" y="4098382"/>
            <a:ext cx="3528722" cy="233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61" y="4099755"/>
            <a:ext cx="3834508" cy="2336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52" y="1544134"/>
            <a:ext cx="3409895" cy="2287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1055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09153"/>
            <a:ext cx="9144000" cy="102133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Информационный проект «Что мы знаем о воде?»</a:t>
            </a:r>
            <a:endParaRPr lang="ru-RU" sz="2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17" t="1830" r="915" b="2257"/>
          <a:stretch/>
        </p:blipFill>
        <p:spPr>
          <a:xfrm>
            <a:off x="1572768" y="1472184"/>
            <a:ext cx="5559552" cy="3081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3" y="3578582"/>
            <a:ext cx="2160000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667" y="4005072"/>
            <a:ext cx="3276910" cy="2453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6485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9544977-6473-45CA-8295-10EB00EC22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6785" t="1004" r="16785" b="1706"/>
          <a:stretch/>
        </p:blipFill>
        <p:spPr>
          <a:xfrm>
            <a:off x="315914" y="2057398"/>
            <a:ext cx="4150661" cy="345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5914" y="200009"/>
            <a:ext cx="8458241" cy="102133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Ужасно интересно всё то, что неизвестно…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C8AF36A-A8EF-4825-B10A-69B3F0600A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6673" t="1003" r="16673" b="1448"/>
          <a:stretch/>
        </p:blipFill>
        <p:spPr>
          <a:xfrm>
            <a:off x="4777338" y="1965959"/>
            <a:ext cx="4140199" cy="34564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74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18C9DB4-20BD-4CDC-8DBD-23BDE4EF99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1883" t="9655" r="13070" b="14803"/>
          <a:stretch/>
        </p:blipFill>
        <p:spPr>
          <a:xfrm>
            <a:off x="206520" y="1609344"/>
            <a:ext cx="2944368" cy="3603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A65CD89-5482-488F-8BE6-63FFABD22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729"/>
            <a:ext cx="9144000" cy="102133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Творческий проект </a:t>
            </a: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Народы </a:t>
            </a:r>
            <a:r>
              <a:rPr lang="ru-RU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Приамурья»</a:t>
            </a:r>
            <a:endParaRPr lang="ru-RU" sz="2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99C2542-A15C-4DFC-AD5F-B346E9E0C3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6756" t="9844" r="6756" b="9640"/>
          <a:stretch/>
        </p:blipFill>
        <p:spPr>
          <a:xfrm>
            <a:off x="4990339" y="1524988"/>
            <a:ext cx="3824130" cy="2635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ADAB841-DA81-4ADF-9DE3-EA4C5CA081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0B08561-3835-4E97-9043-82EFDAE763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8" t="7596" r="5817" b="7964"/>
          <a:stretch/>
        </p:blipFill>
        <p:spPr>
          <a:xfrm>
            <a:off x="3271267" y="3677158"/>
            <a:ext cx="3910718" cy="2815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8321084"/>
      </p:ext>
    </p:extLst>
  </p:cSld>
  <p:clrMapOvr>
    <a:masterClrMapping/>
  </p:clrMapOvr>
</p:sld>
</file>

<file path=ppt/theme/theme1.xml><?xml version="1.0" encoding="utf-8"?>
<a:theme xmlns:a="http://schemas.openxmlformats.org/drawingml/2006/main" name="Презентация">
  <a:themeElements>
    <a:clrScheme name="РЖД">
      <a:dk1>
        <a:srgbClr val="000000"/>
      </a:dk1>
      <a:lt1>
        <a:sysClr val="window" lastClr="FFFFFF"/>
      </a:lt1>
      <a:dk2>
        <a:srgbClr val="7F7F7F"/>
      </a:dk2>
      <a:lt2>
        <a:srgbClr val="D8D8D8"/>
      </a:lt2>
      <a:accent1>
        <a:srgbClr val="CD202C"/>
      </a:accent1>
      <a:accent2>
        <a:srgbClr val="FFFFFF"/>
      </a:accent2>
      <a:accent3>
        <a:srgbClr val="000000"/>
      </a:accent3>
      <a:accent4>
        <a:srgbClr val="CECCA0"/>
      </a:accent4>
      <a:accent5>
        <a:srgbClr val="0066A1"/>
      </a:accent5>
      <a:accent6>
        <a:srgbClr val="A3A86B"/>
      </a:accent6>
      <a:hlink>
        <a:srgbClr val="002060"/>
      </a:hlink>
      <a:folHlink>
        <a:srgbClr val="548DD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14183</TotalTime>
  <Words>135</Words>
  <Application>Microsoft Office PowerPoint</Application>
  <PresentationFormat>Экран (4:3)</PresentationFormat>
  <Paragraphs>26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Презентация</vt:lpstr>
      <vt:lpstr>Презентация PowerPoint</vt:lpstr>
      <vt:lpstr>Одной из инновационных технологий, позволяющих объединить всех участников образовательного процесса - является проектный метод </vt:lpstr>
      <vt:lpstr>     Исследовательские проекты предполагают получение ответа на вопрос о том, почему существует то или иное явление и как оно объясняется с точки зрения современного знания.      Дети экспериментируют, а затем результаты оформляют в виде газет, книг, альбомов, выставок) </vt:lpstr>
      <vt:lpstr>Исследовательский проект  «Кто живёт на дне морском?»</vt:lpstr>
      <vt:lpstr>Исследовательский проект  «Что такое Красная книга?»</vt:lpstr>
      <vt:lpstr>Экологический информационный проект  «Амурский тигр»</vt:lpstr>
      <vt:lpstr>Информационный проект «Что мы знаем о воде?»</vt:lpstr>
      <vt:lpstr>Ужасно интересно всё то, что неизвестно…</vt:lpstr>
      <vt:lpstr>Творческий проект  «Народы Приамурья»</vt:lpstr>
      <vt:lpstr>Творческий проект к Дню Защитников Отечества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-</dc:creator>
  <cp:lastModifiedBy>User</cp:lastModifiedBy>
  <cp:revision>353</cp:revision>
  <dcterms:created xsi:type="dcterms:W3CDTF">2010-04-12T15:19:34Z</dcterms:created>
  <dcterms:modified xsi:type="dcterms:W3CDTF">2022-02-24T00:54:48Z</dcterms:modified>
</cp:coreProperties>
</file>