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0" r:id="rId3"/>
    <p:sldId id="271" r:id="rId4"/>
    <p:sldId id="273" r:id="rId5"/>
    <p:sldId id="274" r:id="rId6"/>
    <p:sldId id="275" r:id="rId7"/>
    <p:sldId id="257" r:id="rId8"/>
    <p:sldId id="259" r:id="rId9"/>
    <p:sldId id="261" r:id="rId10"/>
    <p:sldId id="276" r:id="rId11"/>
    <p:sldId id="262" r:id="rId12"/>
    <p:sldId id="263" r:id="rId13"/>
    <p:sldId id="264" r:id="rId14"/>
    <p:sldId id="278" r:id="rId15"/>
    <p:sldId id="281" r:id="rId16"/>
    <p:sldId id="282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17AF"/>
    <a:srgbClr val="FB05FF"/>
    <a:srgbClr val="F113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B35AA-061F-442B-9C63-F582DF8360C8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ACEE0-E7B3-4831-B985-B31898A92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BD06-972E-4DBB-8AC0-BF2869515D9F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D4D4-BD1A-4DC2-84AA-E386E3BCC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101A2-CBE8-41AF-B1FD-449272F800E4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716E-74D2-41BD-93CA-FC827E5D8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FDD7C-4360-416D-9AB8-2BBBD919AC29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82FC-9B4B-46F5-A4C7-8928154C7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D6B48-9541-4D15-B7E4-33D1DD3CE7F3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3EC2B-9E67-4216-B2AB-00D93A02C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A234-C89D-48FA-A2D4-8CC4BAC1BBB8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B6A51-9091-4B2F-BC56-6D029652B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586F4-49C2-4F45-AB31-48C12C101E49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6E7F-AAF7-4FD3-8679-85C4E2C31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3291-EB1D-41D0-8864-86A080E7DC56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E4F9-CB15-4367-B53C-A42CE2CC6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0212D-8FB0-4ADD-8C3B-1FBF851E8960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E958-0DDB-498A-94A4-751615B15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1626-DF58-484B-8E22-D560D8A82294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E3155-E13D-489F-946E-E8FF07FB2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662B-6392-4FB5-AEB1-ECF521240186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0B5B-36DA-491F-8707-0059651FC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013B19-DBE5-43DA-94CD-A3D3B0F9A50F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49AA7D-9DD1-41CB-9366-CB88F97AE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author.ru/Pochemu_medvedi_zimoy_vpadayut_v_spyachku_ba4c.html" TargetMode="External"/><Relationship Id="rId2" Type="http://schemas.openxmlformats.org/officeDocument/2006/relationships/hyperlink" Target="http://www.nexplorer.ru/news__11884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ooking.ru/articles/pochemu-medved-zimoj-spit/" TargetMode="External"/><Relationship Id="rId5" Type="http://schemas.openxmlformats.org/officeDocument/2006/relationships/hyperlink" Target="http://onlineotvetchik.ru/pochemu-medved-zimoj-spit-foto-i-video.html" TargetMode="External"/><Relationship Id="rId4" Type="http://schemas.openxmlformats.org/officeDocument/2006/relationships/hyperlink" Target="http://pochemu.su/pochemu-medved-zimoj-sp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Почему медведь зимой спит?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057920" cy="936104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Подготовила воспитанница 2 старшей группы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 комбинированной  направленности МБДОУ ЦРР – </a:t>
            </a:r>
            <a:r>
              <a:rPr lang="ru-RU" sz="1600" b="1" dirty="0" err="1" smtClean="0">
                <a:solidFill>
                  <a:srgbClr val="0070C0"/>
                </a:solidFill>
              </a:rPr>
              <a:t>д</a:t>
            </a:r>
            <a:r>
              <a:rPr lang="ru-RU" sz="1600" b="1" dirty="0" smtClean="0">
                <a:solidFill>
                  <a:srgbClr val="0070C0"/>
                </a:solidFill>
              </a:rPr>
              <a:t>/с №5 «Ромашка» </a:t>
            </a:r>
            <a:r>
              <a:rPr lang="ru-RU" sz="1600" b="1" dirty="0" err="1" smtClean="0">
                <a:solidFill>
                  <a:srgbClr val="0070C0"/>
                </a:solidFill>
              </a:rPr>
              <a:t>Проказова</a:t>
            </a:r>
            <a:r>
              <a:rPr lang="ru-RU" sz="1600" b="1" dirty="0" smtClean="0">
                <a:solidFill>
                  <a:srgbClr val="0070C0"/>
                </a:solidFill>
              </a:rPr>
              <a:t> Василиса.</a:t>
            </a:r>
          </a:p>
          <a:p>
            <a:endParaRPr lang="ru-RU" dirty="0"/>
          </a:p>
        </p:txBody>
      </p:sp>
      <p:pic>
        <p:nvPicPr>
          <p:cNvPr id="4" name="Picture 2" descr="C:\Users\Алексей\Desktop\JPaZrNtHJK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6585" r="17076"/>
          <a:stretch>
            <a:fillRect/>
          </a:stretch>
        </p:blipFill>
        <p:spPr bwMode="auto">
          <a:xfrm>
            <a:off x="1643042" y="1196752"/>
            <a:ext cx="5056630" cy="42957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071546"/>
            <a:ext cx="4042792" cy="1143000"/>
          </a:xfrm>
        </p:spPr>
        <p:txBody>
          <a:bodyPr/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Звери могут продолжить кормиться даже при сильных морозах.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C:\Documents and Settings\Admin\Рабочий стол\Новая папка\wallpaper_4296_2048x136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464496" cy="3316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Admin\Рабочий стол\Новая папка\84528776_large_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4297" y="3140968"/>
            <a:ext cx="4625421" cy="3449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6613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Кроме того, голодные годы приводят к появлению медведей-шатунов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Admin\Рабочий стол\Новая папка\_-Bezrukov-Bashnaeva_DSC1611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22" y="3671326"/>
            <a:ext cx="4333878" cy="3186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3" descr="C:\Documents and Settings\Admin\Рабочий стол\Новая папка\1395007705_1305d63e26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5559617" cy="4059402"/>
          </a:xfrm>
          <a:prstGeom prst="ellipse">
            <a:avLst/>
          </a:prstGeom>
          <a:noFill/>
          <a:ln w="63500" cap="rnd">
            <a:solidFill>
              <a:srgbClr val="333333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4114800" cy="163108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u="sng" normalizeH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u="sng" normalizeH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normalizeH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u="sng" normalizeH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normalizeH="1" dirty="0" smtClean="0">
                <a:latin typeface="Times New Roman" pitchFamily="18" charset="0"/>
                <a:cs typeface="Times New Roman" pitchFamily="18" charset="0"/>
              </a:rPr>
              <a:t>Берлога медведя</a:t>
            </a:r>
            <a:r>
              <a:rPr lang="ru-RU" sz="2800" b="1" normalizeH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normalizeH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normalizeH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normalizeH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FF00"/>
                </a:solidFill>
              </a:rPr>
              <a:t/>
            </a:r>
            <a:br>
              <a:rPr lang="ru-RU" sz="1200" dirty="0" smtClean="0">
                <a:solidFill>
                  <a:srgbClr val="FFFF00"/>
                </a:solidFill>
              </a:rPr>
            </a:br>
            <a:endParaRPr lang="ru-RU" sz="1200" dirty="0">
              <a:solidFill>
                <a:srgbClr val="FFFF00"/>
              </a:solidFill>
            </a:endParaRPr>
          </a:p>
        </p:txBody>
      </p:sp>
      <p:pic>
        <p:nvPicPr>
          <p:cNvPr id="5124" name="Picture 4" descr="C:\Documents and Settings\Admin\Рабочий стол\Новая папк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821" y="115996"/>
            <a:ext cx="4108659" cy="3096980"/>
          </a:xfrm>
          <a:prstGeom prst="rect">
            <a:avLst/>
          </a:prstGeom>
          <a:ln w="635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19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3143250"/>
            <a:ext cx="4038600" cy="3357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11266" name="Picture 2" descr="Стена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3"/>
            <a:ext cx="5080095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36"/>
            <a:ext cx="4857752" cy="848136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начале зимы у медведиц появляется потомство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4217A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4217A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WordArt 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428992" y="0"/>
            <a:ext cx="4857784" cy="121442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9778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ЭТО УДИВИТЕЛЬНО!</a:t>
            </a:r>
            <a:endParaRPr lang="ru-RU" sz="3600" b="1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6" name="Picture 2" descr="C:\Users\Алексей\Desktop\20131110-102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8497" y="2071678"/>
            <a:ext cx="7014055" cy="4602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714876" y="214290"/>
            <a:ext cx="3643339" cy="157163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ОКАЗЫВАЕТСЯ!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38" y="357188"/>
            <a:ext cx="3571875" cy="58578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Admin\Рабочий стол\Новая папка\img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00550" cy="5837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Users\Алексей\Desktop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681451" cy="3079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071834" cy="582594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Делаем макет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«Медвежья берлога»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sx1woR2IC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00438"/>
            <a:ext cx="2428892" cy="3238523"/>
          </a:xfrm>
          <a:prstGeom prst="rect">
            <a:avLst/>
          </a:prstGeom>
          <a:noFill/>
        </p:spPr>
      </p:pic>
      <p:pic>
        <p:nvPicPr>
          <p:cNvPr id="4" name="Picture 3" descr="C:\Users\User\Desktop\yD3jOXa99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429017"/>
            <a:ext cx="2428860" cy="3238481"/>
          </a:xfrm>
          <a:prstGeom prst="rect">
            <a:avLst/>
          </a:prstGeom>
          <a:noFill/>
        </p:spPr>
      </p:pic>
      <p:pic>
        <p:nvPicPr>
          <p:cNvPr id="1026" name="Picture 2" descr="C:\Users\User\Desktop\IMG-20221201-WA0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0"/>
            <a:ext cx="3786182" cy="2839637"/>
          </a:xfrm>
          <a:prstGeom prst="rect">
            <a:avLst/>
          </a:prstGeom>
          <a:noFill/>
        </p:spPr>
      </p:pic>
      <p:pic>
        <p:nvPicPr>
          <p:cNvPr id="1027" name="Picture 3" descr="C:\Users\User\Desktop\IMG-20221201-WA0024.jpg"/>
          <p:cNvPicPr>
            <a:picLocks noChangeAspect="1" noChangeArrowheads="1"/>
          </p:cNvPicPr>
          <p:nvPr/>
        </p:nvPicPr>
        <p:blipFill>
          <a:blip r:embed="rId5"/>
          <a:srcRect l="14545" r="21818"/>
          <a:stretch>
            <a:fillRect/>
          </a:stretch>
        </p:blipFill>
        <p:spPr bwMode="auto">
          <a:xfrm>
            <a:off x="285720" y="3416244"/>
            <a:ext cx="2738478" cy="32274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ААААААААААААААААА\IMG_20221124_095111_resized_20221124_07265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286248" cy="3214686"/>
          </a:xfrm>
          <a:prstGeom prst="rect">
            <a:avLst/>
          </a:prstGeom>
          <a:noFill/>
        </p:spPr>
      </p:pic>
      <p:pic>
        <p:nvPicPr>
          <p:cNvPr id="2051" name="Picture 3" descr="C:\Users\User\Desktop\ААААААААААААААААА\IMG_20221124_094211_resized_20221124_072650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80" y="3286124"/>
            <a:ext cx="4762502" cy="357187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Oh5x7Qn5xr8.jpg"/>
          <p:cNvPicPr>
            <a:picLocks noChangeAspect="1" noChangeArrowheads="1"/>
          </p:cNvPicPr>
          <p:nvPr/>
        </p:nvPicPr>
        <p:blipFill>
          <a:blip r:embed="rId4" cstate="print"/>
          <a:srcRect t="24152" b="5932"/>
          <a:stretch>
            <a:fillRect/>
          </a:stretch>
        </p:blipFill>
        <p:spPr bwMode="auto">
          <a:xfrm>
            <a:off x="214282" y="3261868"/>
            <a:ext cx="3857652" cy="3596132"/>
          </a:xfrm>
          <a:prstGeom prst="rect">
            <a:avLst/>
          </a:prstGeom>
          <a:noFill/>
        </p:spPr>
      </p:pic>
      <p:pic>
        <p:nvPicPr>
          <p:cNvPr id="7" name="Picture 4" descr="C:\Users\User\Desktop\uGfKsrw_nTU.jpg"/>
          <p:cNvPicPr>
            <a:picLocks noChangeAspect="1" noChangeArrowheads="1"/>
          </p:cNvPicPr>
          <p:nvPr/>
        </p:nvPicPr>
        <p:blipFill>
          <a:blip r:embed="rId5" cstate="print"/>
          <a:srcRect b="32258"/>
          <a:stretch>
            <a:fillRect/>
          </a:stretch>
        </p:blipFill>
        <p:spPr bwMode="auto">
          <a:xfrm>
            <a:off x="500034" y="0"/>
            <a:ext cx="3480032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Источники: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2592288"/>
          </a:xfrm>
        </p:spPr>
        <p:txBody>
          <a:bodyPr/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http://www.nexplorer.ru/news__11884.htm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http://www.topauthor.ru/Pochemu_medvedi_zimoy_vpadayut_v_spyachku_ba4c.html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http://pochemu.su/pochemu-medved-zimoj-spit/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http://onlineotvetchik.ru/pochemu-medved-zimoj-spit-foto-i-video.html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http://zooking.ru/articles/pochemu-medved-zimoj-spit/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http://povtoriashki.ru/dlya_detey/pochemuchki/pochemy_medvedi_zimoy_vpadaut_v_spyachky</a:t>
            </a:r>
            <a:endParaRPr lang="ru-RU" sz="1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Источник информации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ААААААААААААААААА\IMG_20221124_090946_resized_20221124_0726488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949"/>
          <a:stretch>
            <a:fillRect/>
          </a:stretch>
        </p:blipFill>
        <p:spPr bwMode="auto">
          <a:xfrm>
            <a:off x="0" y="857232"/>
            <a:ext cx="4803258" cy="3388130"/>
          </a:xfrm>
          <a:prstGeom prst="rect">
            <a:avLst/>
          </a:prstGeom>
          <a:noFill/>
        </p:spPr>
      </p:pic>
      <p:pic>
        <p:nvPicPr>
          <p:cNvPr id="1026" name="Picture 2" descr="C:\Users\User\Desktop\7ImgPYmbbME.jpg"/>
          <p:cNvPicPr>
            <a:picLocks noChangeAspect="1" noChangeArrowheads="1"/>
          </p:cNvPicPr>
          <p:nvPr/>
        </p:nvPicPr>
        <p:blipFill>
          <a:blip r:embed="rId3" cstate="print"/>
          <a:srcRect l="7979" r="2660"/>
          <a:stretch>
            <a:fillRect/>
          </a:stretch>
        </p:blipFill>
        <p:spPr bwMode="auto">
          <a:xfrm>
            <a:off x="5000628" y="3500438"/>
            <a:ext cx="4000496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071546"/>
            <a:ext cx="3829048" cy="136815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на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«почему медведь зимой спит?»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 smtClean="0"/>
              <a:t> 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3008313" cy="4691063"/>
          </a:xfrm>
        </p:spPr>
        <p:txBody>
          <a:bodyPr/>
          <a:lstStyle/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/>
          </a:p>
        </p:txBody>
      </p:sp>
      <p:pic>
        <p:nvPicPr>
          <p:cNvPr id="6" name="Picture 2" descr="C:\Documents and Settings\Admin\Рабочий стол\Новая папка\1 (1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6924" y="1285860"/>
            <a:ext cx="4207076" cy="5125800"/>
          </a:xfrm>
          <a:prstGeom prst="rect">
            <a:avLst/>
          </a:prstGeom>
          <a:ln w="635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0" name="Picture 2" descr="C:\Users\Алексей\Desktop\Зимовка-медведя.jpg"/>
          <p:cNvPicPr>
            <a:picLocks noChangeAspect="1" noChangeArrowheads="1"/>
          </p:cNvPicPr>
          <p:nvPr/>
        </p:nvPicPr>
        <p:blipFill>
          <a:blip r:embed="rId3" cstate="print"/>
          <a:srcRect b="4062"/>
          <a:stretch>
            <a:fillRect/>
          </a:stretch>
        </p:blipFill>
        <p:spPr bwMode="auto">
          <a:xfrm>
            <a:off x="107504" y="3068960"/>
            <a:ext cx="4641594" cy="3312368"/>
          </a:xfrm>
          <a:prstGeom prst="rect">
            <a:avLst/>
          </a:prstGeom>
          <a:ln w="635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4714876" y="2285992"/>
            <a:ext cx="4038600" cy="3625850"/>
          </a:xfrm>
        </p:spPr>
        <p:txBody>
          <a:bodyPr/>
          <a:lstStyle/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лексей\Desktop\pochemu_medvedi_spy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57" y="620688"/>
            <a:ext cx="8821756" cy="56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826768" cy="1844824"/>
          </a:xfrm>
        </p:spPr>
        <p:txBody>
          <a:bodyPr/>
          <a:lstStyle/>
          <a:p>
            <a:pPr eaLnBrk="1" hangingPunct="1">
              <a:defRPr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приходом зимы растительную пищу находить становится труднее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4643438" y="3214688"/>
            <a:ext cx="4038600" cy="3500437"/>
          </a:xfrm>
        </p:spPr>
        <p:txBody>
          <a:bodyPr/>
          <a:lstStyle/>
          <a:p>
            <a:pPr algn="ctr" eaLnBrk="1" hangingPunct="1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 descr="C:\Documents and Settings\Admin\Рабочий стол\Новая папка\pic_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916832"/>
            <a:ext cx="4143372" cy="46405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7544" y="1268760"/>
            <a:ext cx="6279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Алексей\Desktop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674674" cy="3510756"/>
          </a:xfrm>
          <a:prstGeom prst="rect">
            <a:avLst/>
          </a:prstGeom>
          <a:ln w="635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187624" y="260647"/>
            <a:ext cx="7027714" cy="720081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Вес медведя может  достигать   500 кг.</a:t>
            </a:r>
          </a:p>
        </p:txBody>
      </p:sp>
      <p:pic>
        <p:nvPicPr>
          <p:cNvPr id="3074" name="Picture 2" descr="C:\Users\Алексей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1" cy="51435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785813" y="1071563"/>
            <a:ext cx="3500437" cy="42148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357188"/>
            <a:ext cx="4392488" cy="57689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Спячка.</a:t>
            </a:r>
          </a:p>
        </p:txBody>
      </p:sp>
      <p:pic>
        <p:nvPicPr>
          <p:cNvPr id="5122" name="Picture 2" descr="C:\Users\Алексей\Desktop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Алексей\Desktop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1520" y="692697"/>
            <a:ext cx="4177604" cy="1224136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Спячка может длиться до 6 месяцев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3571875"/>
            <a:ext cx="4143375" cy="2911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6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357188"/>
            <a:ext cx="4214812" cy="58578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normalizeH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  <a:defRPr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Admin\Рабочий стол\Новая папка\427df12134362811084ab226bd818a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829798" cy="347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Admin\Рабочий стол\Новая папка\medwedx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0"/>
            <a:ext cx="4752528" cy="319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43438" y="285750"/>
            <a:ext cx="4043362" cy="3286125"/>
          </a:xfrm>
        </p:spPr>
        <p:txBody>
          <a:bodyPr/>
          <a:lstStyle/>
          <a:p>
            <a:pPr eaLnBrk="1" hangingPunct="1"/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sp>
        <p:nvSpPr>
          <p:cNvPr id="6147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4293096"/>
            <a:ext cx="4038600" cy="2143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Добыча</a:t>
            </a:r>
          </a:p>
        </p:txBody>
      </p:sp>
      <p:pic>
        <p:nvPicPr>
          <p:cNvPr id="2053" name="Picture 5" descr="C:\Documents and Settings\Admin\Рабочий стол\Новая папка\1281326596_bears_pictured_fishing_in_alaska_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5816" y="3372200"/>
            <a:ext cx="4283968" cy="34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C:\Users\Алексей\Desktop\30154044405_7f0223dfb9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817111" cy="321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Алексей\Desktop\develope_messor_kukolka.jpg"/>
          <p:cNvPicPr>
            <a:picLocks noChangeAspect="1" noChangeArrowheads="1"/>
          </p:cNvPicPr>
          <p:nvPr/>
        </p:nvPicPr>
        <p:blipFill>
          <a:blip r:embed="rId4" cstate="print"/>
          <a:srcRect l="4990" r="9359" b="2192"/>
          <a:stretch>
            <a:fillRect/>
          </a:stretch>
        </p:blipFill>
        <p:spPr bwMode="auto">
          <a:xfrm>
            <a:off x="4932040" y="0"/>
            <a:ext cx="4211960" cy="3158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67</Template>
  <TotalTime>1121</TotalTime>
  <Words>90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67</vt:lpstr>
      <vt:lpstr>Почему медведь зимой спит?</vt:lpstr>
      <vt:lpstr>Источник информации</vt:lpstr>
      <vt:lpstr>Ответ на вопрос «почему медведь зимой спит?» </vt:lpstr>
      <vt:lpstr>Слайд 4</vt:lpstr>
      <vt:lpstr>  С приходом зимы растительную пищу находить становится труднее</vt:lpstr>
      <vt:lpstr>Слайд 6</vt:lpstr>
      <vt:lpstr>Слайд 7</vt:lpstr>
      <vt:lpstr>Спячка может длиться до 6 месяцев</vt:lpstr>
      <vt:lpstr> </vt:lpstr>
      <vt:lpstr> Звери могут продолжить кормиться даже при сильных морозах. </vt:lpstr>
      <vt:lpstr>Кроме того, голодные годы приводят к появлению медведей-шатунов </vt:lpstr>
      <vt:lpstr>  Берлога медведя     </vt:lpstr>
      <vt:lpstr>В начале зимы у медведиц появляется потомство   </vt:lpstr>
      <vt:lpstr>   </vt:lpstr>
      <vt:lpstr>Делаем макет  «Медвежья берлога»</vt:lpstr>
      <vt:lpstr>Слайд 16</vt:lpstr>
      <vt:lpstr>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Семён</dc:creator>
  <cp:lastModifiedBy>User</cp:lastModifiedBy>
  <cp:revision>41</cp:revision>
  <dcterms:created xsi:type="dcterms:W3CDTF">2014-12-02T16:28:22Z</dcterms:created>
  <dcterms:modified xsi:type="dcterms:W3CDTF">2022-12-01T16:54:24Z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672093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