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321" r:id="rId2"/>
    <p:sldId id="322" r:id="rId3"/>
    <p:sldId id="325" r:id="rId4"/>
    <p:sldId id="327" r:id="rId5"/>
    <p:sldId id="330" r:id="rId6"/>
    <p:sldId id="332" r:id="rId7"/>
    <p:sldId id="329" r:id="rId8"/>
    <p:sldId id="261" r:id="rId9"/>
    <p:sldId id="264" r:id="rId10"/>
    <p:sldId id="265" r:id="rId11"/>
    <p:sldId id="266" r:id="rId12"/>
    <p:sldId id="278" r:id="rId13"/>
    <p:sldId id="291" r:id="rId14"/>
    <p:sldId id="283" r:id="rId15"/>
    <p:sldId id="320" r:id="rId16"/>
    <p:sldId id="279" r:id="rId17"/>
    <p:sldId id="294" r:id="rId18"/>
    <p:sldId id="287" r:id="rId19"/>
    <p:sldId id="288" r:id="rId20"/>
    <p:sldId id="292" r:id="rId21"/>
    <p:sldId id="305" r:id="rId22"/>
    <p:sldId id="267" r:id="rId23"/>
    <p:sldId id="306" r:id="rId24"/>
    <p:sldId id="289" r:id="rId25"/>
    <p:sldId id="295" r:id="rId26"/>
    <p:sldId id="296" r:id="rId27"/>
    <p:sldId id="297" r:id="rId28"/>
    <p:sldId id="331" r:id="rId29"/>
    <p:sldId id="299" r:id="rId30"/>
    <p:sldId id="307" r:id="rId31"/>
    <p:sldId id="308" r:id="rId32"/>
    <p:sldId id="300" r:id="rId33"/>
    <p:sldId id="270" r:id="rId34"/>
    <p:sldId id="319" r:id="rId35"/>
    <p:sldId id="285" r:id="rId36"/>
    <p:sldId id="271" r:id="rId37"/>
    <p:sldId id="272" r:id="rId38"/>
    <p:sldId id="302" r:id="rId39"/>
    <p:sldId id="273" r:id="rId40"/>
    <p:sldId id="281" r:id="rId41"/>
    <p:sldId id="310" r:id="rId42"/>
    <p:sldId id="275" r:id="rId43"/>
    <p:sldId id="277" r:id="rId44"/>
  </p:sldIdLst>
  <p:sldSz cx="9145588" cy="51435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21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42" d="100"/>
          <a:sy n="142" d="100"/>
        </p:scale>
        <p:origin x="714" y="126"/>
      </p:cViewPr>
      <p:guideLst>
        <p:guide orient="horz" pos="1620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37892C-C8DB-4504-A202-2D290C352442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4E4032-5C86-4AD1-8C16-833086F18A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214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4032-5C86-4AD1-8C16-833086F18A1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353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920" y="1597821"/>
            <a:ext cx="777375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839" y="2914650"/>
            <a:ext cx="6401911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C635F-AE96-48B7-B69F-18CC86F02A75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54D5B-FC86-427E-AF77-D20B68FB45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412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C635F-AE96-48B7-B69F-18CC86F02A75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54D5B-FC86-427E-AF77-D20B68FB45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304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30551" y="205979"/>
            <a:ext cx="2057757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79" y="205979"/>
            <a:ext cx="6020846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C635F-AE96-48B7-B69F-18CC86F02A75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54D5B-FC86-427E-AF77-D20B68FB45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190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C635F-AE96-48B7-B69F-18CC86F02A75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54D5B-FC86-427E-AF77-D20B68FB45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432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439" y="3305176"/>
            <a:ext cx="777375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439" y="2180035"/>
            <a:ext cx="777375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C635F-AE96-48B7-B69F-18CC86F02A75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54D5B-FC86-427E-AF77-D20B68FB45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35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80" y="1200151"/>
            <a:ext cx="4039302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9007" y="1200151"/>
            <a:ext cx="4039302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C635F-AE96-48B7-B69F-18CC86F02A75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54D5B-FC86-427E-AF77-D20B68FB45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059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79" y="1151335"/>
            <a:ext cx="4040890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79" y="1631156"/>
            <a:ext cx="4040890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835" y="1151335"/>
            <a:ext cx="4042476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835" y="1631156"/>
            <a:ext cx="4042476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C635F-AE96-48B7-B69F-18CC86F02A75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54D5B-FC86-427E-AF77-D20B68FB45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690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C635F-AE96-48B7-B69F-18CC86F02A75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54D5B-FC86-427E-AF77-D20B68FB45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053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C635F-AE96-48B7-B69F-18CC86F02A75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54D5B-FC86-427E-AF77-D20B68FB45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20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81" y="204787"/>
            <a:ext cx="3008836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671" y="204790"/>
            <a:ext cx="5112638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81" y="1076328"/>
            <a:ext cx="3008836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C635F-AE96-48B7-B69F-18CC86F02A75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54D5B-FC86-427E-AF77-D20B68FB45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5779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599" y="3600450"/>
            <a:ext cx="5487353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599" y="459581"/>
            <a:ext cx="5487353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599" y="4025505"/>
            <a:ext cx="5487353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C635F-AE96-48B7-B69F-18CC86F02A75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54D5B-FC86-427E-AF77-D20B68FB45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994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80" y="205979"/>
            <a:ext cx="823103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80" y="1200151"/>
            <a:ext cx="823103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81" y="4767263"/>
            <a:ext cx="21339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8C635F-AE96-48B7-B69F-18CC86F02A75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743" y="4767263"/>
            <a:ext cx="28961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4339" y="4767263"/>
            <a:ext cx="21339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54D5B-FC86-427E-AF77-D20B68FB45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335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10" Type="http://schemas.openxmlformats.org/officeDocument/2006/relationships/image" Target="../media/image47.jpeg"/><Relationship Id="rId4" Type="http://schemas.openxmlformats.org/officeDocument/2006/relationships/image" Target="../media/image41.png"/><Relationship Id="rId9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10" Type="http://schemas.openxmlformats.org/officeDocument/2006/relationships/image" Target="../media/image55.jpeg"/><Relationship Id="rId4" Type="http://schemas.openxmlformats.org/officeDocument/2006/relationships/image" Target="../media/image49.png"/><Relationship Id="rId9" Type="http://schemas.openxmlformats.org/officeDocument/2006/relationships/image" Target="../media/image5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g"/><Relationship Id="rId4" Type="http://schemas.openxmlformats.org/officeDocument/2006/relationships/image" Target="../media/image8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10" Type="http://schemas.openxmlformats.org/officeDocument/2006/relationships/image" Target="../media/image97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1.jpg"/><Relationship Id="rId4" Type="http://schemas.openxmlformats.org/officeDocument/2006/relationships/image" Target="../media/image10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10" Type="http://schemas.openxmlformats.org/officeDocument/2006/relationships/image" Target="../media/image115.jpeg"/><Relationship Id="rId4" Type="http://schemas.openxmlformats.org/officeDocument/2006/relationships/image" Target="../media/image109.jpeg"/><Relationship Id="rId9" Type="http://schemas.openxmlformats.org/officeDocument/2006/relationships/image" Target="../media/image11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16.jpg"/><Relationship Id="rId7" Type="http://schemas.openxmlformats.org/officeDocument/2006/relationships/image" Target="../media/image12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Relationship Id="rId9" Type="http://schemas.openxmlformats.org/officeDocument/2006/relationships/image" Target="../media/image122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23.jpeg"/><Relationship Id="rId7" Type="http://schemas.openxmlformats.org/officeDocument/2006/relationships/image" Target="../media/image127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Relationship Id="rId9" Type="http://schemas.openxmlformats.org/officeDocument/2006/relationships/image" Target="../media/image129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image" Target="../media/image130.jpeg"/><Relationship Id="rId7" Type="http://schemas.openxmlformats.org/officeDocument/2006/relationships/image" Target="../media/image134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3.jpeg"/><Relationship Id="rId11" Type="http://schemas.openxmlformats.org/officeDocument/2006/relationships/image" Target="../media/image138.jpeg"/><Relationship Id="rId5" Type="http://schemas.openxmlformats.org/officeDocument/2006/relationships/image" Target="../media/image132.jpeg"/><Relationship Id="rId10" Type="http://schemas.openxmlformats.org/officeDocument/2006/relationships/image" Target="../media/image137.jpeg"/><Relationship Id="rId4" Type="http://schemas.openxmlformats.org/officeDocument/2006/relationships/image" Target="../media/image131.jpeg"/><Relationship Id="rId9" Type="http://schemas.openxmlformats.org/officeDocument/2006/relationships/image" Target="../media/image136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eg"/><Relationship Id="rId3" Type="http://schemas.openxmlformats.org/officeDocument/2006/relationships/image" Target="../media/image139.jpeg"/><Relationship Id="rId7" Type="http://schemas.openxmlformats.org/officeDocument/2006/relationships/image" Target="../media/image143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jpeg"/><Relationship Id="rId3" Type="http://schemas.openxmlformats.org/officeDocument/2006/relationships/image" Target="../media/image148.jpeg"/><Relationship Id="rId7" Type="http://schemas.openxmlformats.org/officeDocument/2006/relationships/image" Target="../media/image152.jpg"/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10" Type="http://schemas.openxmlformats.org/officeDocument/2006/relationships/image" Target="../media/image155.jpg"/><Relationship Id="rId4" Type="http://schemas.openxmlformats.org/officeDocument/2006/relationships/image" Target="../media/image149.jpeg"/><Relationship Id="rId9" Type="http://schemas.openxmlformats.org/officeDocument/2006/relationships/image" Target="../media/image154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jpeg"/><Relationship Id="rId3" Type="http://schemas.openxmlformats.org/officeDocument/2006/relationships/image" Target="../media/image156.png"/><Relationship Id="rId7" Type="http://schemas.openxmlformats.org/officeDocument/2006/relationships/image" Target="../media/image160.jpe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10" Type="http://schemas.openxmlformats.org/officeDocument/2006/relationships/image" Target="../media/image163.jpeg"/><Relationship Id="rId4" Type="http://schemas.openxmlformats.org/officeDocument/2006/relationships/image" Target="../media/image157.png"/><Relationship Id="rId9" Type="http://schemas.openxmlformats.org/officeDocument/2006/relationships/image" Target="../media/image162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jpeg"/><Relationship Id="rId3" Type="http://schemas.openxmlformats.org/officeDocument/2006/relationships/image" Target="../media/image164.jpeg"/><Relationship Id="rId7" Type="http://schemas.openxmlformats.org/officeDocument/2006/relationships/image" Target="../media/image168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jpeg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Relationship Id="rId9" Type="http://schemas.openxmlformats.org/officeDocument/2006/relationships/image" Target="../media/image17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7" Type="http://schemas.openxmlformats.org/officeDocument/2006/relationships/image" Target="../media/image175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4.jpeg"/><Relationship Id="rId5" Type="http://schemas.openxmlformats.org/officeDocument/2006/relationships/image" Target="../media/image173.jpg"/><Relationship Id="rId4" Type="http://schemas.openxmlformats.org/officeDocument/2006/relationships/image" Target="../media/image172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f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5588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987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72" y="-24133"/>
            <a:ext cx="9161468" cy="51435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42" y="964763"/>
            <a:ext cx="2852149" cy="12886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075" y="968870"/>
            <a:ext cx="2823538" cy="12525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8"/>
          <a:stretch/>
        </p:blipFill>
        <p:spPr>
          <a:xfrm>
            <a:off x="189226" y="2715766"/>
            <a:ext cx="2936982" cy="14662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705558" y="141481"/>
            <a:ext cx="4367796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bliqueBottomLeft"/>
            <a:lightRig rig="threePt" dir="t"/>
          </a:scene3d>
          <a:sp3d>
            <a:bevelT w="152400" h="50800" prst="softRound"/>
          </a:sp3d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РАБОТА   С    ПЕДАГОГАМИ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539" y="772140"/>
            <a:ext cx="1368390" cy="257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06"/>
          <a:stretch/>
        </p:blipFill>
        <p:spPr>
          <a:xfrm>
            <a:off x="6008647" y="2715766"/>
            <a:ext cx="2835969" cy="1464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100" y="3219822"/>
            <a:ext cx="2277267" cy="17076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970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7608" cy="51676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41993" y="224069"/>
            <a:ext cx="4420716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bliqueTopRight"/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Arial Black" pitchFamily="34" charset="0"/>
              </a:rPr>
              <a:t>ОБОБЩЕНИЕ  ОПЫТА  РАБОТЫ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71769" y="771550"/>
            <a:ext cx="734609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Воспитателем  Терещенко Н.О.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«Развитие   познавательной  активности у детей младшего дошкольного возраста через систему дидактических игр».</a:t>
            </a:r>
          </a:p>
          <a:p>
            <a:pPr algn="just">
              <a:lnSpc>
                <a:spcPct val="150000"/>
              </a:lnSpc>
            </a:pP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Воспитателем   Данько И.В.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«Использование   инновационных   технологий  в   работе </a:t>
            </a:r>
          </a:p>
          <a:p>
            <a:pPr algn="just">
              <a:lnSpc>
                <a:spcPct val="150000"/>
              </a:lnSpc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с детьми в процессе исследования и экспериментирования».</a:t>
            </a:r>
          </a:p>
          <a:p>
            <a:pPr algn="just">
              <a:lnSpc>
                <a:spcPct val="150000"/>
              </a:lnSpc>
            </a:pP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Воспитателем  </a:t>
            </a:r>
            <a:r>
              <a:rPr lang="ru-RU" sz="1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Стрепетовой</a:t>
            </a:r>
            <a:r>
              <a:rPr lang="ru-RU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М.А. 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«Роль регионального  компонента в познавательном развитии     старших  дошкольников».</a:t>
            </a:r>
          </a:p>
        </p:txBody>
      </p:sp>
    </p:spTree>
    <p:extLst>
      <p:ext uri="{BB962C8B-B14F-4D97-AF65-F5344CB8AC3E}">
        <p14:creationId xmlns:p14="http://schemas.microsoft.com/office/powerpoint/2010/main" val="393563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Прямая соединительная линия 18"/>
          <p:cNvCxnSpPr/>
          <p:nvPr/>
        </p:nvCxnSpPr>
        <p:spPr>
          <a:xfrm>
            <a:off x="5384704" y="178790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Рисунок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" y="0"/>
            <a:ext cx="9178952" cy="514350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24" y="2697555"/>
            <a:ext cx="2475343" cy="782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683" y="2193711"/>
            <a:ext cx="2878637" cy="973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165" y="294337"/>
            <a:ext cx="5566742" cy="5619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51" y="1563347"/>
            <a:ext cx="2689692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799" y="1084245"/>
            <a:ext cx="2421357" cy="703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726" y="1563346"/>
            <a:ext cx="2829416" cy="81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552" y="3543858"/>
            <a:ext cx="2481694" cy="703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931" y="2680674"/>
            <a:ext cx="2395953" cy="703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666" y="3543858"/>
            <a:ext cx="2421357" cy="703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0" name="Прямая соединительная линия 39"/>
          <p:cNvCxnSpPr>
            <a:stCxn id="8195" idx="0"/>
          </p:cNvCxnSpPr>
          <p:nvPr/>
        </p:nvCxnSpPr>
        <p:spPr>
          <a:xfrm flipH="1" flipV="1">
            <a:off x="4572002" y="1787907"/>
            <a:ext cx="1" cy="40580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flipH="1" flipV="1">
            <a:off x="2700261" y="2193708"/>
            <a:ext cx="678536" cy="18402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 flipV="1">
            <a:off x="5653102" y="2193708"/>
            <a:ext cx="504143" cy="18402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flipH="1">
            <a:off x="2700261" y="2787774"/>
            <a:ext cx="432421" cy="16201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192" name="Прямая соединительная линия 8191"/>
          <p:cNvCxnSpPr/>
          <p:nvPr/>
        </p:nvCxnSpPr>
        <p:spPr>
          <a:xfrm flipH="1">
            <a:off x="3708549" y="3088741"/>
            <a:ext cx="288082" cy="45511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203" name="Прямая соединительная линия 8202"/>
          <p:cNvCxnSpPr/>
          <p:nvPr/>
        </p:nvCxnSpPr>
        <p:spPr>
          <a:xfrm>
            <a:off x="5937724" y="2828113"/>
            <a:ext cx="405204" cy="16372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205" name="Прямая соединительная линия 8204"/>
          <p:cNvCxnSpPr/>
          <p:nvPr/>
        </p:nvCxnSpPr>
        <p:spPr>
          <a:xfrm>
            <a:off x="5384704" y="3088738"/>
            <a:ext cx="415450" cy="45512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336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Прямая соединительная линия 18"/>
          <p:cNvCxnSpPr/>
          <p:nvPr/>
        </p:nvCxnSpPr>
        <p:spPr>
          <a:xfrm>
            <a:off x="5384704" y="178790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5588" cy="51500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687" y="411510"/>
            <a:ext cx="7994277" cy="52322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</a:rPr>
              <a:t>ИГРОВЫЕ     И     РАЗВИВАЮЩИЕ    ЦЕНТРЫ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36015" y="803926"/>
            <a:ext cx="5689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7030A0"/>
                </a:solidFill>
              </a:rPr>
              <a:t>     </a:t>
            </a:r>
            <a:r>
              <a:rPr lang="ru-RU" sz="24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ОО   «Познавательное  развитие»</a:t>
            </a:r>
          </a:p>
        </p:txBody>
      </p:sp>
      <p:sp>
        <p:nvSpPr>
          <p:cNvPr id="8" name="Пятиугольник 7"/>
          <p:cNvSpPr/>
          <p:nvPr/>
        </p:nvSpPr>
        <p:spPr>
          <a:xfrm>
            <a:off x="1115810" y="2031690"/>
            <a:ext cx="6625887" cy="363474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     </a:t>
            </a:r>
            <a:r>
              <a:rPr lang="ru-RU" b="1" i="1" dirty="0">
                <a:solidFill>
                  <a:srgbClr val="FF0000"/>
                </a:solidFill>
              </a:rPr>
              <a:t>ЦЕНТР  ЭКСПЕРИМЕНТИРОВАНИЯ</a:t>
            </a:r>
          </a:p>
        </p:txBody>
      </p:sp>
      <p:sp>
        <p:nvSpPr>
          <p:cNvPr id="14" name="Пятиугольник 13"/>
          <p:cNvSpPr/>
          <p:nvPr/>
        </p:nvSpPr>
        <p:spPr>
          <a:xfrm>
            <a:off x="1115810" y="2733768"/>
            <a:ext cx="6625887" cy="363474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 dirty="0">
                <a:solidFill>
                  <a:srgbClr val="FF0000"/>
                </a:solidFill>
              </a:rPr>
              <a:t>     ЦЕНТР  МАТЕМАТИЧЕСКОГО  РАЗВИТИЯ</a:t>
            </a:r>
          </a:p>
        </p:txBody>
      </p:sp>
      <p:sp>
        <p:nvSpPr>
          <p:cNvPr id="15" name="Пятиугольник 14"/>
          <p:cNvSpPr/>
          <p:nvPr/>
        </p:nvSpPr>
        <p:spPr>
          <a:xfrm>
            <a:off x="1115810" y="3489852"/>
            <a:ext cx="6625887" cy="363474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 dirty="0">
                <a:solidFill>
                  <a:srgbClr val="FF0000"/>
                </a:solidFill>
              </a:rPr>
              <a:t>     ЦЕНТР  ЭКОЛОГИЧЕСКОГО  РАЗВИТИЯ</a:t>
            </a:r>
          </a:p>
        </p:txBody>
      </p:sp>
      <p:sp>
        <p:nvSpPr>
          <p:cNvPr id="16" name="Пятиугольник 15"/>
          <p:cNvSpPr/>
          <p:nvPr/>
        </p:nvSpPr>
        <p:spPr>
          <a:xfrm>
            <a:off x="1136743" y="4245936"/>
            <a:ext cx="6604954" cy="363474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ЦЕНТР  ПАТРИОТИЧЕСКОГО ВОСПИТАНИЯ  И КРАЕВЕДЕНИЯ</a:t>
            </a:r>
          </a:p>
        </p:txBody>
      </p:sp>
      <p:sp>
        <p:nvSpPr>
          <p:cNvPr id="17" name="Пятиугольник 16"/>
          <p:cNvSpPr/>
          <p:nvPr/>
        </p:nvSpPr>
        <p:spPr>
          <a:xfrm>
            <a:off x="1157674" y="1383620"/>
            <a:ext cx="6584022" cy="404287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 dirty="0">
                <a:solidFill>
                  <a:srgbClr val="FF0000"/>
                </a:solidFill>
              </a:rPr>
              <a:t>    ЦЕНТР  СЕНСОРНОГО 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4197318970"/>
      </p:ext>
    </p:extLst>
  </p:cSld>
  <p:clrMapOvr>
    <a:masterClrMapping/>
  </p:clrMapOvr>
  <p:transition spd="slow">
    <p:wheel spokes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5588" cy="5143500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3903">
            <a:off x="1025571" y="303390"/>
            <a:ext cx="1812688" cy="21388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590" y="226965"/>
            <a:ext cx="1721918" cy="210383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2138">
            <a:off x="6617514" y="305088"/>
            <a:ext cx="1834579" cy="211477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0500">
            <a:off x="1203493" y="2628020"/>
            <a:ext cx="1927295" cy="235029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7"/>
          <a:stretch/>
        </p:blipFill>
        <p:spPr bwMode="auto">
          <a:xfrm>
            <a:off x="3719439" y="2643758"/>
            <a:ext cx="1988219" cy="200687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952">
            <a:off x="6315333" y="2618765"/>
            <a:ext cx="1990227" cy="233631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979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12" y="0"/>
            <a:ext cx="9165110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1"/>
          <a:stretch/>
        </p:blipFill>
        <p:spPr>
          <a:xfrm rot="5400000">
            <a:off x="-52247" y="1756444"/>
            <a:ext cx="3600400" cy="26944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7" r="7182"/>
          <a:stretch/>
        </p:blipFill>
        <p:spPr>
          <a:xfrm rot="5400000">
            <a:off x="5671605" y="1860855"/>
            <a:ext cx="3600399" cy="24856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39934" y="1900335"/>
            <a:ext cx="3844300" cy="21627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766250" y="115377"/>
            <a:ext cx="7773750" cy="70458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ru-RU" sz="3600" b="1" i="1" dirty="0">
                <a:solidFill>
                  <a:srgbClr val="7030A0"/>
                </a:solidFill>
              </a:rPr>
              <a:t>МУЗЫКАЛЬНЫЙ ЗАЛ, ИЗОСТУДИЯ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916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10" y="2"/>
            <a:ext cx="9165599" cy="5233813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7504">
            <a:off x="272644" y="357432"/>
            <a:ext cx="1374372" cy="20656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808" y="915566"/>
            <a:ext cx="1386219" cy="194911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0944">
            <a:off x="2161233" y="1136999"/>
            <a:ext cx="1413421" cy="19256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53934" y="3363837"/>
            <a:ext cx="3159019" cy="14855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19226">
            <a:off x="-16536" y="3271643"/>
            <a:ext cx="2274647" cy="13988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995">
            <a:off x="5682730" y="1130684"/>
            <a:ext cx="1390566" cy="19491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4"/>
          <a:stretch/>
        </p:blipFill>
        <p:spPr>
          <a:xfrm rot="453735">
            <a:off x="7180691" y="2722322"/>
            <a:ext cx="1418629" cy="22305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1692473" y="33408"/>
            <a:ext cx="5688633" cy="76244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77500" lnSpcReduction="20000"/>
          </a:bodyPr>
          <a:lstStyle/>
          <a:p>
            <a:pPr algn="ctr"/>
            <a:r>
              <a:rPr lang="ru-RU" sz="2800" b="1" i="1" dirty="0">
                <a:solidFill>
                  <a:srgbClr val="7030A0"/>
                </a:solidFill>
              </a:rPr>
              <a:t>СЕНСОРНАЯ КОМНАТА, ЗАЛ ХОРЕОГРАФИИ, ИЗОСТУДИЯ, КАБИНЕТ УЧИТЕЛЯ - ЛОГОПЕДА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91918">
            <a:off x="7078945" y="643623"/>
            <a:ext cx="2059877" cy="14410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239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9976" cy="5203325"/>
          </a:xfrm>
          <a:prstGeom prst="rect">
            <a:avLst/>
          </a:prstGeom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4"/>
          <a:stretch/>
        </p:blipFill>
        <p:spPr bwMode="auto">
          <a:xfrm rot="212144">
            <a:off x="6365634" y="630740"/>
            <a:ext cx="2415198" cy="14585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602" y="2553030"/>
            <a:ext cx="1689741" cy="23138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35" b="6149"/>
          <a:stretch/>
        </p:blipFill>
        <p:spPr bwMode="auto">
          <a:xfrm>
            <a:off x="3478041" y="594442"/>
            <a:ext cx="2383843" cy="146699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76655" y="142410"/>
            <a:ext cx="6474607" cy="40011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ФИЗКУЛЬТУРНЫЙ И  МУЗЫКАЛЬНЫЙ  ЗАЛЫ</a:t>
            </a:r>
          </a:p>
        </p:txBody>
      </p:sp>
      <p:pic>
        <p:nvPicPr>
          <p:cNvPr id="14" name="Picture 10" descr="IMG_0940"/>
          <p:cNvPicPr>
            <a:picLocks noChangeAspect="1"/>
          </p:cNvPicPr>
          <p:nvPr/>
        </p:nvPicPr>
        <p:blipFill rotWithShape="1">
          <a:blip r:embed="rId6"/>
          <a:srcRect r="11433"/>
          <a:stretch/>
        </p:blipFill>
        <p:spPr>
          <a:xfrm rot="21264893">
            <a:off x="474711" y="657330"/>
            <a:ext cx="2477964" cy="1442066"/>
          </a:xfrm>
          <a:prstGeom prst="rect">
            <a:avLst/>
          </a:prstGeom>
          <a:noFill/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5" y="3750134"/>
            <a:ext cx="2568562" cy="12924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5" y="2381283"/>
            <a:ext cx="2572394" cy="1232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38"/>
          <a:stretch/>
        </p:blipFill>
        <p:spPr>
          <a:xfrm>
            <a:off x="6503650" y="2706288"/>
            <a:ext cx="2560039" cy="20207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/>
          <a:stretch/>
        </p:blipFill>
        <p:spPr>
          <a:xfrm rot="5400000">
            <a:off x="4362311" y="2908380"/>
            <a:ext cx="2313821" cy="16362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984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5588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7934" y="195486"/>
            <a:ext cx="5672377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Below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</a:rPr>
              <a:t>ЛЕТО – ЭТО  МАЛЕНЬКАЯ  ЖИЗНЬ !</a:t>
            </a: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574" y="740313"/>
            <a:ext cx="3030744" cy="17821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66" y="740315"/>
            <a:ext cx="2432871" cy="25764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451" y="740313"/>
            <a:ext cx="2055506" cy="25764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835" y="3001332"/>
            <a:ext cx="3002908" cy="18406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2"/>
          <a:stretch/>
        </p:blipFill>
        <p:spPr>
          <a:xfrm rot="5400000">
            <a:off x="5184379" y="2701892"/>
            <a:ext cx="2248727" cy="20314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9325536"/>
      </p:ext>
    </p:extLst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20468" y="789552"/>
            <a:ext cx="1015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ОГОРОД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4104"/>
            <a:ext cx="9145588" cy="5143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4558" y="2942925"/>
            <a:ext cx="1958107" cy="19584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/>
          <a:stretch/>
        </p:blipFill>
        <p:spPr>
          <a:xfrm>
            <a:off x="6116964" y="3331314"/>
            <a:ext cx="2781845" cy="15640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11" descr="IMG_09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740" y="177769"/>
            <a:ext cx="2808800" cy="1605613"/>
          </a:xfrm>
          <a:prstGeom prst="rect">
            <a:avLst/>
          </a:prstGeom>
          <a:noFill/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06"/>
          <a:stretch/>
        </p:blipFill>
        <p:spPr>
          <a:xfrm>
            <a:off x="6103753" y="1702255"/>
            <a:ext cx="2795056" cy="13971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3" b="18361"/>
          <a:stretch/>
        </p:blipFill>
        <p:spPr>
          <a:xfrm>
            <a:off x="6103753" y="193309"/>
            <a:ext cx="2789189" cy="13015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9" t="1785" r="-16339" b="23265"/>
          <a:stretch/>
        </p:blipFill>
        <p:spPr>
          <a:xfrm>
            <a:off x="1510556" y="1965610"/>
            <a:ext cx="1721779" cy="1720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7" b="26592"/>
          <a:stretch/>
        </p:blipFill>
        <p:spPr>
          <a:xfrm>
            <a:off x="3420469" y="2506445"/>
            <a:ext cx="2187156" cy="23889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335" y="542414"/>
            <a:ext cx="2633489" cy="17556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873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55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93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04404" y="951570"/>
            <a:ext cx="1632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оборудование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85566"/>
            <a:ext cx="9145588" cy="52180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94"/>
          <a:stretch/>
        </p:blipFill>
        <p:spPr>
          <a:xfrm>
            <a:off x="5802211" y="297557"/>
            <a:ext cx="3159281" cy="20466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51"/>
          <a:stretch/>
        </p:blipFill>
        <p:spPr>
          <a:xfrm rot="5400000">
            <a:off x="3735355" y="461488"/>
            <a:ext cx="2046689" cy="17188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825" y="2653341"/>
            <a:ext cx="3779812" cy="20074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42" y="297557"/>
            <a:ext cx="3512489" cy="20466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62" y="2632462"/>
            <a:ext cx="3545646" cy="19944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042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5588" cy="51435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7" t="14301" b="41446"/>
          <a:stretch/>
        </p:blipFill>
        <p:spPr>
          <a:xfrm>
            <a:off x="4284712" y="195488"/>
            <a:ext cx="4551032" cy="22761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73" r="1786" b="27164"/>
          <a:stretch/>
        </p:blipFill>
        <p:spPr>
          <a:xfrm>
            <a:off x="396330" y="2739857"/>
            <a:ext cx="3961140" cy="21354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61911" y="848835"/>
            <a:ext cx="3577784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3600" b="1" i="1" dirty="0">
                <a:solidFill>
                  <a:srgbClr val="7030A0"/>
                </a:solidFill>
              </a:rPr>
              <a:t>Авто-площадка</a:t>
            </a:r>
          </a:p>
        </p:txBody>
      </p:sp>
      <p:pic>
        <p:nvPicPr>
          <p:cNvPr id="6" name="Рисунок 5" descr="C:\Users\Аленький цветочек\Desktop\МЕТОДИСТ\флешка белая с красной полосой\Перенос файлов\диск Е\Все рабочий стол и диск С и Мои документы\фото СВ дорожное движение\фото ПДД 2009\PA14004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177" y="2704539"/>
            <a:ext cx="3157549" cy="21354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530219"/>
      </p:ext>
    </p:extLst>
  </p:cSld>
  <p:clrMapOvr>
    <a:masterClrMapping/>
  </p:clrMapOvr>
  <p:transition spd="slow">
    <p:wheel spokes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36" y="-87474"/>
            <a:ext cx="9253111" cy="523097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3056" y="195486"/>
            <a:ext cx="8286927" cy="10772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Формы    развития    познавательной   деятельности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9543" y="1274517"/>
            <a:ext cx="2016574" cy="54114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57150"/>
          <a:effectLst>
            <a:glow rad="101600">
              <a:schemeClr val="accent1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Сюжетная </a:t>
            </a:r>
          </a:p>
          <a:p>
            <a:pPr algn="ctr"/>
            <a:r>
              <a:rPr lang="ru-RU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игра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412179" y="1274517"/>
            <a:ext cx="2016574" cy="54114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chemeClr val="accent1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626557" y="1274517"/>
            <a:ext cx="1818771" cy="54114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chemeClr val="accent1">
                <a:lumMod val="75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589370" y="1274517"/>
            <a:ext cx="2556219" cy="54114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chemeClr val="accent1">
                <a:lumMod val="75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Игра -</a:t>
            </a:r>
          </a:p>
          <a:p>
            <a:pPr algn="ctr"/>
            <a:r>
              <a:rPr lang="ru-RU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экспериментирование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7523" y="2139702"/>
            <a:ext cx="2520718" cy="64807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chemeClr val="accent1">
                <a:lumMod val="75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003799"/>
            <a:ext cx="2628240" cy="86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2988344" y="2139705"/>
            <a:ext cx="2736779" cy="64807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57150"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Исследовательская </a:t>
            </a:r>
          </a:p>
          <a:p>
            <a:pPr algn="ctr"/>
            <a:r>
              <a:rPr lang="ru-RU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085225" y="2139704"/>
            <a:ext cx="2880820" cy="64807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57150"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 игра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700260" y="3111810"/>
            <a:ext cx="1906260" cy="59406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chemeClr val="accent1">
                <a:lumMod val="75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860876" y="3111810"/>
            <a:ext cx="2088595" cy="59406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57150"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Ситуативный</a:t>
            </a:r>
          </a:p>
          <a:p>
            <a:pPr algn="ctr"/>
            <a:r>
              <a:rPr lang="ru-RU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разговор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245760" y="3111812"/>
            <a:ext cx="1706784" cy="59406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57150"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268139" y="4011048"/>
            <a:ext cx="2088594" cy="61293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57150"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Проблемная</a:t>
            </a:r>
          </a:p>
          <a:p>
            <a:pPr algn="ctr"/>
            <a:r>
              <a:rPr lang="ru-RU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ситуация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606521" y="4011048"/>
            <a:ext cx="2054868" cy="61293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57150"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</a:t>
            </a:r>
          </a:p>
          <a:p>
            <a:pPr algn="ctr"/>
            <a:r>
              <a:rPr lang="ru-RU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949471" y="4011050"/>
            <a:ext cx="2016574" cy="61293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57150"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</a:t>
            </a:r>
          </a:p>
          <a:p>
            <a:pPr algn="ctr"/>
            <a:r>
              <a:rPr lang="ru-RU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коллекций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79543" y="4011048"/>
            <a:ext cx="1800513" cy="61293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57150"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Беседа</a:t>
            </a:r>
          </a:p>
        </p:txBody>
      </p:sp>
    </p:spTree>
    <p:extLst>
      <p:ext uri="{BB962C8B-B14F-4D97-AF65-F5344CB8AC3E}">
        <p14:creationId xmlns:p14="http://schemas.microsoft.com/office/powerpoint/2010/main" val="126096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0090"/>
            <a:ext cx="9276400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33" y="2283718"/>
            <a:ext cx="1996953" cy="21633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404" y="2674386"/>
            <a:ext cx="1854528" cy="21497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026" y="2674386"/>
            <a:ext cx="1947676" cy="21633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86283" y="625612"/>
            <a:ext cx="3117894" cy="17689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67217" y="512658"/>
            <a:ext cx="1979799" cy="17840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252314" y="625611"/>
            <a:ext cx="2930777" cy="108204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endParaRPr lang="ru-RU" sz="2800" b="1" i="1" dirty="0">
              <a:solidFill>
                <a:srgbClr val="7030A0"/>
              </a:solidFill>
            </a:endParaRPr>
          </a:p>
          <a:p>
            <a:endParaRPr lang="ru-RU" sz="2800" b="1" i="1" dirty="0">
              <a:solidFill>
                <a:srgbClr val="7030A0"/>
              </a:solidFill>
            </a:endParaRPr>
          </a:p>
          <a:p>
            <a:r>
              <a:rPr lang="ru-RU" sz="3200" b="1" i="1" dirty="0">
                <a:solidFill>
                  <a:srgbClr val="7030A0"/>
                </a:solidFill>
              </a:rPr>
              <a:t>ИГРАЯ, </a:t>
            </a:r>
          </a:p>
          <a:p>
            <a:r>
              <a:rPr lang="ru-RU" sz="3200" b="1" i="1" dirty="0">
                <a:solidFill>
                  <a:srgbClr val="7030A0"/>
                </a:solidFill>
              </a:rPr>
              <a:t>ПОЗНАЕМ МИР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79713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0090"/>
            <a:ext cx="9145587" cy="51635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9935" y="2561705"/>
            <a:ext cx="2743927" cy="18202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00285" y="1965345"/>
            <a:ext cx="1692615" cy="29929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7"/>
          <a:stretch/>
        </p:blipFill>
        <p:spPr>
          <a:xfrm>
            <a:off x="171540" y="229791"/>
            <a:ext cx="3042549" cy="16646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698" y="229791"/>
            <a:ext cx="3267954" cy="18379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77917" y="1818847"/>
            <a:ext cx="3800953" cy="21384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7460762"/>
      </p:ext>
    </p:extLst>
  </p:cSld>
  <p:clrMapOvr>
    <a:masterClrMapping/>
  </p:clrMapOvr>
  <p:transition spd="slow">
    <p:wheel spokes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39" y="-62532"/>
            <a:ext cx="9254127" cy="52060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"/>
          <a:stretch/>
        </p:blipFill>
        <p:spPr>
          <a:xfrm rot="10800000">
            <a:off x="371513" y="1719949"/>
            <a:ext cx="2817016" cy="1373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4713" y="155527"/>
            <a:ext cx="2803816" cy="12961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56970" y="87472"/>
            <a:ext cx="2677398" cy="1505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54833" y="788012"/>
            <a:ext cx="2928195" cy="16473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70" y="3567364"/>
            <a:ext cx="2765126" cy="14741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14" y="3291830"/>
            <a:ext cx="2784708" cy="14653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32"/>
          <a:stretch/>
        </p:blipFill>
        <p:spPr>
          <a:xfrm>
            <a:off x="6156970" y="1813432"/>
            <a:ext cx="2677398" cy="15432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172" y="3465346"/>
            <a:ext cx="2101515" cy="15761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011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9164300" cy="519025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11" y="195487"/>
            <a:ext cx="8677193" cy="782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одзаголовок 1"/>
          <p:cNvSpPr txBox="1">
            <a:spLocks/>
          </p:cNvSpPr>
          <p:nvPr/>
        </p:nvSpPr>
        <p:spPr>
          <a:xfrm>
            <a:off x="467627" y="977727"/>
            <a:ext cx="6950612" cy="3964781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1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ru-RU" altLang="x-none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altLang="x-none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Мини- проект «Злаки»</a:t>
            </a:r>
          </a:p>
          <a:p>
            <a:pPr marL="0" indent="0"/>
            <a:r>
              <a:rPr lang="ru-RU" altLang="x-none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Мини-проект «Ребёнок и его  безопасность</a:t>
            </a:r>
          </a:p>
          <a:p>
            <a:pPr marL="0" indent="0"/>
            <a:r>
              <a:rPr lang="ru-RU" altLang="x-none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Мини- проект «Обитатели водоёмов» </a:t>
            </a:r>
          </a:p>
          <a:p>
            <a:pPr marL="0" indent="0"/>
            <a:r>
              <a:rPr lang="ru-RU" altLang="x-none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Мини-проект «Дикие животные наших лесов» </a:t>
            </a:r>
          </a:p>
          <a:p>
            <a:pPr marL="0" indent="0"/>
            <a:r>
              <a:rPr lang="ru-RU" altLang="x-none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Мини – проект «Животные севера»</a:t>
            </a:r>
          </a:p>
          <a:p>
            <a:pPr marL="0" indent="0"/>
            <a:r>
              <a:rPr lang="ru-RU" altLang="x-none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Мини-проект «Насекомые вокруг нас»</a:t>
            </a:r>
          </a:p>
          <a:p>
            <a:pPr marL="0" indent="0"/>
            <a:r>
              <a:rPr lang="ru-RU" altLang="x-none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Мини-проекта «Волшебный мир камней» </a:t>
            </a:r>
          </a:p>
          <a:p>
            <a:pPr marL="0" indent="0"/>
            <a:r>
              <a:rPr lang="ru-RU" altLang="x-none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Мини-проект «Волшебный пластилин» </a:t>
            </a:r>
          </a:p>
          <a:p>
            <a:pPr marL="0" indent="0"/>
            <a:r>
              <a:rPr lang="ru-RU" altLang="x-none" sz="26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Мини-проект «Моя семья»</a:t>
            </a:r>
          </a:p>
          <a:p>
            <a:pPr marL="0" indent="0"/>
            <a:endParaRPr lang="ru-RU" altLang="x-none" sz="2400" i="1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/>
            <a:endParaRPr lang="ru-RU" altLang="x-none" sz="2000" b="1" i="1" dirty="0">
              <a:solidFill>
                <a:schemeClr val="tx2"/>
              </a:solidFill>
            </a:endParaRPr>
          </a:p>
          <a:p>
            <a:pPr marL="0" indent="0"/>
            <a:endParaRPr lang="ru-RU" altLang="x-none" sz="2000" b="1" dirty="0">
              <a:solidFill>
                <a:schemeClr val="tx2"/>
              </a:solidFill>
            </a:endParaRPr>
          </a:p>
          <a:p>
            <a:pPr marL="0" indent="0"/>
            <a:endParaRPr lang="ru-RU" altLang="x-none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84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8512" cy="5162534"/>
          </a:xfrm>
          <a:prstGeom prst="rect">
            <a:avLst/>
          </a:prstGeom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369946" y="383133"/>
            <a:ext cx="8288247" cy="42862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balanced" dir="t"/>
          </a:scene3d>
          <a:sp3d prstMaterial="plastic"/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40080" indent="-457200" eaLnBrk="0" fontAlgn="base" hangingPunct="0"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None/>
              <a:defRPr/>
            </a:pPr>
            <a:r>
              <a:rPr lang="ru-RU" sz="3600" b="1" i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ДОЛГОСРОЧНЫЕ ПРОЕКТЫ</a:t>
            </a:r>
          </a:p>
        </p:txBody>
      </p:sp>
      <p:sp>
        <p:nvSpPr>
          <p:cNvPr id="7" name="Подзаголовок 1"/>
          <p:cNvSpPr txBox="1">
            <a:spLocks/>
          </p:cNvSpPr>
          <p:nvPr/>
        </p:nvSpPr>
        <p:spPr>
          <a:xfrm>
            <a:off x="611666" y="1203598"/>
            <a:ext cx="7706194" cy="3672408"/>
          </a:xfrm>
          <a:prstGeom prst="rect">
            <a:avLst/>
          </a:prstGeom>
          <a:ln/>
        </p:spPr>
        <p:txBody>
          <a:bodyPr vert="horz" wrap="square" lIns="91440" tIns="45720" rIns="91440" bIns="45720" rtlCol="0" anchor="t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30000"/>
            </a:pPr>
            <a:r>
              <a:rPr lang="ru-RU" altLang="x-none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«Детское экспериментирование, как способ   </a:t>
            </a:r>
          </a:p>
          <a:p>
            <a:pPr marL="0" indent="0">
              <a:buSzPct val="130000"/>
              <a:buNone/>
            </a:pPr>
            <a:r>
              <a:rPr lang="ru-RU" altLang="x-none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познавательной активности детей»</a:t>
            </a:r>
          </a:p>
          <a:p>
            <a:pPr>
              <a:buSzPct val="130000"/>
            </a:pPr>
            <a:r>
              <a:rPr lang="ru-RU" altLang="x-none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«Приобщение дошкольников к традициям </a:t>
            </a:r>
          </a:p>
          <a:p>
            <a:pPr marL="0" indent="0">
              <a:buSzPct val="130000"/>
              <a:buNone/>
            </a:pPr>
            <a:r>
              <a:rPr lang="ru-RU" altLang="x-none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православной культуры» </a:t>
            </a:r>
          </a:p>
          <a:p>
            <a:pPr>
              <a:buSzPct val="130000"/>
            </a:pPr>
            <a:r>
              <a:rPr lang="ru-RU" altLang="x-none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«Почва – живая земля»</a:t>
            </a:r>
          </a:p>
          <a:p>
            <a:pPr>
              <a:buSzPct val="130000"/>
            </a:pPr>
            <a:r>
              <a:rPr lang="ru-RU" altLang="x-none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«Дорожная Азбука»</a:t>
            </a:r>
          </a:p>
          <a:p>
            <a:pPr>
              <a:buSzPct val="130000"/>
            </a:pPr>
            <a:r>
              <a:rPr lang="ru-RU" altLang="x-none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«Русская изба»</a:t>
            </a:r>
          </a:p>
          <a:p>
            <a:pPr>
              <a:buSzPct val="130000"/>
            </a:pPr>
            <a:r>
              <a:rPr lang="ru-RU" altLang="x-none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«Книга – источник знаний»</a:t>
            </a:r>
          </a:p>
          <a:p>
            <a:pPr>
              <a:buSzPct val="130000"/>
            </a:pPr>
            <a:r>
              <a:rPr lang="ru-RU" altLang="x-none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«Будь здоров»</a:t>
            </a:r>
          </a:p>
          <a:p>
            <a:pPr>
              <a:buSzPct val="130000"/>
            </a:pPr>
            <a:r>
              <a:rPr lang="ru-RU" altLang="x-none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«Волшебное притяжение магнита»</a:t>
            </a:r>
          </a:p>
          <a:p>
            <a:pPr>
              <a:buSzPct val="130000"/>
            </a:pPr>
            <a:r>
              <a:rPr lang="ru-RU" altLang="x-none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«Мы помним, гордимся!»</a:t>
            </a:r>
          </a:p>
          <a:p>
            <a:pPr>
              <a:buSzPct val="130000"/>
            </a:pPr>
            <a:r>
              <a:rPr lang="ru-RU" altLang="x-none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«Знакомство с родным краем»</a:t>
            </a:r>
          </a:p>
          <a:p>
            <a:pPr>
              <a:buSzPct val="130000"/>
            </a:pPr>
            <a:r>
              <a:rPr lang="ru-RU" altLang="x-none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«Моя Россия»</a:t>
            </a:r>
          </a:p>
          <a:p>
            <a:pPr>
              <a:buSzPct val="130000"/>
            </a:pPr>
            <a:endParaRPr lang="ru-RU" altLang="x-none" b="1" i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SzPct val="130000"/>
            </a:pPr>
            <a:endParaRPr lang="ru-RU" altLang="x-none" b="1" i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SzPct val="130000"/>
            </a:pPr>
            <a:endParaRPr lang="ru-RU" altLang="x-none" sz="2600" b="1" i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SzPct val="130000"/>
            </a:pPr>
            <a:endParaRPr lang="ru-RU" altLang="x-none" sz="2600" b="1" i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SzPct val="130000"/>
            </a:pPr>
            <a:endParaRPr lang="ru-RU" altLang="x-none" sz="2400" b="1" i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SzPct val="130000"/>
            </a:pPr>
            <a:endParaRPr lang="ru-RU" altLang="x-none" b="1" i="1" dirty="0">
              <a:solidFill>
                <a:srgbClr val="C00000"/>
              </a:solidFill>
            </a:endParaRPr>
          </a:p>
          <a:p>
            <a:pPr>
              <a:buSzPct val="130000"/>
            </a:pPr>
            <a:endParaRPr lang="ru-RU" altLang="x-none" b="1" i="1" dirty="0">
              <a:solidFill>
                <a:srgbClr val="C00000"/>
              </a:solidFill>
            </a:endParaRPr>
          </a:p>
          <a:p>
            <a:pPr>
              <a:buSzPct val="130000"/>
            </a:pPr>
            <a:endParaRPr lang="ru-RU" altLang="x-none" b="1" i="1" dirty="0">
              <a:solidFill>
                <a:srgbClr val="C00000"/>
              </a:solidFill>
            </a:endParaRPr>
          </a:p>
          <a:p>
            <a:pPr>
              <a:buSzPct val="130000"/>
              <a:buFont typeface="Georgia" panose="02040502050405020303" pitchFamily="18" charset="0"/>
              <a:buNone/>
            </a:pPr>
            <a:endParaRPr lang="ru-RU" altLang="x-none" b="1" i="1" dirty="0">
              <a:solidFill>
                <a:srgbClr val="C00000"/>
              </a:solidFill>
            </a:endParaRPr>
          </a:p>
          <a:p>
            <a:pPr>
              <a:buSzPct val="130000"/>
              <a:buFont typeface="Georgia" panose="02040502050405020303" pitchFamily="18" charset="0"/>
              <a:buNone/>
            </a:pPr>
            <a:endParaRPr lang="ru-RU" altLang="x-none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4652"/>
      </p:ext>
    </p:extLst>
  </p:cSld>
  <p:clrMapOvr>
    <a:masterClrMapping/>
  </p:clrMapOvr>
  <p:transition spd="slow">
    <p:wheel spokes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8512" cy="516253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71"/>
          <a:stretch/>
        </p:blipFill>
        <p:spPr>
          <a:xfrm>
            <a:off x="252314" y="2164538"/>
            <a:ext cx="3042338" cy="25810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68"/>
          <a:stretch/>
        </p:blipFill>
        <p:spPr>
          <a:xfrm>
            <a:off x="3416550" y="249320"/>
            <a:ext cx="2576838" cy="30314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75"/>
          <a:stretch/>
        </p:blipFill>
        <p:spPr>
          <a:xfrm>
            <a:off x="6156970" y="1563140"/>
            <a:ext cx="2738903" cy="31824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252314" y="195487"/>
            <a:ext cx="3000653" cy="17281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2400" b="1" i="1" dirty="0">
                <a:solidFill>
                  <a:srgbClr val="7030A0"/>
                </a:solidFill>
              </a:rPr>
              <a:t> </a:t>
            </a:r>
          </a:p>
          <a:p>
            <a:pPr algn="ctr"/>
            <a:r>
              <a:rPr lang="ru-RU" sz="2400" b="1" i="1" dirty="0">
                <a:solidFill>
                  <a:srgbClr val="7030A0"/>
                </a:solidFill>
              </a:rPr>
              <a:t>ПРОЕКТ</a:t>
            </a:r>
          </a:p>
          <a:p>
            <a:pPr algn="ctr"/>
            <a:r>
              <a:rPr lang="ru-RU" sz="2400" b="1" i="1" dirty="0">
                <a:solidFill>
                  <a:srgbClr val="7030A0"/>
                </a:solidFill>
              </a:rPr>
              <a:t>«ЗАЧЕМ   МАШИНЕ КОЛЕСО?»</a:t>
            </a:r>
          </a:p>
          <a:p>
            <a:pPr lvl="0" algn="ctr"/>
            <a:r>
              <a:rPr lang="ru-RU" sz="2400" b="1" i="1" dirty="0">
                <a:solidFill>
                  <a:srgbClr val="7030A0"/>
                </a:solidFill>
              </a:rPr>
              <a:t>МЛАДШАЯ ГРУППА</a:t>
            </a:r>
          </a:p>
          <a:p>
            <a:pPr algn="ctr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03982871"/>
      </p:ext>
    </p:extLst>
  </p:cSld>
  <p:clrMapOvr>
    <a:masterClrMapping/>
  </p:clrMapOvr>
  <p:transition spd="slow">
    <p:wheel spokes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5588" cy="5143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442" y="3219822"/>
            <a:ext cx="2904828" cy="17964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88923" y="911809"/>
            <a:ext cx="1646866" cy="19970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5017">
            <a:off x="289389" y="1426291"/>
            <a:ext cx="2427036" cy="16077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8369">
            <a:off x="6087598" y="1298771"/>
            <a:ext cx="2746605" cy="16665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842" y="3219822"/>
            <a:ext cx="2917079" cy="17964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439" y="123478"/>
            <a:ext cx="7773750" cy="6648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77500" lnSpcReduction="20000"/>
          </a:bodyPr>
          <a:lstStyle/>
          <a:p>
            <a:pPr lvl="0"/>
            <a:endParaRPr lang="ru-RU" sz="2400" b="1" i="1" dirty="0">
              <a:solidFill>
                <a:srgbClr val="7030A0"/>
              </a:solidFill>
            </a:endParaRPr>
          </a:p>
          <a:p>
            <a:pPr lvl="0"/>
            <a:r>
              <a:rPr lang="ru-RU" sz="2400" b="1" i="1" dirty="0">
                <a:solidFill>
                  <a:srgbClr val="7030A0"/>
                </a:solidFill>
              </a:rPr>
              <a:t>ПРОЕКТ «ИСТОРИЯ РУССКОГО КОСТЮМА»</a:t>
            </a:r>
            <a:r>
              <a:rPr lang="ru-RU" sz="2500" b="1" i="1" dirty="0">
                <a:solidFill>
                  <a:srgbClr val="7030A0"/>
                </a:solidFill>
              </a:rPr>
              <a:t> ПОДГОТОВИТЕЛЬНАЯ ГРУППА </a:t>
            </a:r>
            <a:endParaRPr lang="ru-RU" sz="2400" b="1" i="1" dirty="0">
              <a:solidFill>
                <a:srgbClr val="7030A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572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64" y="-164554"/>
            <a:ext cx="91455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75917"/>
      </p:ext>
    </p:extLst>
  </p:cSld>
  <p:clrMapOvr>
    <a:masterClrMapping/>
  </p:clrMapOvr>
  <p:transition spd="slow">
    <p:wheel spokes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5588" cy="51435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9171" y="427223"/>
            <a:ext cx="2164090" cy="18891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8"/>
          <a:stretch/>
        </p:blipFill>
        <p:spPr>
          <a:xfrm rot="10800000">
            <a:off x="5940945" y="249493"/>
            <a:ext cx="2598383" cy="123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85"/>
          <a:stretch/>
        </p:blipFill>
        <p:spPr>
          <a:xfrm rot="10800000">
            <a:off x="5940944" y="1840109"/>
            <a:ext cx="2598383" cy="12604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6"/>
          <a:stretch/>
        </p:blipFill>
        <p:spPr>
          <a:xfrm rot="10800000">
            <a:off x="5940945" y="3291829"/>
            <a:ext cx="2574413" cy="133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66"/>
          <a:stretch/>
        </p:blipFill>
        <p:spPr>
          <a:xfrm rot="5400000">
            <a:off x="3487318" y="546593"/>
            <a:ext cx="2582785" cy="18519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30" y="2837652"/>
            <a:ext cx="2416442" cy="18120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46" b="6644"/>
          <a:stretch/>
        </p:blipFill>
        <p:spPr>
          <a:xfrm>
            <a:off x="3235088" y="3089865"/>
            <a:ext cx="2222745" cy="17898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538" y="502815"/>
            <a:ext cx="1404157" cy="20925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1973489"/>
      </p:ext>
    </p:extLst>
  </p:cSld>
  <p:clrMapOvr>
    <a:masterClrMapping/>
  </p:clrMapOvr>
  <p:transition spd="slow">
    <p:wheel spokes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5588" cy="51435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7" y="3076312"/>
            <a:ext cx="2736779" cy="1656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011" y="991260"/>
            <a:ext cx="2293241" cy="158735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10" r="26956" b="5533"/>
          <a:stretch/>
        </p:blipFill>
        <p:spPr>
          <a:xfrm rot="5400000">
            <a:off x="5111177" y="740842"/>
            <a:ext cx="1575406" cy="20277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9821" y="601890"/>
            <a:ext cx="2279675" cy="18725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96429" y="666979"/>
            <a:ext cx="2313362" cy="17651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941" y="2803223"/>
            <a:ext cx="2229510" cy="19443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2153517" y="123479"/>
            <a:ext cx="4961707" cy="7200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rgbClr val="7030A0"/>
                </a:solidFill>
              </a:rPr>
              <a:t>МЫ ПОМНИМ, ГОРДИМСЯ !</a:t>
            </a:r>
            <a:endParaRPr lang="ru-RU" sz="28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 t="22001" b="27600"/>
          <a:stretch/>
        </p:blipFill>
        <p:spPr>
          <a:xfrm>
            <a:off x="6113562" y="3076312"/>
            <a:ext cx="2721445" cy="16351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24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815"/>
            <a:ext cx="9180618" cy="52309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1670" y="1143648"/>
            <a:ext cx="2051506" cy="16355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53663" y="1055395"/>
            <a:ext cx="2080138" cy="1835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88179" y="1071321"/>
            <a:ext cx="2076949" cy="18005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" r="-4545"/>
          <a:stretch/>
        </p:blipFill>
        <p:spPr>
          <a:xfrm rot="5400000">
            <a:off x="603371" y="3122831"/>
            <a:ext cx="1656184" cy="20636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948942" y="3318261"/>
            <a:ext cx="3205850" cy="16561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5" b="7475"/>
          <a:stretch/>
        </p:blipFill>
        <p:spPr>
          <a:xfrm>
            <a:off x="2434846" y="935675"/>
            <a:ext cx="1849916" cy="20725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946" y="3326560"/>
            <a:ext cx="2197563" cy="16478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722439" y="0"/>
            <a:ext cx="7773750" cy="74268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sz="3600" b="1" i="1" dirty="0">
                <a:solidFill>
                  <a:srgbClr val="7030A0"/>
                </a:solidFill>
              </a:rPr>
              <a:t>ЛЭПБУКИ  К  ПРОЕКТАМ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163833968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7574"/>
            <a:ext cx="9165110" cy="5143500"/>
          </a:xfrm>
          <a:prstGeom prst="rect">
            <a:avLst/>
          </a:prstGeom>
        </p:spPr>
      </p:pic>
      <p:pic>
        <p:nvPicPr>
          <p:cNvPr id="3074" name="Picture 2" descr="C:\Users\Марина\Desktop\фото 15презентация\кол кукол семья иановых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26" y="182074"/>
            <a:ext cx="2232636" cy="14573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02526" y="3427803"/>
            <a:ext cx="2161835" cy="14149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72991" y="182074"/>
            <a:ext cx="2542201" cy="14739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67890" y="1903763"/>
            <a:ext cx="2542201" cy="14297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206210" y="2586975"/>
            <a:ext cx="2325644" cy="130794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536" y="1334652"/>
            <a:ext cx="2156154" cy="16171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88123" y="3581248"/>
            <a:ext cx="2542201" cy="13141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61580" y="3712136"/>
            <a:ext cx="2159591" cy="13016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02523" y="1853743"/>
            <a:ext cx="2232638" cy="13259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2543522" y="51471"/>
            <a:ext cx="3757464" cy="12241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ru-RU" sz="3600" b="1" i="1" dirty="0">
                <a:solidFill>
                  <a:srgbClr val="7030A0"/>
                </a:solidFill>
              </a:rPr>
              <a:t>НАШИ КОЛЛЕКЦИИ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924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7574"/>
            <a:ext cx="9165110" cy="5143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45" y="1143444"/>
            <a:ext cx="3200912" cy="1800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984" y="707311"/>
            <a:ext cx="2738234" cy="15399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533" y="2691702"/>
            <a:ext cx="2326078" cy="23578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1" t="20371" r="9398"/>
          <a:stretch/>
        </p:blipFill>
        <p:spPr>
          <a:xfrm>
            <a:off x="6295798" y="324759"/>
            <a:ext cx="2326078" cy="20718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5" t="19483" b="17485"/>
          <a:stretch/>
        </p:blipFill>
        <p:spPr>
          <a:xfrm>
            <a:off x="405508" y="3075224"/>
            <a:ext cx="2943898" cy="19291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50846" y="2827911"/>
            <a:ext cx="2516247" cy="18871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180307" y="51471"/>
            <a:ext cx="5976664" cy="54954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10000"/>
          </a:bodyPr>
          <a:lstStyle/>
          <a:p>
            <a:r>
              <a:rPr lang="ru-RU" sz="3600" b="1" i="1" dirty="0">
                <a:solidFill>
                  <a:srgbClr val="7030A0"/>
                </a:solidFill>
              </a:rPr>
              <a:t>ИНСЦЕНИРОВАНИЕ  СКАЗОК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53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" y="0"/>
            <a:ext cx="9145588" cy="5143500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 rot="10800000" flipV="1">
            <a:off x="379101" y="120241"/>
            <a:ext cx="8389881" cy="11079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Диаграмма уровня познавательного развития </a:t>
            </a:r>
            <a:endParaRPr kumimoji="0" 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воспитанников МБДОУ детского сада № 26 «Аленький цветочек»</a:t>
            </a:r>
            <a:endParaRPr kumimoji="0" 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2021 г. – 2022</a:t>
            </a:r>
            <a:r>
              <a:rPr kumimoji="0" lang="ru-RU" sz="16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г.  </a:t>
            </a:r>
            <a:endParaRPr kumimoji="0" 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4036524"/>
              </p:ext>
            </p:extLst>
          </p:nvPr>
        </p:nvGraphicFramePr>
        <p:xfrm>
          <a:off x="129859" y="1089739"/>
          <a:ext cx="8888368" cy="334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Диаграмма" r:id="rId3" imgW="8934282" imgH="4457572" progId="MSGraph.Chart.8">
                  <p:embed/>
                </p:oleObj>
              </mc:Choice>
              <mc:Fallback>
                <p:oleObj name="Диаграмма" r:id="rId3" imgW="8934282" imgH="4457572" progId="MSGraph.Chart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859" y="1089739"/>
                        <a:ext cx="8888368" cy="3343275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6605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73" y="1"/>
            <a:ext cx="9145588" cy="51607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9341" y="519523"/>
            <a:ext cx="6544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</a:rPr>
              <a:t>РЕЗУЛЬТАТЫ    АНКЕТИРОВАНИЯ   РОДИТЕЛЕЙ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7627" y="1329188"/>
            <a:ext cx="828235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i="1" dirty="0">
                <a:solidFill>
                  <a:srgbClr val="FF0000"/>
                </a:solidFill>
              </a:rPr>
              <a:t>76 %</a:t>
            </a:r>
            <a:r>
              <a:rPr lang="ru-RU" sz="2400" b="1" i="1" dirty="0"/>
              <a:t>  родителей   заметили,   что   дети   стали    более активными      и    любознательными   дома,  во    время  путешествий   и   экскурсий.</a:t>
            </a:r>
          </a:p>
          <a:p>
            <a:pPr>
              <a:lnSpc>
                <a:spcPct val="150000"/>
              </a:lnSpc>
            </a:pPr>
            <a:r>
              <a:rPr lang="ru-RU" sz="2400" b="1" i="1" dirty="0">
                <a:solidFill>
                  <a:srgbClr val="FF0000"/>
                </a:solidFill>
              </a:rPr>
              <a:t>84%</a:t>
            </a:r>
            <a:r>
              <a:rPr lang="ru-RU" sz="2400" b="1" i="1" dirty="0"/>
              <a:t> родителей  отмечают повышение  компетентности в  вопросах   развития   познавательной    деятельности детей.</a:t>
            </a:r>
          </a:p>
        </p:txBody>
      </p:sp>
    </p:spTree>
    <p:extLst>
      <p:ext uri="{BB962C8B-B14F-4D97-AF65-F5344CB8AC3E}">
        <p14:creationId xmlns:p14="http://schemas.microsoft.com/office/powerpoint/2010/main" val="3056825289"/>
      </p:ext>
    </p:extLst>
  </p:cSld>
  <p:clrMapOvr>
    <a:masterClrMapping/>
  </p:clrMapOvr>
  <p:transition spd="slow">
    <p:randomBar dir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5588" cy="5143500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3"/>
          <a:stretch>
            <a:fillRect/>
          </a:stretch>
        </p:blipFill>
        <p:spPr>
          <a:xfrm>
            <a:off x="395606" y="303498"/>
            <a:ext cx="8354378" cy="45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041787"/>
      </p:ext>
    </p:extLst>
  </p:cSld>
  <p:clrMapOvr>
    <a:masterClrMapping/>
  </p:clrMapOvr>
  <p:transition spd="slow">
    <p:wheel spokes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16"/>
            <a:ext cx="9217698" cy="5143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121" y="731489"/>
            <a:ext cx="2314551" cy="13551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640" y="2625334"/>
            <a:ext cx="1728492" cy="25382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17" y="2634967"/>
            <a:ext cx="1656472" cy="25382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6"/>
          <a:stretch/>
        </p:blipFill>
        <p:spPr>
          <a:xfrm>
            <a:off x="5139717" y="2788619"/>
            <a:ext cx="1610997" cy="22309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28100" y="556793"/>
            <a:ext cx="1598276" cy="21306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3824" y="858351"/>
            <a:ext cx="2270946" cy="16678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756370" y="195486"/>
            <a:ext cx="7632848" cy="3613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2600" b="1" i="1" dirty="0">
                <a:solidFill>
                  <a:srgbClr val="7030A0"/>
                </a:solidFill>
              </a:rPr>
              <a:t>УЧАСТИЕ В КОНКУРСАХ, ФЕСТИВАЛЯХ</a:t>
            </a:r>
            <a:endParaRPr lang="ru-RU" sz="26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236" y="731489"/>
            <a:ext cx="2483300" cy="13678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7" t="12502" r="6696"/>
          <a:stretch/>
        </p:blipFill>
        <p:spPr>
          <a:xfrm>
            <a:off x="177735" y="3219822"/>
            <a:ext cx="2809956" cy="15444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0261367"/>
      </p:ext>
    </p:extLst>
  </p:cSld>
  <p:clrMapOvr>
    <a:masterClrMapping/>
  </p:clrMapOvr>
  <p:transition spd="slow">
    <p:wheel spokes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58" y="0"/>
            <a:ext cx="9172945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8939" y="154328"/>
            <a:ext cx="7346168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7030A0"/>
                </a:solidFill>
              </a:rPr>
              <a:t>УЧАСТИЕ    ПЕДАГОГОВ  В  КОНКУРСАХ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5434" y="843559"/>
            <a:ext cx="73804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b="1" dirty="0"/>
          </a:p>
          <a:p>
            <a:endParaRPr lang="ru-RU" sz="1600" b="1" dirty="0"/>
          </a:p>
          <a:p>
            <a:r>
              <a:rPr lang="ru-RU" sz="1600" b="1" dirty="0"/>
              <a:t> </a:t>
            </a:r>
            <a:r>
              <a:rPr lang="ru-RU" sz="1600" b="1" dirty="0">
                <a:solidFill>
                  <a:srgbClr val="FF0000"/>
                </a:solidFill>
              </a:rPr>
              <a:t>Воспитатель  Мельникова  С.Г.  </a:t>
            </a:r>
            <a:r>
              <a:rPr lang="ru-RU" sz="1600" b="1" dirty="0"/>
              <a:t>- принимала  участие  в международном  конкурсе  «Развитие  познавательных способностей дошкольников с помощью инновационных форм работы».</a:t>
            </a:r>
          </a:p>
          <a:p>
            <a:endParaRPr lang="ru-RU" sz="1600" b="1" dirty="0"/>
          </a:p>
          <a:p>
            <a:r>
              <a:rPr lang="ru-RU" sz="1600" b="1" dirty="0">
                <a:solidFill>
                  <a:srgbClr val="FF0000"/>
                </a:solidFill>
              </a:rPr>
              <a:t>Воспитатель Бородина  Г.Н.   </a:t>
            </a:r>
            <a:r>
              <a:rPr lang="ru-RU" sz="1600" b="1" dirty="0"/>
              <a:t>-  в международном  конкурсе  «Развитие познавательной активности».</a:t>
            </a:r>
          </a:p>
          <a:p>
            <a:endParaRPr lang="ru-RU" sz="1600" b="1" dirty="0"/>
          </a:p>
          <a:p>
            <a:r>
              <a:rPr lang="ru-RU" sz="1600" b="1" dirty="0">
                <a:solidFill>
                  <a:srgbClr val="FF0000"/>
                </a:solidFill>
              </a:rPr>
              <a:t>Воспитатель  Заболотная С.С. </a:t>
            </a:r>
            <a:r>
              <a:rPr lang="ru-RU" sz="1600" b="1" dirty="0"/>
              <a:t>- принимала участие в международном конкурсе по познавательному развитию дошкольников «Хочу все знать».</a:t>
            </a:r>
          </a:p>
          <a:p>
            <a:endParaRPr lang="ru-RU" sz="1600" b="1" dirty="0"/>
          </a:p>
          <a:p>
            <a:r>
              <a:rPr lang="ru-RU" sz="1600" b="1" dirty="0">
                <a:solidFill>
                  <a:srgbClr val="FF0000"/>
                </a:solidFill>
              </a:rPr>
              <a:t>Воспитатель  Панченко И.В. </a:t>
            </a:r>
            <a:r>
              <a:rPr lang="ru-RU" sz="1600" b="1" dirty="0"/>
              <a:t>-  участвовала  в конкурсе «Экологическое воспитание как часть познавательного развития ребенка».</a:t>
            </a:r>
          </a:p>
        </p:txBody>
      </p:sp>
    </p:spTree>
    <p:extLst>
      <p:ext uri="{BB962C8B-B14F-4D97-AF65-F5344CB8AC3E}">
        <p14:creationId xmlns:p14="http://schemas.microsoft.com/office/powerpoint/2010/main" val="413868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5588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405796"/>
      </p:ext>
    </p:extLst>
  </p:cSld>
  <p:clrMapOvr>
    <a:masterClrMapping/>
  </p:clrMapOvr>
  <p:transition spd="slow">
    <p:wheel spokes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3" y="0"/>
            <a:ext cx="9145588" cy="51435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692" y="127632"/>
            <a:ext cx="3078698" cy="19319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343" y="2221963"/>
            <a:ext cx="1660539" cy="26618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4398">
            <a:off x="6957043" y="267965"/>
            <a:ext cx="1439987" cy="20087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F367EBC-EFCB-4007-B627-355B24494C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5288">
            <a:off x="805587" y="258640"/>
            <a:ext cx="1457592" cy="204376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F69F3EB-AD66-49DD-9A47-E30B203A5B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16" y="2571750"/>
            <a:ext cx="1598268" cy="226743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CB63D1A-61DA-4D0E-9282-B38A37E5C0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498" y="2561045"/>
            <a:ext cx="1628470" cy="227813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445ED45-3F0D-4A2C-A5A1-416A028C6A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898" y="2571750"/>
            <a:ext cx="1690392" cy="226743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E4EF4EB-5046-42A8-99CD-F2C57CAD250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57" y="2561045"/>
            <a:ext cx="1607838" cy="227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4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63312" cy="52309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AD7BB0C-2E84-40C8-8692-65ED8DED4C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46" y="339501"/>
            <a:ext cx="1800200" cy="254538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4874D9F-E701-4F95-A059-979C48B921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22" y="3115267"/>
            <a:ext cx="2592288" cy="183274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703EF9E-6786-40BD-BF34-B04A99F6FB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66" y="3115267"/>
            <a:ext cx="2542487" cy="183274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7A3E178-05CC-4AD0-98FB-017FF45AA9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809" y="3121375"/>
            <a:ext cx="2586392" cy="182663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8350178-CA0F-41D0-BCA1-49F52685B6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570" y="339501"/>
            <a:ext cx="1800200" cy="250799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4BA8D59-3773-4F74-8642-3872FCF939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196" y="343725"/>
            <a:ext cx="1800200" cy="249954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6D9C015-95BB-4530-9075-6690FA44685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822" y="349332"/>
            <a:ext cx="1800200" cy="250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525539"/>
      </p:ext>
    </p:extLst>
  </p:cSld>
  <p:clrMapOvr>
    <a:masterClrMapping/>
  </p:clrMapOvr>
  <p:transition spd="slow">
    <p:wheel spokes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5588" cy="5143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85" y="324523"/>
            <a:ext cx="2446797" cy="18548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29193" y="-59803"/>
            <a:ext cx="1854800" cy="26234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1389" y="2670610"/>
            <a:ext cx="2143751" cy="21177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34208" y="2662316"/>
            <a:ext cx="2106234" cy="2106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3"/>
          <a:stretch/>
        </p:blipFill>
        <p:spPr>
          <a:xfrm>
            <a:off x="2685399" y="2503848"/>
            <a:ext cx="3525372" cy="19818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772594" y="51469"/>
            <a:ext cx="3384376" cy="151216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sz="2600" b="1" i="1" dirty="0">
                <a:solidFill>
                  <a:srgbClr val="7030A0"/>
                </a:solidFill>
              </a:rPr>
              <a:t>ВЗАИМОДЕЙСТВИЕ </a:t>
            </a:r>
          </a:p>
          <a:p>
            <a:pPr algn="ctr"/>
            <a:r>
              <a:rPr lang="ru-RU" sz="2600" b="1" i="1" dirty="0">
                <a:solidFill>
                  <a:srgbClr val="7030A0"/>
                </a:solidFill>
              </a:rPr>
              <a:t>С БИБЛИОТЕКАМИ ГОРОДА ПЯТИГОРСКА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401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5588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43" y="1451915"/>
            <a:ext cx="8570440" cy="830997"/>
          </a:xfrm>
          <a:prstGeom prst="rect">
            <a:avLst/>
          </a:prstGeom>
          <a:noFill/>
          <a:effectLst>
            <a:reflection blurRad="6350" stA="50000" endA="300" endPos="55500" dist="50800" dir="5400000" sy="-100000" algn="bl" rotWithShape="0"/>
            <a:softEdge rad="31750"/>
          </a:effectLst>
          <a:scene3d>
            <a:camera prst="perspectiveRelaxed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ru-RU" sz="4800" b="1" i="1" dirty="0">
                <a:solidFill>
                  <a:srgbClr val="FF0000"/>
                </a:solidFill>
              </a:rPr>
              <a:t>     СПАСИБО  ЗА  ВНИМАНИЕ !</a:t>
            </a:r>
          </a:p>
        </p:txBody>
      </p:sp>
    </p:spTree>
    <p:extLst>
      <p:ext uri="{BB962C8B-B14F-4D97-AF65-F5344CB8AC3E}">
        <p14:creationId xmlns:p14="http://schemas.microsoft.com/office/powerpoint/2010/main" val="361189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55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91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558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50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55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99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83" y="2"/>
            <a:ext cx="9165870" cy="54364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84" y="-17054"/>
            <a:ext cx="8642461" cy="4524315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  <a:softEdge rad="31750"/>
          </a:effectLst>
          <a:scene3d>
            <a:camera prst="perspectiveRelaxedModerately"/>
            <a:lightRig rig="threePt" dir="t"/>
          </a:scene3d>
          <a:sp3d>
            <a:bevelT w="139700" prst="cross"/>
          </a:sp3d>
        </p:spPr>
        <p:txBody>
          <a:bodyPr wrap="square" rtlCol="0" anchor="ctr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ПОЗНАВАТЕЛЬНОЕ     РАЗВИТИЕ  </a:t>
            </a:r>
          </a:p>
          <a:p>
            <a:pPr algn="ctr">
              <a:lnSpc>
                <a:spcPct val="200000"/>
              </a:lnSpc>
            </a:pP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ДОШКОЛЬНИКОВ    В    РАЗЛИЧНЫХ</a:t>
            </a:r>
          </a:p>
          <a:p>
            <a:pPr algn="ctr">
              <a:lnSpc>
                <a:spcPct val="200000"/>
              </a:lnSpc>
            </a:pP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ВИДАХ    ДЕЯТЕЛЬНОСТИ.</a:t>
            </a:r>
          </a:p>
          <a:p>
            <a:pPr algn="ctr">
              <a:lnSpc>
                <a:spcPct val="200000"/>
              </a:lnSpc>
            </a:pP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Кластер по познавательному развитию.</a:t>
            </a:r>
          </a:p>
        </p:txBody>
      </p:sp>
    </p:spTree>
    <p:extLst>
      <p:ext uri="{BB962C8B-B14F-4D97-AF65-F5344CB8AC3E}">
        <p14:creationId xmlns:p14="http://schemas.microsoft.com/office/powerpoint/2010/main" val="308521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59" y="0"/>
            <a:ext cx="9145588" cy="5143500"/>
          </a:xfrm>
          <a:prstGeom prst="rect">
            <a:avLst/>
          </a:prstGeom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72" y="118669"/>
            <a:ext cx="8497404" cy="501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87" y="617347"/>
            <a:ext cx="3384963" cy="613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369" y="507952"/>
            <a:ext cx="2234199" cy="8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09" b="21837"/>
          <a:stretch/>
        </p:blipFill>
        <p:spPr bwMode="auto">
          <a:xfrm>
            <a:off x="792498" y="1588060"/>
            <a:ext cx="6913969" cy="263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995" y="1339954"/>
            <a:ext cx="54143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/>
              <a:t>Уровень  квалификации педагогических  кадров  МБДОУ детского сада № 26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36016" y="4419012"/>
            <a:ext cx="8947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 </a:t>
            </a:r>
            <a:r>
              <a:rPr lang="ru-RU" sz="1200" b="1" dirty="0"/>
              <a:t>2019-2020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33547" y="4419011"/>
            <a:ext cx="8595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/>
              <a:t>2020-2021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69163" y="4419012"/>
            <a:ext cx="8595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/>
              <a:t>2021-2022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18820" y="4428721"/>
            <a:ext cx="241218" cy="2825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316613" y="4448228"/>
            <a:ext cx="241218" cy="282595"/>
          </a:xfrm>
          <a:prstGeom prst="rect">
            <a:avLst/>
          </a:prstGeom>
          <a:solidFill>
            <a:srgbClr val="A521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437040" y="4447546"/>
            <a:ext cx="241218" cy="2825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93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2919</TotalTime>
  <Words>504</Words>
  <Application>Microsoft Office PowerPoint</Application>
  <PresentationFormat>Произвольный</PresentationFormat>
  <Paragraphs>123</Paragraphs>
  <Slides>43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50" baseType="lpstr">
      <vt:lpstr>Arial</vt:lpstr>
      <vt:lpstr>Arial Black</vt:lpstr>
      <vt:lpstr>Calibri</vt:lpstr>
      <vt:lpstr>Georgia</vt:lpstr>
      <vt:lpstr>Times New Roman</vt:lpstr>
      <vt:lpstr>Тема Office</vt:lpstr>
      <vt:lpstr>Диаграмма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Марина</dc:creator>
  <cp:lastModifiedBy>Петрович</cp:lastModifiedBy>
  <cp:revision>233</cp:revision>
  <dcterms:created xsi:type="dcterms:W3CDTF">2018-04-06T15:22:07Z</dcterms:created>
  <dcterms:modified xsi:type="dcterms:W3CDTF">2023-03-16T03:37:28Z</dcterms:modified>
</cp:coreProperties>
</file>