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303" r:id="rId3"/>
    <p:sldId id="304" r:id="rId4"/>
    <p:sldId id="305" r:id="rId5"/>
    <p:sldId id="269" r:id="rId6"/>
    <p:sldId id="265" r:id="rId7"/>
    <p:sldId id="271" r:id="rId8"/>
    <p:sldId id="260" r:id="rId9"/>
    <p:sldId id="274" r:id="rId10"/>
    <p:sldId id="276" r:id="rId11"/>
    <p:sldId id="281" r:id="rId12"/>
    <p:sldId id="287" r:id="rId13"/>
    <p:sldId id="289" r:id="rId14"/>
    <p:sldId id="290" r:id="rId15"/>
    <p:sldId id="291" r:id="rId16"/>
    <p:sldId id="292" r:id="rId17"/>
    <p:sldId id="306" r:id="rId18"/>
    <p:sldId id="307" r:id="rId19"/>
    <p:sldId id="308" r:id="rId20"/>
    <p:sldId id="301" r:id="rId21"/>
    <p:sldId id="302" r:id="rId22"/>
    <p:sldId id="293" r:id="rId23"/>
    <p:sldId id="294" r:id="rId24"/>
    <p:sldId id="300" r:id="rId25"/>
    <p:sldId id="30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6600CC"/>
    <a:srgbClr val="003300"/>
    <a:srgbClr val="663300"/>
    <a:srgbClr val="9900CC"/>
    <a:srgbClr val="990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8" y="231"/>
              <a:ext cx="1860" cy="3631"/>
              <a:chOff x="3006" y="772"/>
              <a:chExt cx="1860" cy="3631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2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1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1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9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9" y="132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6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17"/>
              <a:ext cx="356" cy="608"/>
              <a:chOff x="1733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3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2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6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2"/>
              <a:ext cx="500" cy="500"/>
              <a:chOff x="1727" y="872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2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0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3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</p:grpSp>
      <p:sp>
        <p:nvSpPr>
          <p:cNvPr id="799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9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3832-08D4-4133-89F9-02C92B2A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0B7D-EF80-468C-96D6-B038850F9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E043-09CF-4252-A6F3-0B2CFA366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6161-366B-49C1-9D70-55033447F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226B-D68C-4D04-960E-4D57C8964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5265-1CD4-4A3F-B7B9-5FA04071A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5AEF-22BF-4E48-A785-AE154938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DCC9-06C7-452E-AAB7-DFAD868D5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E1B8-82BF-4E30-A07E-358A9755E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F985-31FB-4859-A8A2-E31D4205F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6B54-FE23-4168-A658-A1E1629C1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885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885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5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5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sp>
          <p:nvSpPr>
            <p:cNvPr id="7885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88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88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i="0"/>
                </a:p>
              </p:txBody>
            </p:sp>
            <p:sp>
              <p:nvSpPr>
                <p:cNvPr id="788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i="0"/>
                </a:p>
              </p:txBody>
            </p:sp>
            <p:sp>
              <p:nvSpPr>
                <p:cNvPr id="788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9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i="0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886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6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88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887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  <p:sp>
            <p:nvSpPr>
              <p:cNvPr id="7887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i="0"/>
              </a:p>
            </p:txBody>
          </p:sp>
        </p:grpSp>
        <p:sp>
          <p:nvSpPr>
            <p:cNvPr id="7887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8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9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7889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</p:grpSp>
      <p:sp>
        <p:nvSpPr>
          <p:cNvPr id="788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82738EB-9B83-4683-8A3F-8954346B1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8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3" grpId="0"/>
      <p:bldP spid="102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4810" y="285728"/>
            <a:ext cx="4714908" cy="6357982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44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«Сказки дедушки Чуковского»</a:t>
            </a:r>
            <a:r>
              <a:rPr lang="ru-RU" sz="48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Проект  группы №8 </a:t>
            </a:r>
            <a:b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ГБДОУ №113 Выборгского района </a:t>
            </a:r>
            <a:b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Санкт-Петербурга</a:t>
            </a:r>
            <a: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Чернышева Н.Ф.</a:t>
            </a:r>
            <a:b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Макарова О.М.</a:t>
            </a:r>
            <a: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</a:p>
        </p:txBody>
      </p:sp>
      <p:pic>
        <p:nvPicPr>
          <p:cNvPr id="2056" name="Picture 8" descr="чук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857250"/>
            <a:ext cx="3500438" cy="4632325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ransition advTm="8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8" y="2284214"/>
            <a:ext cx="5894756" cy="40046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8" y="2435573"/>
            <a:ext cx="2744672" cy="37019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Корней Иванович 28 октября 1969 года от вирусного гепатита. На даче в Переделкине (Подмосковье), где писатель прожил большую часть жизни, ныне действует его музей.</a:t>
            </a: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мы знакомимся с творчеством К. Чуковского</a:t>
            </a:r>
            <a:endParaRPr lang="ru-RU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5274998" cy="39562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148064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25" y="2492896"/>
            <a:ext cx="5244075" cy="39330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40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7166"/>
            <a:ext cx="5572164" cy="624018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0760" y="103188"/>
            <a:ext cx="3000396" cy="6326208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Герои сказок К.И. Чуковского по методу оригами.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50839715"/>
      </p:ext>
    </p:extLst>
  </p:cSld>
  <p:clrMapOvr>
    <a:masterClrMapping/>
  </p:clrMapOvr>
  <p:transition advTm="1130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85728"/>
            <a:ext cx="4714908" cy="3597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5" y="2928934"/>
            <a:ext cx="5072098" cy="37130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103188"/>
            <a:ext cx="3614734" cy="211136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Книга своими руками!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97156402"/>
      </p:ext>
    </p:extLst>
  </p:cSld>
  <p:clrMapOvr>
    <a:masterClrMapping/>
  </p:clrMapOvr>
  <p:transition advTm="1328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"/>
            <a:ext cx="789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экскурсия в школьную библиотеку.</a:t>
            </a:r>
            <a:endParaRPr lang="ru-RU" sz="40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6624736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2492"/>
            <a:ext cx="6408712" cy="4806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798045"/>
            <a:ext cx="6156176" cy="4617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23147"/>
            <a:ext cx="4083918" cy="5445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97100507"/>
      </p:ext>
    </p:extLst>
  </p:cSld>
  <p:clrMapOvr>
    <a:masterClrMapping/>
  </p:clrMapOvr>
  <p:transition advTm="3009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515966" cy="6021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137924" cy="5517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524328" cy="5643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17452921"/>
      </p:ext>
    </p:extLst>
  </p:cSld>
  <p:clrMapOvr>
    <a:masterClrMapping/>
  </p:clrMapOvr>
  <p:transition advTm="1455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336704" cy="4752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95" y="1340768"/>
            <a:ext cx="7127776" cy="5345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90859661"/>
      </p:ext>
    </p:extLst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педсовет\IMG_14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1406" y="642918"/>
            <a:ext cx="314327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Наташа\Desktop\педсовет\IMG_14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3071810"/>
            <a:ext cx="257176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C:\Users\Наташа\Desktop\педсовет\IMG_15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429000"/>
            <a:ext cx="250033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Наташа\Desktop\педсовет\IMG_15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142852"/>
            <a:ext cx="285752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Наташа\Desktop\педсовет\IMG_15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4612" y="3286124"/>
            <a:ext cx="3786214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43240" y="357166"/>
            <a:ext cx="2857520" cy="15001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2400" b="1" i="1" dirty="0" smtClean="0">
                <a:solidFill>
                  <a:srgbClr val="6600CC"/>
                </a:solidFill>
              </a:rPr>
              <a:t>Атрибуты для викторины и праздника сделали сами.</a:t>
            </a:r>
            <a:endParaRPr lang="ru-RU" sz="2400" b="1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педсовет\iAW4PVLB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noFill/>
        </p:spPr>
      </p:pic>
      <p:pic>
        <p:nvPicPr>
          <p:cNvPr id="1027" name="Picture 3" descr="C:\Users\Наташа\Desktop\педсовет\IMG_14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214290"/>
            <a:ext cx="37147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Наташа\Desktop\педсовет\IMG_14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357563"/>
            <a:ext cx="4143404" cy="3071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Наташа\Desktop\педсовет\IMG_14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3071810"/>
            <a:ext cx="321471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педсовет\IMG_15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928934"/>
            <a:ext cx="428628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Наташа\Desktop\педсовет\IMG_15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000372"/>
            <a:ext cx="414340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03188"/>
            <a:ext cx="7972452" cy="2468556"/>
          </a:xfrm>
          <a:solidFill>
            <a:schemeClr val="accent1">
              <a:lumMod val="90000"/>
            </a:schemeClr>
          </a:solidFill>
          <a:ln>
            <a:solidFill>
              <a:srgbClr val="006600"/>
            </a:solidFill>
          </a:ln>
        </p:spPr>
        <p:txBody>
          <a:bodyPr/>
          <a:lstStyle/>
          <a:p>
            <a:r>
              <a:rPr lang="ru-RU" sz="4000" b="1" i="1" dirty="0" smtClean="0">
                <a:solidFill>
                  <a:srgbClr val="9900CC"/>
                </a:solidFill>
              </a:rPr>
              <a:t>Проект завершился праздником «Путешествие в страну «</a:t>
            </a:r>
            <a:r>
              <a:rPr lang="ru-RU" sz="4000" b="1" i="1" dirty="0" err="1" smtClean="0">
                <a:solidFill>
                  <a:srgbClr val="9900CC"/>
                </a:solidFill>
              </a:rPr>
              <a:t>Чукокола</a:t>
            </a:r>
            <a:r>
              <a:rPr lang="ru-RU" sz="4000" b="1" i="1" dirty="0" smtClean="0">
                <a:solidFill>
                  <a:srgbClr val="9900CC"/>
                </a:solidFill>
              </a:rPr>
              <a:t>»</a:t>
            </a:r>
            <a:endParaRPr lang="ru-RU" sz="4000" b="1" i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85728"/>
            <a:ext cx="4500594" cy="62865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4000" b="1" i="1" dirty="0" smtClean="0">
                <a:solidFill>
                  <a:schemeClr val="accent1">
                    <a:lumMod val="25000"/>
                  </a:schemeClr>
                </a:solidFill>
              </a:rPr>
              <a:t>Цель проекта:</a:t>
            </a:r>
            <a:br>
              <a:rPr lang="ru-RU" sz="4000" b="1" i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rgbClr val="003300"/>
                </a:solidFill>
              </a:rPr>
              <a:t>Приобщение детей к чтению художественной литературы в процессе знакомства с жизнью и творчеством Корнея Ивановича Чуковского.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Наташа\Desktop\педсовет\iL1PHEF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7166"/>
            <a:ext cx="4286247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педсовет\IMG_20170302_1558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407196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Наташа\Desktop\педсовет\IMG_20170302_1602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85728"/>
            <a:ext cx="400052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Наташа\Desktop\педсовет\IMG_20170302_1558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643314"/>
            <a:ext cx="4000528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Наташа\Desktop\педсовет\IMG_20170302_1547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3643314"/>
            <a:ext cx="4000528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педсовет\IMG_20170302_160424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357158" y="357166"/>
            <a:ext cx="4071966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Наташа\Desktop\педсовет\IMG_20170302_160429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5000628" y="357166"/>
            <a:ext cx="3929090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родителей для нашего проекта</a:t>
            </a:r>
            <a:endParaRPr lang="ru-RU" sz="48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0308"/>
            <a:ext cx="6588224" cy="4941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8" y="1873851"/>
            <a:ext cx="6588224" cy="49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0" y="1845386"/>
            <a:ext cx="6588224" cy="4941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75" y="1867969"/>
            <a:ext cx="6492213" cy="4869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79" y="1845386"/>
            <a:ext cx="6396203" cy="4797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0030245"/>
      </p:ext>
    </p:extLst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948264" cy="5211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319797" cy="5489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296811" cy="547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17" y="1003935"/>
            <a:ext cx="7285318" cy="5463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64" y="1426467"/>
            <a:ext cx="6965100" cy="5223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85210505"/>
      </p:ext>
    </p:extLst>
  </p:cSld>
  <p:clrMapOvr>
    <a:masterClrMapping/>
  </p:clrMapOvr>
  <p:transition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педсовет\IMG_14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071546"/>
            <a:ext cx="2143140" cy="2571768"/>
          </a:xfrm>
          <a:prstGeom prst="rect">
            <a:avLst/>
          </a:prstGeom>
          <a:noFill/>
        </p:spPr>
      </p:pic>
      <p:pic>
        <p:nvPicPr>
          <p:cNvPr id="1027" name="Picture 3" descr="C:\Users\Наташа\Desktop\педсовет\IMG_01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142984"/>
            <a:ext cx="2143140" cy="2500330"/>
          </a:xfrm>
          <a:prstGeom prst="rect">
            <a:avLst/>
          </a:prstGeom>
          <a:noFill/>
        </p:spPr>
      </p:pic>
      <p:pic>
        <p:nvPicPr>
          <p:cNvPr id="1028" name="Picture 4" descr="C:\Users\Наташа\Desktop\педсовет\IMG_1402 — копия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928670"/>
            <a:ext cx="1714512" cy="3000396"/>
          </a:xfrm>
          <a:prstGeom prst="rect">
            <a:avLst/>
          </a:prstGeom>
          <a:noFill/>
        </p:spPr>
      </p:pic>
      <p:pic>
        <p:nvPicPr>
          <p:cNvPr id="1029" name="Picture 5" descr="C:\Users\Наташа\Desktop\педсовет\IMG_1401.JPG"/>
          <p:cNvPicPr>
            <a:picLocks noChangeAspect="1" noChangeArrowheads="1"/>
          </p:cNvPicPr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642910" y="4000504"/>
            <a:ext cx="1857388" cy="25717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923108" cy="100013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9900CC"/>
                </a:solidFill>
              </a:rPr>
              <a:t>Благодарим за участие, помощь, поддержку!</a:t>
            </a:r>
            <a:endParaRPr lang="ru-RU" sz="2800" b="1" i="1" dirty="0">
              <a:solidFill>
                <a:srgbClr val="9900CC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00297" y="4357694"/>
            <a:ext cx="5994415" cy="1643074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Галину Юрьевну, Светлану Евгеньевну, Любовь Михайловну.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b="1" dirty="0" smtClean="0">
                <a:solidFill>
                  <a:srgbClr val="003300"/>
                </a:solidFill>
              </a:rPr>
              <a:t>Отдельное спасибо Елене Евгеньевне за организацию экскурсии в библиотеку и работу Председателя жюри в викторине.</a:t>
            </a:r>
          </a:p>
        </p:txBody>
      </p:sp>
    </p:spTree>
  </p:cSld>
  <p:clrMapOvr>
    <a:masterClrMapping/>
  </p:clrMapOvr>
  <p:transition advTm="13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педсовет\mini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8215370" cy="65722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1142984"/>
            <a:ext cx="4143404" cy="2714644"/>
          </a:xfrm>
        </p:spPr>
        <p:txBody>
          <a:bodyPr/>
          <a:lstStyle/>
          <a:p>
            <a:r>
              <a:rPr lang="ru-RU" b="1" i="1" dirty="0" smtClean="0">
                <a:solidFill>
                  <a:srgbClr val="6600CC"/>
                </a:solidFill>
              </a:rPr>
              <a:t>Уважаемые коллеги, спасибо за внимание!</a:t>
            </a:r>
            <a:endParaRPr lang="ru-RU" b="1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4643438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Актуальность 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Художественная литература открывает и объясняет ребёнку жизнь общества и природы, мир человеческих чувств и взаимоотношений. Она развивает мышление и воображение ребёнка, обобщает его эмоции, даёт прекрасные образцы русского литературного языка.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Наташа\Desktop\педсовет\iGB44DHI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42852"/>
            <a:ext cx="4500562" cy="6500858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педсовет\iAXCF5LK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762000"/>
            <a:ext cx="4214842" cy="533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124" y="0"/>
            <a:ext cx="4714876" cy="664371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Проблемная ситуация:</a:t>
            </a:r>
            <a:r>
              <a:rPr 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1.</a:t>
            </a:r>
            <a:r>
              <a:rPr lang="ru-RU" sz="2400" dirty="0" smtClean="0">
                <a:solidFill>
                  <a:srgbClr val="002060"/>
                </a:solidFill>
              </a:rPr>
              <a:t>Отсутствие интереса у детей к чтению художественной литературы.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2.</a:t>
            </a:r>
            <a:r>
              <a:rPr lang="ru-RU" sz="2400" dirty="0" smtClean="0">
                <a:solidFill>
                  <a:srgbClr val="002060"/>
                </a:solidFill>
              </a:rPr>
              <a:t>Уделяется недостаточно времени чтению художественной литературы в ДОУ и в семье.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3.</a:t>
            </a:r>
            <a:r>
              <a:rPr lang="ru-RU" sz="2400" dirty="0" smtClean="0">
                <a:solidFill>
                  <a:srgbClr val="002060"/>
                </a:solidFill>
              </a:rPr>
              <a:t>Интерес к книге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заменяется просмотром телевизора и компьютерными играми.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4.</a:t>
            </a:r>
            <a:r>
              <a:rPr lang="ru-RU" sz="2400" dirty="0" smtClean="0">
                <a:solidFill>
                  <a:srgbClr val="002060"/>
                </a:solidFill>
              </a:rPr>
              <a:t>Непонимание родителями значения чтения детских книг для воспитания ребёнка-читателя.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портрет ч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3"/>
            <a:ext cx="3394075" cy="4967287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786063" y="0"/>
            <a:ext cx="7061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800" b="1" i="0" dirty="0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800" b="1" i="0" dirty="0">
                <a:solidFill>
                  <a:srgbClr val="FF3300"/>
                </a:solidFill>
              </a:rPr>
              <a:t>Корнею</a:t>
            </a:r>
          </a:p>
          <a:p>
            <a:pPr algn="ctr">
              <a:spcBef>
                <a:spcPct val="50000"/>
              </a:spcBef>
            </a:pPr>
            <a:r>
              <a:rPr lang="ru-RU" sz="4800" b="1" i="0" dirty="0">
                <a:solidFill>
                  <a:srgbClr val="FF3300"/>
                </a:solidFill>
              </a:rPr>
              <a:t>Ивановичу</a:t>
            </a:r>
          </a:p>
          <a:p>
            <a:pPr algn="ctr">
              <a:spcBef>
                <a:spcPct val="50000"/>
              </a:spcBef>
            </a:pPr>
            <a:r>
              <a:rPr lang="ru-RU" sz="4800" b="1" i="0" dirty="0">
                <a:solidFill>
                  <a:srgbClr val="FF3300"/>
                </a:solidFill>
              </a:rPr>
              <a:t>Чуковскому</a:t>
            </a:r>
          </a:p>
          <a:p>
            <a:pPr algn="ctr">
              <a:spcBef>
                <a:spcPct val="50000"/>
              </a:spcBef>
            </a:pPr>
            <a:r>
              <a:rPr lang="ru-RU" sz="4800" b="1" i="0" dirty="0" smtClean="0">
                <a:solidFill>
                  <a:srgbClr val="FF3300"/>
                </a:solidFill>
              </a:rPr>
              <a:t>135 лет</a:t>
            </a:r>
            <a:endParaRPr lang="ru-RU" sz="4800" b="1" i="0" dirty="0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4800" b="1" i="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Tm="515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 descr="ч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25" y="357188"/>
            <a:ext cx="3286125" cy="4565650"/>
          </a:xfrm>
          <a:prstGeom prst="rect">
            <a:avLst/>
          </a:prstGeom>
          <a:noFill/>
          <a:ln w="127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928688" y="642938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Учёный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643063" y="1643063"/>
            <a:ext cx="2735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Критик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214438" y="2643188"/>
            <a:ext cx="4219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Литературовед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071688" y="3857625"/>
            <a:ext cx="309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Писатель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642938" y="5000625"/>
            <a:ext cx="379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CC"/>
                </a:solidFill>
              </a:rPr>
              <a:t>Переводчик</a:t>
            </a:r>
          </a:p>
        </p:txBody>
      </p:sp>
    </p:spTree>
    <p:custDataLst>
      <p:tags r:id="rId1"/>
    </p:custDataLst>
  </p:cSld>
  <p:clrMapOvr>
    <a:masterClrMapping/>
  </p:clrMapOvr>
  <p:transition advTm="1591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4" grpId="0"/>
      <p:bldP spid="88075" grpId="0"/>
      <p:bldP spid="88076" grpId="0"/>
      <p:bldP spid="880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жом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85728"/>
            <a:ext cx="7072362" cy="47665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571625" y="5214938"/>
            <a:ext cx="66436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Дом, в котором жил К.И.Чуковский.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г.Санкт- </a:t>
            </a:r>
            <a:r>
              <a:rPr lang="ru-RU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Петербург, </a:t>
            </a:r>
            <a:r>
              <a:rPr lang="ru-RU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Манежный пер. 6.</a:t>
            </a:r>
          </a:p>
        </p:txBody>
      </p:sp>
    </p:spTree>
  </p:cSld>
  <p:clrMapOvr>
    <a:masterClrMapping/>
  </p:clrMapOvr>
  <p:transition advTm="697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971550" y="1076325"/>
            <a:ext cx="754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i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14375" y="1785938"/>
            <a:ext cx="81438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Марк Твен «Принц и нищий»,«Приключения Тома Сойера»;</a:t>
            </a:r>
          </a:p>
          <a:p>
            <a:endParaRPr lang="ru-RU" i="0">
              <a:solidFill>
                <a:srgbClr val="6633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1000" i="0">
              <a:solidFill>
                <a:srgbClr val="6633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Редьярд Киплинг «Рикки-Тикки-Тави», «Кошка, гулявшая сама по себе»;</a:t>
            </a:r>
          </a:p>
          <a:p>
            <a:pPr eaLnBrk="0" hangingPunct="0"/>
            <a:endParaRPr lang="ru-RU" i="0">
              <a:solidFill>
                <a:srgbClr val="6633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sz="1000" i="0">
              <a:solidFill>
                <a:srgbClr val="6633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Роберт Льюис Стивенсон «Остров сокровищ»;</a:t>
            </a:r>
          </a:p>
          <a:p>
            <a:pPr eaLnBrk="0" hangingPunct="0"/>
            <a:endParaRPr lang="ru-RU" i="0">
              <a:solidFill>
                <a:srgbClr val="6633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sz="1000" i="0">
              <a:solidFill>
                <a:srgbClr val="6633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Рудольф Эрих Распе «Занимательный Мюнхаузен»;</a:t>
            </a:r>
          </a:p>
          <a:p>
            <a:pPr eaLnBrk="0" hangingPunct="0"/>
            <a:endParaRPr lang="ru-RU" i="0">
              <a:solidFill>
                <a:srgbClr val="6633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sz="1000" i="0">
              <a:solidFill>
                <a:srgbClr val="663300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i="0">
                <a:solidFill>
                  <a:srgbClr val="66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Даниил Дефо «Жизнь и удивительные приключения морехода Робинзона Крузо»</a:t>
            </a:r>
            <a:endParaRPr lang="ru-RU" sz="2400" i="0">
              <a:solidFill>
                <a:srgbClr val="663300"/>
              </a:solidFill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00063" y="500063"/>
            <a:ext cx="8643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Книги, которые перевёл на русский язык К.И.Чуковский</a:t>
            </a:r>
          </a:p>
        </p:txBody>
      </p:sp>
    </p:spTree>
  </p:cSld>
  <p:clrMapOvr>
    <a:masterClrMapping/>
  </p:clrMapOvr>
  <p:transition advTm="1200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5688632" cy="42949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Чуковского было ещё одно увлечение — изучение психики детей и того, как они овладевают речью. Он записал свои наблюдения за детьми, за их словесным творчеством в книге «От двух до пяти» (1933).</a:t>
            </a:r>
          </a:p>
        </p:txBody>
      </p:sp>
    </p:spTree>
  </p:cSld>
  <p:clrMapOvr>
    <a:masterClrMapping/>
  </p:clrMapOvr>
  <p:transition advTm="9115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6|4.1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|5.7|6.1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3|6.2|6.9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7|5.7|7|5.2"/>
</p:tagLst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1783</TotalTime>
  <Words>260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Шары</vt:lpstr>
      <vt:lpstr>«Сказки дедушки Чуковского»   Проект  группы №8  ГБДОУ №113 Выборгского района  г. Санкт-Петербурга  Авторы: Чернышева Н.Ф.                Макарова О.М.   2018г</vt:lpstr>
      <vt:lpstr>Цель проекта:  Приобщение детей к чтению художественной литературы в процессе знакомства с жизнью и творчеством Корнея Ивановича Чуковского. </vt:lpstr>
      <vt:lpstr>  Актуальность проекта: Художественная литература открывает и объясняет ребёнку жизнь общества и природы, мир человеческих чувств и взаимоотношений. Она развивает мышление и воображение ребёнка, обобщает его эмоции, даёт прекрасные образцы русского литературного языка. </vt:lpstr>
      <vt:lpstr>Проблемная ситуация: 1.Отсутствие интереса у детей к чтению художественной литературы. 2.Уделяется недостаточно времени чтению художественной литературы в ДОУ и в семье. 3.Интерес к книге   заменяется просмотром телевизора и компьютерными играми. 4.Непонимание родителями значения чтения детских книг для воспитания ребёнка-читателя.</vt:lpstr>
      <vt:lpstr>Слайд 5</vt:lpstr>
      <vt:lpstr>Слайд 6</vt:lpstr>
      <vt:lpstr>Слайд 7</vt:lpstr>
      <vt:lpstr>Слайд 8</vt:lpstr>
      <vt:lpstr>Слайд 9</vt:lpstr>
      <vt:lpstr>Слайд 10</vt:lpstr>
      <vt:lpstr>А это мы знакомимся с творчеством К. Чуковского</vt:lpstr>
      <vt:lpstr>Герои сказок К.И. Чуковского по методу оригами.</vt:lpstr>
      <vt:lpstr>Книга своими руками!</vt:lpstr>
      <vt:lpstr>Слайд 14</vt:lpstr>
      <vt:lpstr>Слайд 15</vt:lpstr>
      <vt:lpstr>Слайд 16</vt:lpstr>
      <vt:lpstr>Атрибуты для викторины и праздника сделали сами.</vt:lpstr>
      <vt:lpstr>Слайд 18</vt:lpstr>
      <vt:lpstr>Проект завершился праздником «Путешествие в страну «Чукокола»</vt:lpstr>
      <vt:lpstr>Слайд 20</vt:lpstr>
      <vt:lpstr>Слайд 21</vt:lpstr>
      <vt:lpstr>Слайд 22</vt:lpstr>
      <vt:lpstr>Слайд 23</vt:lpstr>
      <vt:lpstr>Благодарим за участие, помощь, поддержку!</vt:lpstr>
      <vt:lpstr>Уважаемые коллеги,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Дом-музей  Корнея Ивановича Чуковского</dc:title>
  <dc:creator>INTEL</dc:creator>
  <cp:lastModifiedBy>Наташа</cp:lastModifiedBy>
  <cp:revision>108</cp:revision>
  <dcterms:created xsi:type="dcterms:W3CDTF">2006-01-28T19:00:39Z</dcterms:created>
  <dcterms:modified xsi:type="dcterms:W3CDTF">2022-02-13T13:44:35Z</dcterms:modified>
</cp:coreProperties>
</file>