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73" r:id="rId3"/>
    <p:sldId id="375" r:id="rId4"/>
    <p:sldId id="386" r:id="rId5"/>
    <p:sldId id="377" r:id="rId6"/>
    <p:sldId id="378" r:id="rId7"/>
    <p:sldId id="376" r:id="rId8"/>
    <p:sldId id="369" r:id="rId9"/>
    <p:sldId id="339" r:id="rId10"/>
    <p:sldId id="370" r:id="rId11"/>
    <p:sldId id="383" r:id="rId12"/>
    <p:sldId id="385" r:id="rId13"/>
    <p:sldId id="382" r:id="rId14"/>
    <p:sldId id="381" r:id="rId15"/>
    <p:sldId id="379" r:id="rId16"/>
    <p:sldId id="380" r:id="rId17"/>
    <p:sldId id="312" r:id="rId18"/>
    <p:sldId id="3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21EF1386-F73A-4DF9-8A60-311160B6289F}">
          <p14:sldIdLst>
            <p14:sldId id="256"/>
            <p14:sldId id="373"/>
            <p14:sldId id="375"/>
            <p14:sldId id="377"/>
            <p14:sldId id="378"/>
            <p14:sldId id="376"/>
            <p14:sldId id="369"/>
            <p14:sldId id="339"/>
            <p14:sldId id="370"/>
            <p14:sldId id="382"/>
            <p14:sldId id="379"/>
            <p14:sldId id="380"/>
            <p14:sldId id="381"/>
          </p14:sldIdLst>
        </p14:section>
        <p14:section name="Раздел без заголовка" id="{9A07785C-A479-4FDC-9836-E98047D44936}">
          <p14:sldIdLst>
            <p14:sldId id="312"/>
            <p14:sldId id="37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EB3539"/>
    <a:srgbClr val="D60093"/>
    <a:srgbClr val="00CC00"/>
    <a:srgbClr val="F5770F"/>
    <a:srgbClr val="99CC00"/>
    <a:srgbClr val="9B4388"/>
    <a:srgbClr val="39A572"/>
    <a:srgbClr val="007FD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 </a:t>
            </a:r>
            <a: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Наличие квалификационных категорий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Наличие квалификационных категорий</c:v>
                </c:pt>
              </c:strCache>
            </c:strRef>
          </c:tx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accent6"/>
              </a:solidFill>
              <a:ln w="15875" cap="flat" cmpd="sng" algn="ctr">
                <a:solidFill>
                  <a:schemeClr val="accent6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первая квалификационная категория</c:v>
                </c:pt>
                <c:pt idx="1">
                  <c:v>высшая квалификационная категория</c:v>
                </c:pt>
                <c:pt idx="2">
                  <c:v>нет квалификационной категории</c:v>
                </c:pt>
                <c:pt idx="3">
                  <c:v>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8.4000000000000227E-2</c:v>
                </c:pt>
                <c:pt idx="1">
                  <c:v>0.75000000000000122</c:v>
                </c:pt>
                <c:pt idx="2" formatCode="0.00%">
                  <c:v>0.16600000000000031</c:v>
                </c:pt>
                <c:pt idx="3" formatCode="General">
                  <c:v>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683169051944525"/>
          <c:y val="0.19107966761863057"/>
          <c:w val="0.31972696303072728"/>
          <c:h val="0.7062328041982263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0.14935584659784992"/>
          <c:y val="0.108403572342312"/>
          <c:w val="0.6061602604372025"/>
          <c:h val="0.5748046338111144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dPt>
            <c:idx val="0"/>
            <c:spPr>
              <a:solidFill>
                <a:srgbClr val="D60093"/>
              </a:solidFill>
            </c:spPr>
          </c:dPt>
          <c:dPt>
            <c:idx val="1"/>
            <c:spPr>
              <a:solidFill>
                <a:srgbClr val="00CC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высшее</c:v>
                </c:pt>
                <c:pt idx="1">
                  <c:v>средне-специальное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0.5</c:v>
                </c:pt>
                <c:pt idx="2" formatCode="General">
                  <c:v>0</c:v>
                </c:pt>
                <c:pt idx="3" formatCode="General">
                  <c:v>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2.6307467795385459E-4"/>
          <c:y val="0.81461630849845501"/>
          <c:w val="0.74714837732333805"/>
          <c:h val="0.1853836915015450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283282510697501"/>
          <c:y val="3.4189353087926012E-2"/>
          <c:w val="0.8716717489302499"/>
          <c:h val="0.7709260532067392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 4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spPr>
              <a:solidFill>
                <a:srgbClr val="FFCC00"/>
              </a:solidFill>
              <a:ln>
                <a:solidFill>
                  <a:srgbClr val="FFFF00"/>
                </a:solidFill>
              </a:ln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EB3539"/>
              </a:solidFill>
              <a:ln>
                <a:solidFill>
                  <a:srgbClr val="FF0000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n>
                      <a:solidFill>
                        <a:sysClr val="windowText" lastClr="000000"/>
                      </a:solidFill>
                    </a:ln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 5 лет</c:v>
                </c:pt>
                <c:pt idx="1">
                  <c:v>до 10 лет</c:v>
                </c:pt>
                <c:pt idx="2">
                  <c:v>до 15 лет</c:v>
                </c:pt>
                <c:pt idx="3">
                  <c:v>более 20 лет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0.16</c:v>
                </c:pt>
                <c:pt idx="1">
                  <c:v>8.0000000000000043E-2</c:v>
                </c:pt>
                <c:pt idx="2">
                  <c:v>0.26</c:v>
                </c:pt>
                <c:pt idx="3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до 5 лет</c:v>
                </c:pt>
                <c:pt idx="1">
                  <c:v>до 10 лет</c:v>
                </c:pt>
                <c:pt idx="2">
                  <c:v>до 15 лет</c:v>
                </c:pt>
                <c:pt idx="3">
                  <c:v>более 20 лет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до 5 лет</c:v>
                </c:pt>
                <c:pt idx="1">
                  <c:v>до 10 лет</c:v>
                </c:pt>
                <c:pt idx="2">
                  <c:v>до 15 лет</c:v>
                </c:pt>
                <c:pt idx="3">
                  <c:v>более 20 лет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cylinder"/>
        <c:axId val="134715264"/>
        <c:axId val="134716800"/>
        <c:axId val="0"/>
      </c:bar3DChart>
      <c:catAx>
        <c:axId val="134715264"/>
        <c:scaling>
          <c:orientation val="minMax"/>
        </c:scaling>
        <c:axPos val="b"/>
        <c:numFmt formatCode="General" sourceLinked="0"/>
        <c:tickLblPos val="nextTo"/>
        <c:crossAx val="134716800"/>
        <c:crosses val="autoZero"/>
        <c:auto val="1"/>
        <c:lblAlgn val="ctr"/>
        <c:lblOffset val="100"/>
      </c:catAx>
      <c:valAx>
        <c:axId val="134716800"/>
        <c:scaling>
          <c:orientation val="minMax"/>
        </c:scaling>
        <c:axPos val="l"/>
        <c:majorGridlines/>
        <c:numFmt formatCode="0%" sourceLinked="1"/>
        <c:tickLblPos val="nextTo"/>
        <c:crossAx val="1347152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FB448-16D7-47FD-9023-8DF029C04CA6}" type="datetimeFigureOut">
              <a:rPr lang="ru-RU" smtClean="0"/>
              <a:pPr/>
              <a:t>04.03.2022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EFD33-9431-4C0E-95F1-9B1A6631C5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1076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EFD33-9431-4C0E-95F1-9B1A6631C5CA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108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8A4-C683-4496-8D0B-B9B09714878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04.03.2022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AD0-C063-419C-8849-7115C6361B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3035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8A4-C683-4496-8D0B-B9B09714878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04.03.2022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AD0-C063-419C-8849-7115C6361B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4848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8A4-C683-4496-8D0B-B9B09714878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04.03.2022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AD0-C063-419C-8849-7115C6361B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867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8A4-C683-4496-8D0B-B9B09714878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04.03.2022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AD0-C063-419C-8849-7115C6361B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333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8A4-C683-4496-8D0B-B9B09714878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04.03.2022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AD0-C063-419C-8849-7115C6361B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00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8A4-C683-4496-8D0B-B9B09714878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04.03.2022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AD0-C063-419C-8849-7115C6361B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3923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8A4-C683-4496-8D0B-B9B09714878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04.03.2022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AD0-C063-419C-8849-7115C6361B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7301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8A4-C683-4496-8D0B-B9B09714878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04.03.2022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AD0-C063-419C-8849-7115C6361B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8184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8A4-C683-4496-8D0B-B9B09714878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04.03.2022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AD0-C063-419C-8849-7115C6361B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507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8A4-C683-4496-8D0B-B9B09714878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04.03.2022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AD0-C063-419C-8849-7115C6361B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992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8A4-C683-4496-8D0B-B9B09714878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04.03.2022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AD0-C063-419C-8849-7115C6361B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118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BFD8A4-C683-4496-8D0B-B9B09714878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04.03.2022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2CFAD0-C063-419C-8849-7115C6361B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31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68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70"/>
          <p:cNvSpPr txBox="1">
            <a:spLocks noChangeArrowheads="1"/>
          </p:cNvSpPr>
          <p:nvPr/>
        </p:nvSpPr>
        <p:spPr>
          <a:xfrm>
            <a:off x="539750" y="208330"/>
            <a:ext cx="8064500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История нашего детского сада  «Колосок»</a:t>
            </a:r>
            <a:endParaRPr kumimoji="0" lang="ru-RU" sz="28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12474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МБДОУ детский сад общеразвивающего вида №8  начинается     1  июля 1960 года, когда  на основании решения правления колхоза им. «Ильича» были открыты детские ясли-сад «Колосок» № 8. В небольшом приспособленном помещении на три группы нашли уют и тепло 65 ребятишек.</a:t>
            </a:r>
          </a:p>
        </p:txBody>
      </p:sp>
      <p:pic>
        <p:nvPicPr>
          <p:cNvPr id="2050" name="Picture 2" descr="C:\Users\15\Desktop\конкурс 6000\2 история детского сада\ясли-сад Колосок №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78535"/>
            <a:ext cx="3124602" cy="20344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5976" y="42210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1985 году распахнул свои двери новый современный детский сад на 140 мест, который продолжил традиции коллектива, сложившиеся за многие годы совместной работы. </a:t>
            </a:r>
          </a:p>
        </p:txBody>
      </p:sp>
      <p:pic>
        <p:nvPicPr>
          <p:cNvPr id="2051" name="Picture 3" descr="C:\Users\15\Desktop\конкурс 6000\2 история детского сада\детский сад Колосок №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05" y="3861735"/>
            <a:ext cx="2931199" cy="2196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0" name="AutoShape 4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2" name="AutoShape 6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4" name="AutoShape 8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114" name="Picture 18" descr="C:\Users\Радуга\Pictures\ДЛЯ ИНФОГРАФИКИ\Скрепки и стикеры\24580014-infographic-template-business-vector-illustr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D3D5"/>
              </a:clrFrom>
              <a:clrTo>
                <a:srgbClr val="D2D3D5">
                  <a:alpha val="0"/>
                </a:srgbClr>
              </a:clrTo>
            </a:clrChange>
          </a:blip>
          <a:srcRect r="48935" b="51688"/>
          <a:stretch>
            <a:fillRect/>
          </a:stretch>
        </p:blipFill>
        <p:spPr bwMode="auto">
          <a:xfrm>
            <a:off x="6510164" y="4847674"/>
            <a:ext cx="2711895" cy="187220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5436096" y="2276872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3800" dirty="0" smtClean="0"/>
          </a:p>
        </p:txBody>
      </p:sp>
      <p:pic>
        <p:nvPicPr>
          <p:cNvPr id="4115" name="Picture 19" descr="C:\Users\Радуга\Pictures\ДЛЯ ИНФОГРАФИКИ\Скрепки и стикеры\24580014-infographic-template-business-vector-illustr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EDFE1"/>
              </a:clrFrom>
              <a:clrTo>
                <a:srgbClr val="DEDFE1">
                  <a:alpha val="0"/>
                </a:srgbClr>
              </a:clrTo>
            </a:clrChange>
          </a:blip>
          <a:srcRect l="50000" b="49941"/>
          <a:stretch>
            <a:fillRect/>
          </a:stretch>
        </p:blipFill>
        <p:spPr bwMode="auto">
          <a:xfrm>
            <a:off x="7225986" y="80592"/>
            <a:ext cx="1872208" cy="1367777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6588224" y="5445224"/>
            <a:ext cx="2555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dirty="0" smtClean="0"/>
          </a:p>
        </p:txBody>
      </p:sp>
      <p:sp>
        <p:nvSpPr>
          <p:cNvPr id="5" name="Овал 4"/>
          <p:cNvSpPr/>
          <p:nvPr/>
        </p:nvSpPr>
        <p:spPr>
          <a:xfrm>
            <a:off x="1511660" y="242088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Rectangle 70"/>
          <p:cNvSpPr txBox="1">
            <a:spLocks noChangeArrowheads="1"/>
          </p:cNvSpPr>
          <p:nvPr/>
        </p:nvSpPr>
        <p:spPr>
          <a:xfrm>
            <a:off x="1835696" y="273416"/>
            <a:ext cx="4896544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Наши результаты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Продукт инновационной деятельности</a:t>
            </a:r>
          </a:p>
          <a:p>
            <a:pPr algn="ctr">
              <a:spcBef>
                <a:spcPct val="20000"/>
              </a:spcBef>
              <a:defRPr/>
            </a:pPr>
            <a:endParaRPr lang="ru-RU" sz="2800" b="1" dirty="0" smtClean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375" y="1405458"/>
            <a:ext cx="2760663" cy="4076700"/>
          </a:xfrm>
          <a:prstGeom prst="rect">
            <a:avLst/>
          </a:prstGeom>
          <a:noFill/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204211" y="836712"/>
            <a:ext cx="4957879" cy="560811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6655" tIns="555450" rIns="737955" bIns="914112" anchor="ctr">
            <a:spAutoFit/>
          </a:bodyPr>
          <a:lstStyle/>
          <a:p>
            <a:pPr indent="444500" algn="ctr">
              <a:tabLst>
                <a:tab pos="612775" algn="l"/>
              </a:tabLst>
              <a:defRPr/>
            </a:pPr>
            <a:r>
              <a:rPr lang="ru-RU" sz="600" b="1" dirty="0">
                <a:latin typeface="Times New Roman" pitchFamily="18" charset="0"/>
                <a:cs typeface="Times New Roman" pitchFamily="18" charset="0"/>
              </a:rPr>
              <a:t>Рецензия</a:t>
            </a:r>
            <a:endParaRPr lang="ru-RU" sz="100" dirty="0"/>
          </a:p>
          <a:p>
            <a:pPr indent="444500" algn="ctr">
              <a:tabLst>
                <a:tab pos="612775" algn="l"/>
              </a:tabLst>
              <a:defRPr/>
            </a:pP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на программу ознакомления дошкольников с малой Родиной </a:t>
            </a:r>
            <a:endParaRPr lang="ru-RU" sz="100" dirty="0"/>
          </a:p>
          <a:p>
            <a:pPr indent="444500" algn="ctr">
              <a:tabLst>
                <a:tab pos="612775" algn="l"/>
              </a:tabLst>
              <a:defRPr/>
            </a:pP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«Я и моя станица Ленинградская» </a:t>
            </a:r>
            <a:endParaRPr lang="ru-RU" sz="100" dirty="0"/>
          </a:p>
          <a:p>
            <a:pPr indent="444500" algn="ctr">
              <a:tabLst>
                <a:tab pos="612775" algn="l"/>
              </a:tabLst>
              <a:defRPr/>
            </a:pP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авторы-составители: Макарычева Наталья Викторовна, заведующий производственной практикой социально-педагогического отделения ГАОУ </a:t>
            </a:r>
            <a:endParaRPr lang="ru-RU" sz="100" dirty="0"/>
          </a:p>
          <a:p>
            <a:pPr indent="444500" algn="ctr">
              <a:tabLst>
                <a:tab pos="612775" algn="l"/>
              </a:tabLst>
              <a:defRPr/>
            </a:pP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СПО «Ленинградский социально-педагогический колледж», </a:t>
            </a:r>
            <a:endParaRPr lang="ru-RU" sz="100" dirty="0"/>
          </a:p>
          <a:p>
            <a:pPr indent="444500" algn="ctr">
              <a:tabLst>
                <a:tab pos="612775" algn="l"/>
              </a:tabLst>
              <a:defRPr/>
            </a:pPr>
            <a:r>
              <a:rPr lang="ru-RU" sz="600" dirty="0" err="1">
                <a:latin typeface="Times New Roman" pitchFamily="18" charset="0"/>
                <a:cs typeface="Times New Roman" pitchFamily="18" charset="0"/>
              </a:rPr>
              <a:t>Масич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Любовь Григорьевна, заведующий МБДОУ детский сад общеразвивающего вида №8 станицы Ленинградской </a:t>
            </a:r>
            <a:endParaRPr lang="ru-RU" sz="100" dirty="0"/>
          </a:p>
          <a:p>
            <a:pPr indent="444500" algn="ctr">
              <a:tabLst>
                <a:tab pos="612775" algn="l"/>
              </a:tabLst>
              <a:defRPr/>
            </a:pP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муниципального образования Ленинградский район</a:t>
            </a:r>
            <a:endParaRPr lang="ru-RU" sz="100" dirty="0"/>
          </a:p>
          <a:p>
            <a:pPr indent="444500" algn="just">
              <a:tabLst>
                <a:tab pos="612775" algn="l"/>
              </a:tabLst>
              <a:defRPr/>
            </a:pP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Рецензируемая программа «Я и моя станица Ленинградская» разработанная Макарычевой Натальей Викторовной и </a:t>
            </a:r>
            <a:r>
              <a:rPr lang="ru-RU" sz="600" dirty="0" err="1">
                <a:latin typeface="Times New Roman" pitchFamily="18" charset="0"/>
                <a:cs typeface="Times New Roman" pitchFamily="18" charset="0"/>
              </a:rPr>
              <a:t>Масич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Любовью Григорьевной ориентирована на обучение детей 4-7 лет. Она состоит из пяти разделов взаимосвязанных и взаимообусловленных между собой. Все разделы подчинены единой теме и генеральной цели. Каждый раздел базируется на истории, традициях, устоях ст. Ленинградской основываясь на истории Кубани, Кубанского казачества.</a:t>
            </a:r>
            <a:endParaRPr lang="ru-RU" sz="100" dirty="0"/>
          </a:p>
          <a:p>
            <a:pPr indent="444500" algn="just">
              <a:tabLst>
                <a:tab pos="612775" algn="l"/>
              </a:tabLst>
              <a:defRPr/>
            </a:pP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Каждый раздел включает в себя перечень тем и содержательный компонент по каждой из предложенной тематики, который также выдержан в соответствии с темой, целью и задачами программы.</a:t>
            </a:r>
            <a:endParaRPr lang="ru-RU" sz="100" dirty="0"/>
          </a:p>
          <a:p>
            <a:pPr indent="444500" algn="just">
              <a:tabLst>
                <a:tab pos="612775" algn="l"/>
              </a:tabLst>
              <a:defRPr/>
            </a:pP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Планирование деятельности детей в русле программы расписаны в соответствии с пятью образовательными областями (наполнены тематикой, педагогическими действиями, действиями дошкольников).</a:t>
            </a:r>
            <a:endParaRPr lang="ru-RU" sz="100" dirty="0"/>
          </a:p>
          <a:p>
            <a:pPr indent="444500" algn="just">
              <a:tabLst>
                <a:tab pos="612775" algn="l"/>
              </a:tabLst>
              <a:defRPr/>
            </a:pP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Программа в своем приложении содержит ценный материал, а именно:</a:t>
            </a:r>
            <a:endParaRPr lang="ru-RU" sz="100" dirty="0"/>
          </a:p>
          <a:p>
            <a:pPr indent="444500" algn="just">
              <a:tabLst>
                <a:tab pos="612775" algn="l"/>
              </a:tabLst>
              <a:defRPr/>
            </a:pP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-	диагностический инструментарий;</a:t>
            </a:r>
            <a:endParaRPr lang="ru-RU" sz="100" dirty="0"/>
          </a:p>
          <a:p>
            <a:pPr indent="444500" algn="just">
              <a:buFontTx/>
              <a:buChar char="•"/>
              <a:tabLst>
                <a:tab pos="612775" algn="l"/>
              </a:tabLst>
              <a:defRPr/>
            </a:pP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подробные конспекты образовательной деятельности (системно выстроенные), которые были подготовлены всеми старшим воспитателем, воспитателями, инструктором по ФК данного образовательного учреждения, а также студентами-практикантами социально-педагогического колледжа;</a:t>
            </a:r>
            <a:endParaRPr lang="ru-RU" sz="100" dirty="0"/>
          </a:p>
          <a:p>
            <a:pPr indent="444500">
              <a:tabLst>
                <a:tab pos="612775" algn="l"/>
              </a:tabLst>
              <a:defRPr/>
            </a:pP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исторические материалы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собранные участниками педагогического процесса.</a:t>
            </a:r>
            <a:endParaRPr lang="ru-RU" sz="100" dirty="0"/>
          </a:p>
          <a:p>
            <a:pPr indent="444500" algn="just">
              <a:tabLst>
                <a:tab pos="612775" algn="l"/>
              </a:tabLst>
              <a:defRPr/>
            </a:pP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Данная программа обеспечивает построение целостного педагогического процесса дошкольного учреждения, направленного на полноценное, всестороннее развитие воспитанников детского сада с учетом</a:t>
            </a:r>
          </a:p>
          <a:p>
            <a:pPr indent="444500" algn="just">
              <a:tabLst>
                <a:tab pos="612775" algn="l"/>
              </a:tabLst>
              <a:defRPr/>
            </a:pPr>
            <a:r>
              <a:rPr lang="ru-RU" sz="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" dirty="0">
                <a:latin typeface="Times New Roman" pitchFamily="18" charset="0"/>
                <a:cs typeface="Times New Roman" pitchFamily="18" charset="0"/>
              </a:rPr>
            </a:br>
            <a:endParaRPr lang="ru-RU" sz="100" dirty="0"/>
          </a:p>
          <a:p>
            <a:pPr indent="444500" algn="just">
              <a:tabLst>
                <a:tab pos="612775" algn="l"/>
              </a:tabLst>
              <a:defRPr/>
            </a:pP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их возрастных и индивидуальных особенностей, которое осуществляется по следующим пятью направлениям.</a:t>
            </a:r>
            <a:endParaRPr lang="ru-RU" sz="100" dirty="0"/>
          </a:p>
          <a:p>
            <a:pPr indent="444500" algn="just">
              <a:tabLst>
                <a:tab pos="612775" algn="l"/>
              </a:tabLst>
              <a:defRPr/>
            </a:pP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Программа разработана в соответствии с ФГОС ДО что, ясно просматриваются в каждом разделе.</a:t>
            </a:r>
            <a:endParaRPr lang="ru-RU" sz="100" dirty="0"/>
          </a:p>
          <a:p>
            <a:pPr indent="444500" algn="just">
              <a:tabLst>
                <a:tab pos="612775" algn="l"/>
              </a:tabLst>
              <a:defRPr/>
            </a:pP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Исходя из выше сказанного, программа «Я и моя станица Ленинградская» разработанная Макарычевой Натальей Викторовной и </a:t>
            </a:r>
            <a:r>
              <a:rPr lang="ru-RU" sz="600" dirty="0" err="1">
                <a:latin typeface="Times New Roman" pitchFamily="18" charset="0"/>
                <a:cs typeface="Times New Roman" pitchFamily="18" charset="0"/>
              </a:rPr>
              <a:t>Масич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Любовью Григорьевной заслуживает положительной рецензии и может быть рекомендованной к реализации.</a:t>
            </a:r>
          </a:p>
          <a:p>
            <a:pPr indent="444500" algn="just">
              <a:tabLst>
                <a:tab pos="612775" algn="l"/>
              </a:tabLst>
              <a:defRPr/>
            </a:pP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Заведующий кафедрой </a:t>
            </a:r>
            <a:endParaRPr lang="ru-RU" sz="100" dirty="0"/>
          </a:p>
          <a:p>
            <a:pPr indent="444500">
              <a:tabLst>
                <a:tab pos="612775" algn="l"/>
              </a:tabLst>
              <a:defRPr/>
            </a:pP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развития ребенка младшего  возраста </a:t>
            </a:r>
            <a:endParaRPr lang="ru-RU" sz="100" dirty="0"/>
          </a:p>
          <a:p>
            <a:pPr indent="444500">
              <a:tabLst>
                <a:tab pos="612775" algn="l"/>
              </a:tabLst>
              <a:defRPr/>
            </a:pPr>
            <a:r>
              <a:rPr lang="ru-RU" sz="500" dirty="0">
                <a:latin typeface="Times New Roman" pitchFamily="18" charset="0"/>
                <a:cs typeface="Times New Roman" pitchFamily="18" charset="0"/>
              </a:rPr>
              <a:t>ГБОУ КК  ККИДГШО, </a:t>
            </a:r>
            <a:r>
              <a:rPr lang="ru-RU" sz="500" dirty="0" err="1">
                <a:latin typeface="Times New Roman" pitchFamily="18" charset="0"/>
                <a:cs typeface="Times New Roman" pitchFamily="18" charset="0"/>
              </a:rPr>
              <a:t>к.п.н</a:t>
            </a:r>
            <a:r>
              <a:rPr lang="ru-RU" sz="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00" dirty="0">
                <a:latin typeface="Times New Roman" pitchFamily="18" charset="0"/>
                <a:cs typeface="Times New Roman" pitchFamily="18" charset="0"/>
              </a:rPr>
              <a:t> Е.В. </a:t>
            </a:r>
            <a:r>
              <a:rPr lang="ru-RU" sz="500" dirty="0" err="1">
                <a:latin typeface="Times New Roman" pitchFamily="18" charset="0"/>
                <a:cs typeface="Times New Roman" pitchFamily="18" charset="0"/>
              </a:rPr>
              <a:t>Крохмаль</a:t>
            </a:r>
            <a:r>
              <a:rPr lang="ru-RU" sz="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" dirty="0"/>
          </a:p>
          <a:p>
            <a:pPr indent="444500">
              <a:tabLst>
                <a:tab pos="612775" algn="l"/>
              </a:tabLst>
              <a:defRPr/>
            </a:pPr>
            <a:r>
              <a:rPr lang="ru-RU" sz="500" dirty="0">
                <a:latin typeface="Times New Roman" pitchFamily="18" charset="0"/>
                <a:cs typeface="Times New Roman" pitchFamily="18" charset="0"/>
              </a:rPr>
              <a:t>Секретарь ГБОУ КК ККИДППО                                            </a:t>
            </a:r>
          </a:p>
          <a:p>
            <a:pPr indent="444500">
              <a:tabLst>
                <a:tab pos="612775" algn="l"/>
              </a:tabLst>
              <a:defRPr/>
            </a:pPr>
            <a:r>
              <a:rPr lang="ru-RU" sz="500" dirty="0">
                <a:latin typeface="Times New Roman" pitchFamily="18" charset="0"/>
                <a:cs typeface="Times New Roman" pitchFamily="18" charset="0"/>
              </a:rPr>
              <a:t> О.А. Тихомирова</a:t>
            </a:r>
            <a:r>
              <a:rPr lang="ru-RU" sz="3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00" dirty="0"/>
          </a:p>
        </p:txBody>
      </p:sp>
    </p:spTree>
    <p:extLst>
      <p:ext uri="{BB962C8B-B14F-4D97-AF65-F5344CB8AC3E}">
        <p14:creationId xmlns="" xmlns:p14="http://schemas.microsoft.com/office/powerpoint/2010/main" val="346074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63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3508736" cy="493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 descr="C:\Users\User\Pictures\2022-02-22\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24744"/>
            <a:ext cx="3474479" cy="4920010"/>
          </a:xfrm>
          <a:prstGeom prst="rect">
            <a:avLst/>
          </a:prstGeom>
          <a:noFill/>
        </p:spPr>
      </p:pic>
      <p:sp>
        <p:nvSpPr>
          <p:cNvPr id="8" name="Rectangle 70"/>
          <p:cNvSpPr txBox="1">
            <a:spLocks noChangeArrowheads="1"/>
          </p:cNvSpPr>
          <p:nvPr/>
        </p:nvSpPr>
        <p:spPr>
          <a:xfrm>
            <a:off x="2051720" y="273416"/>
            <a:ext cx="5040560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Наши результаты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Продукт инновационной деятельности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3016"/>
            <a:ext cx="4506884" cy="283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0"/>
          <p:cNvSpPr txBox="1">
            <a:spLocks noChangeArrowheads="1"/>
          </p:cNvSpPr>
          <p:nvPr/>
        </p:nvSpPr>
        <p:spPr>
          <a:xfrm>
            <a:off x="107504" y="476672"/>
            <a:ext cx="4032448" cy="2592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В 2019г. МБДОУ детский сад </a:t>
            </a:r>
            <a:r>
              <a:rPr lang="ru-RU" sz="2800" b="1" dirty="0" err="1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28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вида № 8  присвоен статус «Казачья образовательная организация»</a:t>
            </a:r>
            <a:endParaRPr lang="ru-RU" b="1" dirty="0" smtClean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SAVE\d\фото 2012-2021\Казачата\IMG-20170918-WA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2656"/>
            <a:ext cx="4538278" cy="3024336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73016"/>
            <a:ext cx="384042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0" name="AutoShape 4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2" name="AutoShape 6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4" name="AutoShape 8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114" name="Picture 18" descr="C:\Users\Радуга\Pictures\ДЛЯ ИНФОГРАФИКИ\Скрепки и стикеры\24580014-infographic-template-business-vector-illustr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D3D5"/>
              </a:clrFrom>
              <a:clrTo>
                <a:srgbClr val="D2D3D5">
                  <a:alpha val="0"/>
                </a:srgbClr>
              </a:clrTo>
            </a:clrChange>
          </a:blip>
          <a:srcRect r="48935" b="51688"/>
          <a:stretch>
            <a:fillRect/>
          </a:stretch>
        </p:blipFill>
        <p:spPr bwMode="auto">
          <a:xfrm>
            <a:off x="6510164" y="4847674"/>
            <a:ext cx="2711895" cy="187220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5436096" y="2276872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3800" dirty="0" smtClean="0"/>
          </a:p>
        </p:txBody>
      </p:sp>
      <p:pic>
        <p:nvPicPr>
          <p:cNvPr id="4115" name="Picture 19" descr="C:\Users\Радуга\Pictures\ДЛЯ ИНФОГРАФИКИ\Скрепки и стикеры\24580014-infographic-template-business-vector-illustr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EDFE1"/>
              </a:clrFrom>
              <a:clrTo>
                <a:srgbClr val="DEDFE1">
                  <a:alpha val="0"/>
                </a:srgbClr>
              </a:clrTo>
            </a:clrChange>
          </a:blip>
          <a:srcRect l="50000" b="49941"/>
          <a:stretch>
            <a:fillRect/>
          </a:stretch>
        </p:blipFill>
        <p:spPr bwMode="auto">
          <a:xfrm>
            <a:off x="7225986" y="80592"/>
            <a:ext cx="1872208" cy="1367777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6588224" y="5445224"/>
            <a:ext cx="2555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dirty="0" smtClean="0"/>
          </a:p>
        </p:txBody>
      </p:sp>
      <p:pic>
        <p:nvPicPr>
          <p:cNvPr id="17" name="Picture 2" descr="C:\Users\15\Pictures\img4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7865"/>
            <a:ext cx="4572000" cy="3160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37868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6" cstate="print"/>
          <a:srcRect l="13875" t="1701" r="14660"/>
          <a:stretch>
            <a:fillRect/>
          </a:stretch>
        </p:blipFill>
        <p:spPr bwMode="auto">
          <a:xfrm>
            <a:off x="4644008" y="3651494"/>
            <a:ext cx="4392489" cy="320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194338"/>
            <a:ext cx="4392488" cy="317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3327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6"/>
            <a:ext cx="9144000" cy="6970769"/>
          </a:xfrm>
          <a:prstGeom prst="rect">
            <a:avLst/>
          </a:prstGeom>
          <a:noFill/>
        </p:spPr>
      </p:pic>
      <p:sp>
        <p:nvSpPr>
          <p:cNvPr id="4100" name="AutoShape 4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2" name="AutoShape 6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4" name="AutoShape 8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436096" y="2276872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3800" dirty="0" smtClean="0"/>
          </a:p>
        </p:txBody>
      </p:sp>
      <p:sp>
        <p:nvSpPr>
          <p:cNvPr id="23" name="Прямоугольник 22"/>
          <p:cNvSpPr/>
          <p:nvPr/>
        </p:nvSpPr>
        <p:spPr>
          <a:xfrm>
            <a:off x="6588224" y="5445224"/>
            <a:ext cx="2555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dirty="0" smtClean="0"/>
          </a:p>
        </p:txBody>
      </p:sp>
      <p:sp>
        <p:nvSpPr>
          <p:cNvPr id="14" name="Rectangle 70"/>
          <p:cNvSpPr txBox="1">
            <a:spLocks noChangeArrowheads="1"/>
          </p:cNvSpPr>
          <p:nvPr/>
        </p:nvSpPr>
        <p:spPr>
          <a:xfrm>
            <a:off x="2677163" y="273416"/>
            <a:ext cx="3456186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Наши результаты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Участие педагогов в профессиональных конкурсах</a:t>
            </a:r>
          </a:p>
        </p:txBody>
      </p:sp>
      <p:pic>
        <p:nvPicPr>
          <p:cNvPr id="5" name="Picture 2" descr="C:\Users\15\Desktop\Documents\награды 15\воспитатель года 2017г. Мих-к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1"/>
            <a:ext cx="2088232" cy="289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5\Pictures\img4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2102967" cy="3021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15\Pictures\img4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34875"/>
            <a:ext cx="2088232" cy="30151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2204864"/>
            <a:ext cx="209206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188640"/>
            <a:ext cx="209065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User\Desktop\конкурс 10000 детскх садов исправленный\img0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3717032"/>
            <a:ext cx="2111675" cy="2982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5114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384" y="14808"/>
            <a:ext cx="9144000" cy="6858000"/>
          </a:xfrm>
          <a:prstGeom prst="rect">
            <a:avLst/>
          </a:prstGeom>
          <a:noFill/>
        </p:spPr>
      </p:pic>
      <p:sp>
        <p:nvSpPr>
          <p:cNvPr id="4100" name="AutoShape 4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2" name="AutoShape 6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4" name="AutoShape 8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436096" y="2276872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3800" dirty="0" smtClean="0"/>
          </a:p>
        </p:txBody>
      </p:sp>
      <p:sp>
        <p:nvSpPr>
          <p:cNvPr id="23" name="Прямоугольник 22"/>
          <p:cNvSpPr/>
          <p:nvPr/>
        </p:nvSpPr>
        <p:spPr>
          <a:xfrm>
            <a:off x="6588224" y="5445224"/>
            <a:ext cx="2555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dirty="0" smtClean="0"/>
          </a:p>
        </p:txBody>
      </p:sp>
      <p:sp>
        <p:nvSpPr>
          <p:cNvPr id="14" name="Rectangle 70"/>
          <p:cNvSpPr txBox="1">
            <a:spLocks noChangeArrowheads="1"/>
          </p:cNvSpPr>
          <p:nvPr/>
        </p:nvSpPr>
        <p:spPr>
          <a:xfrm>
            <a:off x="2677163" y="273416"/>
            <a:ext cx="3456186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Наши результаты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96752"/>
            <a:ext cx="2952328" cy="426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196751"/>
            <a:ext cx="2987824" cy="418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 descr="C:\Users\15\Pictures\img4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2952328" cy="4245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366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384" y="14808"/>
            <a:ext cx="9144000" cy="6858000"/>
          </a:xfrm>
          <a:prstGeom prst="rect">
            <a:avLst/>
          </a:prstGeom>
          <a:noFill/>
        </p:spPr>
      </p:pic>
      <p:sp>
        <p:nvSpPr>
          <p:cNvPr id="4100" name="AutoShape 4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2" name="AutoShape 6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4" name="AutoShape 8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436096" y="2276872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3800" dirty="0" smtClean="0"/>
          </a:p>
        </p:txBody>
      </p:sp>
      <p:sp>
        <p:nvSpPr>
          <p:cNvPr id="23" name="Прямоугольник 22"/>
          <p:cNvSpPr/>
          <p:nvPr/>
        </p:nvSpPr>
        <p:spPr>
          <a:xfrm>
            <a:off x="6588224" y="5445224"/>
            <a:ext cx="2555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dirty="0" smtClean="0"/>
          </a:p>
        </p:txBody>
      </p:sp>
      <p:sp>
        <p:nvSpPr>
          <p:cNvPr id="14" name="Rectangle 70"/>
          <p:cNvSpPr txBox="1">
            <a:spLocks noChangeArrowheads="1"/>
          </p:cNvSpPr>
          <p:nvPr/>
        </p:nvSpPr>
        <p:spPr>
          <a:xfrm>
            <a:off x="2816523" y="2979294"/>
            <a:ext cx="3456186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Наши результаты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54" y="-4647"/>
            <a:ext cx="2364049" cy="314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24" y="-4647"/>
            <a:ext cx="2083483" cy="285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431" y="0"/>
            <a:ext cx="2290569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2229914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E:\Дипломы\край млг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25296"/>
            <a:ext cx="2329958" cy="323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E:\Дипломы\адыге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04668"/>
            <a:ext cx="2147717" cy="305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424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3" y="246695"/>
            <a:ext cx="1863339" cy="261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1836832" cy="261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7767"/>
            <a:ext cx="1955106" cy="279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3" y="3428417"/>
            <a:ext cx="2037068" cy="278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33" y="3465345"/>
            <a:ext cx="1887272" cy="269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42" y="3428417"/>
            <a:ext cx="1955267" cy="273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6"/>
            <a:ext cx="9144000" cy="6970769"/>
          </a:xfrm>
          <a:prstGeom prst="rect">
            <a:avLst/>
          </a:prstGeom>
          <a:noFill/>
        </p:spPr>
      </p:pic>
      <p:sp>
        <p:nvSpPr>
          <p:cNvPr id="22" name="Rectangle 70"/>
          <p:cNvSpPr txBox="1">
            <a:spLocks noChangeArrowheads="1"/>
          </p:cNvSpPr>
          <p:nvPr/>
        </p:nvSpPr>
        <p:spPr>
          <a:xfrm>
            <a:off x="2699792" y="908720"/>
            <a:ext cx="3744416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Наши результаты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1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Победы воспитанников и их педагогов-наставников в краевых конкурсах</a:t>
            </a:r>
            <a:endParaRPr lang="ru-RU" b="1" dirty="0" smtClean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3545632"/>
            <a:ext cx="234195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3539284"/>
            <a:ext cx="2346448" cy="331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116632"/>
            <a:ext cx="2304256" cy="325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5856" y="2780928"/>
            <a:ext cx="237351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0232" y="116632"/>
            <a:ext cx="231401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384" y="14808"/>
            <a:ext cx="9144000" cy="6858000"/>
          </a:xfrm>
          <a:prstGeom prst="rect">
            <a:avLst/>
          </a:prstGeom>
          <a:noFill/>
        </p:spPr>
      </p:pic>
      <p:pic>
        <p:nvPicPr>
          <p:cNvPr id="4097" name="Picture 1" descr="C:\SAVE\d\Награды 2019-2020\2020-2021\Новая папка\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12776"/>
            <a:ext cx="2836925" cy="3991073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15616" y="188640"/>
            <a:ext cx="7128792" cy="79208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noProof="0" dirty="0" smtClean="0">
                <a:latin typeface="Times New Roman" pitchFamily="18" charset="0"/>
                <a:cs typeface="Times New Roman" pitchFamily="18" charset="0"/>
              </a:rPr>
              <a:t>ПОБЕДИТЕЛИ КРАЕВЫХ КОНКУРСОВ: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«Экологический марафон»;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«Экологический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мониторинг»</a:t>
            </a:r>
            <a:endParaRPr lang="ru-RU" sz="2000" noProof="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00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556792"/>
            <a:ext cx="285108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348880"/>
            <a:ext cx="285108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68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70"/>
          <p:cNvSpPr txBox="1">
            <a:spLocks noChangeArrowheads="1"/>
          </p:cNvSpPr>
          <p:nvPr/>
        </p:nvSpPr>
        <p:spPr>
          <a:xfrm>
            <a:off x="539750" y="208330"/>
            <a:ext cx="8064500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8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История нашего детского сада  «Колосок»</a:t>
            </a:r>
            <a:endParaRPr lang="ru-RU" sz="2800" b="1" dirty="0" smtClean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052737"/>
            <a:ext cx="44644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Сегодня в МБДОУ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№8 функционирует  5 групп общеразвивающей направленности,  2 группы кратковременного пребывания (раннего возраста и старшего дошкольного возраста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Детский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 работает в инновационном режиме, является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КИП по теме: «Формирование культурных потребностей ребенка дошкольного возраста в системе: дошкольная организация – семья – учреждение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културы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стажировочной площадкой ГАПОУ КК «Ленинградский социально-педагогический колледж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В нашем детском саду, как зернышки в колоске, всегда рядом  ребята, их родители и педагоги. И нам по плечу  любые задачи и начинания.</a:t>
            </a:r>
          </a:p>
        </p:txBody>
      </p:sp>
      <p:pic>
        <p:nvPicPr>
          <p:cNvPr id="4098" name="Picture 2" descr="C:\Users\15\Desktop\конкурс 6000\2 история детского сада\P11500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3232455" cy="2258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356992"/>
            <a:ext cx="219377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783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</p:spPr>
      </p:pic>
      <p:sp>
        <p:nvSpPr>
          <p:cNvPr id="4100" name="AutoShape 4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2" name="AutoShape 6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4" name="AutoShape 8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436096" y="2276872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3800" dirty="0" smtClean="0"/>
          </a:p>
        </p:txBody>
      </p:sp>
      <p:sp>
        <p:nvSpPr>
          <p:cNvPr id="23" name="Прямоугольник 22"/>
          <p:cNvSpPr/>
          <p:nvPr/>
        </p:nvSpPr>
        <p:spPr>
          <a:xfrm>
            <a:off x="6588224" y="5445224"/>
            <a:ext cx="2555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dirty="0" smtClean="0"/>
          </a:p>
        </p:txBody>
      </p:sp>
      <p:sp>
        <p:nvSpPr>
          <p:cNvPr id="11" name="Rectangle 70"/>
          <p:cNvSpPr txBox="1">
            <a:spLocks noChangeArrowheads="1"/>
          </p:cNvSpPr>
          <p:nvPr/>
        </p:nvSpPr>
        <p:spPr>
          <a:xfrm>
            <a:off x="539750" y="208330"/>
            <a:ext cx="8064500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Информация о руководителе МБДОУ №8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5575" y="3925195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Около 30 лет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возглавляет коллектив МБДОУ детский сад общеразвивающего вида  № 8 Масич Любовь Григорьевна, почетный работник общего образования Российской Федерации,   заслуженный учитель Кубани. </a:t>
            </a:r>
          </a:p>
        </p:txBody>
      </p:sp>
      <p:pic>
        <p:nvPicPr>
          <p:cNvPr id="15" name="Picture 19" descr="C:\Users\Радуга\Pictures\ДЛЯ ИНФОГРАФИКИ\Скрепки и стикеры\24580014-infographic-template-business-vector-illustr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EDFE1"/>
              </a:clrFrom>
              <a:clrTo>
                <a:srgbClr val="DEDFE1">
                  <a:alpha val="0"/>
                </a:srgbClr>
              </a:clrTo>
            </a:clrChange>
          </a:blip>
          <a:srcRect l="50000" b="49941"/>
          <a:stretch>
            <a:fillRect/>
          </a:stretch>
        </p:blipFill>
        <p:spPr bwMode="auto">
          <a:xfrm>
            <a:off x="7274235" y="2358888"/>
            <a:ext cx="1872208" cy="1367777"/>
          </a:xfrm>
          <a:prstGeom prst="rect">
            <a:avLst/>
          </a:prstGeom>
          <a:noFill/>
        </p:spPr>
      </p:pic>
      <p:pic>
        <p:nvPicPr>
          <p:cNvPr id="16" name="Picture 2" descr="C:\Users\15\Desktop\фото 2012\лето 13\P1090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960440" cy="2970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052736"/>
            <a:ext cx="2594670" cy="27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 descr="C:\Users\User\Downloads\фото МБДОУ №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998730"/>
            <a:ext cx="3768952" cy="2826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519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70"/>
          <p:cNvSpPr txBox="1">
            <a:spLocks noChangeArrowheads="1"/>
          </p:cNvSpPr>
          <p:nvPr/>
        </p:nvSpPr>
        <p:spPr>
          <a:xfrm>
            <a:off x="1979712" y="116632"/>
            <a:ext cx="5328592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Наш детский сад сегодня</a:t>
            </a:r>
            <a:endParaRPr lang="ru-RU" sz="2800" b="1" dirty="0" smtClean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08720"/>
            <a:ext cx="448049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02" y="908720"/>
            <a:ext cx="435248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3888432" cy="291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92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0" name="AutoShape 4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2" name="AutoShape 6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4" name="AutoShape 8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436096" y="2276872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3800" dirty="0" smtClean="0"/>
          </a:p>
        </p:txBody>
      </p:sp>
      <p:sp>
        <p:nvSpPr>
          <p:cNvPr id="23" name="Прямоугольник 22"/>
          <p:cNvSpPr/>
          <p:nvPr/>
        </p:nvSpPr>
        <p:spPr>
          <a:xfrm>
            <a:off x="6588224" y="5445224"/>
            <a:ext cx="2555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dirty="0" smtClean="0"/>
          </a:p>
        </p:txBody>
      </p:sp>
      <p:sp>
        <p:nvSpPr>
          <p:cNvPr id="12" name="Rectangle 70"/>
          <p:cNvSpPr txBox="1">
            <a:spLocks noChangeArrowheads="1"/>
          </p:cNvSpPr>
          <p:nvPr/>
        </p:nvSpPr>
        <p:spPr>
          <a:xfrm>
            <a:off x="634134" y="203028"/>
            <a:ext cx="8064500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Знакомьтесь  - наши педагоги!</a:t>
            </a:r>
          </a:p>
        </p:txBody>
      </p:sp>
      <p:pic>
        <p:nvPicPr>
          <p:cNvPr id="3075" name="Picture 3" descr="C:\Users\15\Desktop\Documents\конкурс Воспитатель года - 2018\1\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01457"/>
            <a:ext cx="1224136" cy="1839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2996952"/>
            <a:ext cx="4158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Воспитатель - Михайличенко Ирина Николаевна, победитель муниципального этапа краевого конкурса «Воспитатель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года Кубани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-2018».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60181" y="10300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Старший воспитатель -  Иващенко Елена Геннадиевна, почетный работник общего образования Российской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Федерации.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39952" y="4941168"/>
            <a:ext cx="4158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Масич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Татьяна Алексеевна,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победитель муниципального этапа краевого конкурса «Воспитатель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года Кубани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2019».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988" y="1052736"/>
            <a:ext cx="158589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User\Desktop\конкурс 10000 детскх садов исправленный\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4221088"/>
            <a:ext cx="1440160" cy="1859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93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0" name="AutoShape 4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2" name="AutoShape 6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4" name="AutoShape 8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436096" y="2276872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3800" dirty="0" smtClean="0"/>
          </a:p>
        </p:txBody>
      </p:sp>
      <p:sp>
        <p:nvSpPr>
          <p:cNvPr id="23" name="Прямоугольник 22"/>
          <p:cNvSpPr/>
          <p:nvPr/>
        </p:nvSpPr>
        <p:spPr>
          <a:xfrm>
            <a:off x="6588224" y="5445224"/>
            <a:ext cx="2555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dirty="0" smtClean="0"/>
          </a:p>
        </p:txBody>
      </p:sp>
      <p:sp>
        <p:nvSpPr>
          <p:cNvPr id="12" name="Rectangle 70"/>
          <p:cNvSpPr txBox="1">
            <a:spLocks noChangeArrowheads="1"/>
          </p:cNvSpPr>
          <p:nvPr/>
        </p:nvSpPr>
        <p:spPr>
          <a:xfrm>
            <a:off x="2123728" y="188640"/>
            <a:ext cx="5112568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Педагоги МБДОУ № 8 </a:t>
            </a:r>
          </a:p>
        </p:txBody>
      </p:sp>
      <p:pic>
        <p:nvPicPr>
          <p:cNvPr id="2050" name="Picture 2" descr="http://valentinakartuz.ucoz.net/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569">
            <a:off x="344396" y="1663957"/>
            <a:ext cx="1121339" cy="15747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 rot="20722986">
            <a:off x="63009" y="3237767"/>
            <a:ext cx="2585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Воспитатель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–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Картуз Валентина Николаевна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>
            <a:lum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68824">
            <a:off x="1990134" y="1237530"/>
            <a:ext cx="1207216" cy="1436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6"/>
          <p:cNvPicPr>
            <a:picLocks noChangeAspect="1" noChangeArrowheads="1"/>
          </p:cNvPicPr>
          <p:nvPr/>
        </p:nvPicPr>
        <p:blipFill>
          <a:blip r:embed="rId5" cstate="print">
            <a:lum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1177965" cy="1514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>
          <a:xfrm rot="20722986">
            <a:off x="1897378" y="2672042"/>
            <a:ext cx="26677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Баранцева Людмила Борисовна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799437">
            <a:off x="6646353" y="3571681"/>
            <a:ext cx="2234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Чумак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Анжелика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Ашотовна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7504" y="6027003"/>
            <a:ext cx="24147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– Громова Жанна Семеновна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562014">
            <a:off x="5080302" y="2693699"/>
            <a:ext cx="2091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Лысенко Елена Ивановна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87703">
            <a:off x="7568294" y="2066102"/>
            <a:ext cx="1288929" cy="149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49496">
            <a:off x="6135718" y="1256672"/>
            <a:ext cx="1426501" cy="144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1" name="Picture 1" descr="C:\Users\User\Desktop\IMG-20220222-WA0027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4509120"/>
            <a:ext cx="1286327" cy="1520205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6909954" y="6027003"/>
            <a:ext cx="2234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Жукова Наталья Алексеевна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3861048"/>
            <a:ext cx="1152128" cy="145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/>
          <p:cNvSpPr/>
          <p:nvPr/>
        </p:nvSpPr>
        <p:spPr>
          <a:xfrm>
            <a:off x="1835696" y="5373216"/>
            <a:ext cx="24147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Филоненко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Наталья Алексеевна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10" cstate="print">
            <a:lum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785" y="938782"/>
            <a:ext cx="1138286" cy="1626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3851920" y="2636912"/>
            <a:ext cx="2091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Голята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Галина Юрьевна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1" cstate="print"/>
          <a:srcRect l="4669" t="4762" r="6629"/>
          <a:stretch>
            <a:fillRect/>
          </a:stretch>
        </p:blipFill>
        <p:spPr bwMode="auto">
          <a:xfrm>
            <a:off x="5580112" y="3933056"/>
            <a:ext cx="13681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Прямоугольник 27"/>
          <p:cNvSpPr/>
          <p:nvPr/>
        </p:nvSpPr>
        <p:spPr>
          <a:xfrm>
            <a:off x="5292080" y="5445224"/>
            <a:ext cx="2234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Солодкова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Яна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Васильенва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конкурс 10000 детскх садов исправленный\Логачева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95936" y="3861048"/>
            <a:ext cx="1236453" cy="1440160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3563888" y="5445224"/>
            <a:ext cx="20915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Логачева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Н.В.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99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66" y="26078"/>
            <a:ext cx="9144000" cy="6858000"/>
          </a:xfrm>
          <a:prstGeom prst="rect">
            <a:avLst/>
          </a:prstGeom>
          <a:noFill/>
        </p:spPr>
      </p:pic>
      <p:sp>
        <p:nvSpPr>
          <p:cNvPr id="4100" name="AutoShape 4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436096" y="2276872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3800" dirty="0" smtClean="0"/>
          </a:p>
        </p:txBody>
      </p:sp>
      <p:sp>
        <p:nvSpPr>
          <p:cNvPr id="23" name="Прямоугольник 22"/>
          <p:cNvSpPr/>
          <p:nvPr/>
        </p:nvSpPr>
        <p:spPr>
          <a:xfrm>
            <a:off x="6588224" y="5445224"/>
            <a:ext cx="2555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835319" y="476672"/>
            <a:ext cx="184731" cy="312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8730" y="-17498"/>
            <a:ext cx="47900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НАСТАВНИЧЕСТВО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3" name="Picture 3" descr="C:\Users\15\Desktop\педсовет\P11302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2" y="730010"/>
            <a:ext cx="3829602" cy="2873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566" y="3618351"/>
            <a:ext cx="4180394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Опытные педагоги   помогают начинающим  воспитателям МБДОУ №8 адаптироваться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новых для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них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условиях практической деятельности.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Они квалифицированно оказывают теоретическую и практическую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помощь на рабочем месте, которая важна и нужна молодому педагогу в  начале его профессиональной деятельности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54096" y="3666697"/>
            <a:ext cx="4485887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Педагоги-наставники   МБДОУ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№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оказывает методическую помощь и поддержку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студентам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ГАПОУ КК «Ленинградский социально-педагогический колледж»,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обучающихся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 специальности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«Дошкольное образование»,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решении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различных задач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всех этапах практического обучения. </a:t>
            </a:r>
            <a:endParaRPr lang="ru-RU" dirty="0"/>
          </a:p>
        </p:txBody>
      </p:sp>
      <p:pic>
        <p:nvPicPr>
          <p:cNvPr id="8" name="Picture 2" descr="D:\фото 2012-2017\практика\P11403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05" y="730010"/>
            <a:ext cx="3995934" cy="2996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63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70"/>
          <p:cNvSpPr txBox="1">
            <a:spLocks noChangeArrowheads="1"/>
          </p:cNvSpPr>
          <p:nvPr/>
        </p:nvSpPr>
        <p:spPr>
          <a:xfrm>
            <a:off x="539750" y="208330"/>
            <a:ext cx="8064500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Информация о педагогическом коллективе МБДОУ №8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3119498906"/>
              </p:ext>
            </p:extLst>
          </p:nvPr>
        </p:nvGraphicFramePr>
        <p:xfrm>
          <a:off x="575544" y="1196752"/>
          <a:ext cx="738083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2453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дуга\Pictures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63"/>
            <a:ext cx="9144000" cy="6858000"/>
          </a:xfrm>
          <a:prstGeom prst="rect">
            <a:avLst/>
          </a:prstGeom>
          <a:noFill/>
        </p:spPr>
      </p:pic>
      <p:sp>
        <p:nvSpPr>
          <p:cNvPr id="4100" name="AutoShape 4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ru.stockfresh.com/thumbs/texelart/1914201_3d-%D0%B1%D0%B5%D0%BB%D1%8B%D0%B9-%D0%BB%D1%8E%D0%B4%D0%B8-%D1%88%D0%B0%D1%85%D0%BC%D0%B0%D1%82%D0%B0%D0%BC-%D1%87%D0%B5%D0%BB%D0%BE%D0%B2%D0%B5%D0%BA-%D1%81%D1%82%D1%80%D0%B0%D1%82%D0%B5%D0%B3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436096" y="2276872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3800" dirty="0" smtClean="0"/>
          </a:p>
        </p:txBody>
      </p:sp>
      <p:sp>
        <p:nvSpPr>
          <p:cNvPr id="23" name="Прямоугольник 22"/>
          <p:cNvSpPr/>
          <p:nvPr/>
        </p:nvSpPr>
        <p:spPr>
          <a:xfrm>
            <a:off x="6588224" y="5445224"/>
            <a:ext cx="2555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dirty="0" smtClean="0"/>
          </a:p>
        </p:txBody>
      </p:sp>
      <p:sp>
        <p:nvSpPr>
          <p:cNvPr id="15" name="Rectangle 70"/>
          <p:cNvSpPr txBox="1">
            <a:spLocks noChangeArrowheads="1"/>
          </p:cNvSpPr>
          <p:nvPr/>
        </p:nvSpPr>
        <p:spPr>
          <a:xfrm>
            <a:off x="539750" y="208330"/>
            <a:ext cx="8064500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rmAutofit fontScale="925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Сведения об образовании и педагогическом стаже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3208300279"/>
              </p:ext>
            </p:extLst>
          </p:nvPr>
        </p:nvGraphicFramePr>
        <p:xfrm>
          <a:off x="155574" y="1412776"/>
          <a:ext cx="3984377" cy="420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3193539152"/>
              </p:ext>
            </p:extLst>
          </p:nvPr>
        </p:nvGraphicFramePr>
        <p:xfrm>
          <a:off x="3491880" y="1484784"/>
          <a:ext cx="5460268" cy="3953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4028</TotalTime>
  <Words>556</Words>
  <Application>Microsoft Office PowerPoint</Application>
  <PresentationFormat>Экран (4:3)</PresentationFormat>
  <Paragraphs>98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Радуга 2</dc:creator>
  <cp:lastModifiedBy>Иванович Иван</cp:lastModifiedBy>
  <cp:revision>410</cp:revision>
  <dcterms:created xsi:type="dcterms:W3CDTF">2016-03-17T09:35:29Z</dcterms:created>
  <dcterms:modified xsi:type="dcterms:W3CDTF">2022-03-04T12:20:13Z</dcterms:modified>
</cp:coreProperties>
</file>