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468" r:id="rId2"/>
    <p:sldId id="525" r:id="rId3"/>
    <p:sldId id="526" r:id="rId4"/>
    <p:sldId id="529" r:id="rId5"/>
    <p:sldId id="528" r:id="rId6"/>
    <p:sldId id="530" r:id="rId7"/>
    <p:sldId id="527" r:id="rId8"/>
    <p:sldId id="518" r:id="rId9"/>
    <p:sldId id="519" r:id="rId10"/>
    <p:sldId id="532" r:id="rId11"/>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938">
          <p15:clr>
            <a:srgbClr val="A4A3A4"/>
          </p15:clr>
        </p15:guide>
        <p15:guide id="2" orient="horz" pos="3968">
          <p15:clr>
            <a:srgbClr val="A4A3A4"/>
          </p15:clr>
        </p15:guide>
        <p15:guide id="3" pos="196">
          <p15:clr>
            <a:srgbClr val="A4A3A4"/>
          </p15:clr>
        </p15:guide>
        <p15:guide id="4" pos="5556">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A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9500" autoAdjust="0"/>
  </p:normalViewPr>
  <p:slideViewPr>
    <p:cSldViewPr snapToGrid="0">
      <p:cViewPr varScale="1">
        <p:scale>
          <a:sx n="69" d="100"/>
          <a:sy n="69" d="100"/>
        </p:scale>
        <p:origin x="-1136" y="-64"/>
      </p:cViewPr>
      <p:guideLst>
        <p:guide orient="horz" pos="938"/>
        <p:guide orient="horz" pos="3968"/>
        <p:guide pos="196"/>
        <p:guide pos="555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2" d="100"/>
          <a:sy n="62" d="100"/>
        </p:scale>
        <p:origin x="-2838" y="-84"/>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77" tIns="45738" rIns="91477" bIns="45738" rtlCol="0"/>
          <a:lstStyle>
            <a:lvl1pPr algn="l">
              <a:defRPr sz="1200">
                <a:latin typeface="Arial" pitchFamily="34" charset="0"/>
                <a:cs typeface="+mn-cs"/>
              </a:defRPr>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77" tIns="45738" rIns="91477" bIns="45738" rtlCol="0"/>
          <a:lstStyle>
            <a:lvl1pPr algn="r">
              <a:defRPr sz="1200">
                <a:latin typeface="Arial" pitchFamily="34" charset="0"/>
                <a:cs typeface="+mn-cs"/>
              </a:defRPr>
            </a:lvl1pPr>
          </a:lstStyle>
          <a:p>
            <a:pPr>
              <a:defRPr/>
            </a:pPr>
            <a:fld id="{BB88D9A8-8E0F-4DF9-87C6-56F58A7FC3EF}" type="datetimeFigureOut">
              <a:rPr lang="ru-RU"/>
              <a:pPr>
                <a:defRPr/>
              </a:pPr>
              <a:t>24.02.2022</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77" tIns="45738" rIns="91477" bIns="45738" rtlCol="0" anchor="b"/>
          <a:lstStyle>
            <a:lvl1pPr algn="l">
              <a:defRPr sz="1200">
                <a:latin typeface="Arial" pitchFamily="34" charset="0"/>
                <a:cs typeface="+mn-cs"/>
              </a:defRPr>
            </a:lvl1pPr>
          </a:lstStyle>
          <a:p>
            <a:pPr>
              <a:defRPr/>
            </a:pPr>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77" tIns="45738" rIns="91477" bIns="45738" rtlCol="0" anchor="b"/>
          <a:lstStyle>
            <a:lvl1pPr algn="r">
              <a:defRPr sz="1200">
                <a:latin typeface="Arial" pitchFamily="34" charset="0"/>
                <a:cs typeface="+mn-cs"/>
              </a:defRPr>
            </a:lvl1pPr>
          </a:lstStyle>
          <a:p>
            <a:pPr>
              <a:defRPr/>
            </a:pPr>
            <a:fld id="{24C36F30-4061-4507-8E21-A423B040853C}" type="slidenum">
              <a:rPr lang="ru-RU"/>
              <a:pPr>
                <a:defRPr/>
              </a:pPr>
              <a:t>‹#›</a:t>
            </a:fld>
            <a:endParaRPr lang="ru-RU"/>
          </a:p>
        </p:txBody>
      </p:sp>
    </p:spTree>
    <p:extLst>
      <p:ext uri="{BB962C8B-B14F-4D97-AF65-F5344CB8AC3E}">
        <p14:creationId xmlns:p14="http://schemas.microsoft.com/office/powerpoint/2010/main" val="2172628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65" tIns="45732" rIns="91465" bIns="45732"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65" tIns="45732" rIns="91465" bIns="45732" rtlCol="0"/>
          <a:lstStyle>
            <a:lvl1pPr algn="r" fontAlgn="auto">
              <a:spcBef>
                <a:spcPts val="0"/>
              </a:spcBef>
              <a:spcAft>
                <a:spcPts val="0"/>
              </a:spcAft>
              <a:defRPr sz="1200">
                <a:latin typeface="+mn-lt"/>
                <a:cs typeface="+mn-cs"/>
              </a:defRPr>
            </a:lvl1pPr>
          </a:lstStyle>
          <a:p>
            <a:pPr>
              <a:defRPr/>
            </a:pPr>
            <a:fld id="{BA88295D-B1C6-46D3-BF90-5F21420B4BD3}" type="datetimeFigureOut">
              <a:rPr lang="ru-RU"/>
              <a:pPr>
                <a:defRPr/>
              </a:pPr>
              <a:t>24.02.2022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65" tIns="45732" rIns="91465" bIns="45732" rtlCol="0" anchor="ctr"/>
          <a:lstStyle/>
          <a:p>
            <a:pPr lvl="0"/>
            <a:endParaRPr lang="ru-RU" noProof="0"/>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65" tIns="45732" rIns="91465" bIns="45732"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65" tIns="45732" rIns="91465" bIns="45732"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65" tIns="45732" rIns="91465" bIns="45732" rtlCol="0" anchor="b"/>
          <a:lstStyle>
            <a:lvl1pPr algn="r" fontAlgn="auto">
              <a:spcBef>
                <a:spcPts val="0"/>
              </a:spcBef>
              <a:spcAft>
                <a:spcPts val="0"/>
              </a:spcAft>
              <a:defRPr sz="1200">
                <a:latin typeface="+mn-lt"/>
                <a:cs typeface="+mn-cs"/>
              </a:defRPr>
            </a:lvl1pPr>
          </a:lstStyle>
          <a:p>
            <a:pPr>
              <a:defRPr/>
            </a:pPr>
            <a:fld id="{B084E4C2-55E0-4DB4-9FBC-26F608AFCD7F}" type="slidenum">
              <a:rPr lang="ru-RU"/>
              <a:pPr>
                <a:defRPr/>
              </a:pPr>
              <a:t>‹#›</a:t>
            </a:fld>
            <a:endParaRPr lang="ru-RU"/>
          </a:p>
        </p:txBody>
      </p:sp>
    </p:spTree>
    <p:extLst>
      <p:ext uri="{BB962C8B-B14F-4D97-AF65-F5344CB8AC3E}">
        <p14:creationId xmlns:p14="http://schemas.microsoft.com/office/powerpoint/2010/main" val="2969859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1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27F663E6-7A11-484D-92B0-57D69A460010}"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5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24C623DE-F9B0-4B20-A377-3B3BA2FB1D6F}"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6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2985A744-48EA-49D2-829B-5F71F3F80395}"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BCF980C0-B138-42B1-B9A1-455ADF00CAA5}"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9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2A238D01-F1ED-4941-975E-081C0C24DF20}"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14B7245C-43A3-45E1-9001-09D265F7320D}"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9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219520C0-EDAF-40D4-A64A-984B84A69CA7}"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1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C88B1ABD-00D3-4B3B-B93B-2FEB9500ADAD}"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2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C3CA7211-7C94-42FC-8F6E-624733BEBAA4}"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130B0A04-D162-4DD3-9BDE-B604DE6FC8A6}"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D9C49EFC-ECE1-4711-960F-13695E334D8B}"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2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3E5DCAB4-E654-4A2C-920C-EF390B08BC74}"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5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F28E51D1-69F2-4C9D-981D-5615240BA77B}"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6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87417EAB-3702-485A-BEA5-B7BF31E19C13}"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2AF31471-2F1E-4A77-823D-1E851A1EB61E}"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9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7FA0F48A-8A94-43D0-B556-AC3E594A99F3}"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3E527208-69D7-4771-9384-2329752D7423}"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DF10E3D5-AEB2-402E-80E3-BC81F6B3E428}"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1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0C9BBDFD-F648-4F24-A2B8-CF9F20BE6611}"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Arial" pitchFamily="34" charset="0"/>
              </a:defRPr>
            </a:lvl1pPr>
          </a:lstStyle>
          <a:p>
            <a:pPr>
              <a:defRPr/>
            </a:pPr>
            <a:r>
              <a:rPr lang="en-US"/>
              <a:t>| Тема презентации | xx/xx/xx</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985CB44A-C67B-4149-8D1C-C9435DCFC409}"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1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698B2C10-9905-46B0-8FBD-D579271FCCA8}"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2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C53CC2E2-BDB3-4D92-BA0F-EF0858BAC782}"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21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9AFDC81A-98D6-4D3D-99B1-868B01FFD9F4}"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D461B47C-2F13-4595-B199-438793D43100}"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5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703500A4-2BFB-443A-99AA-E975CFAE0D0F}"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6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5BF627CB-805F-4C0D-97AD-B07F675E3C59}"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75C38F92-CB35-4CBC-AF69-C170F30BD78E}"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4A4218A6-C769-44D9-B7A5-CD400DD179AD}"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9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D319CE01-0066-468B-9DFF-3A8E7F6CE76F}"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72F06FB9-6F54-464C-9D37-132695348158}"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1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B393E7EF-C0C1-485C-8465-B48AC6791160}"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2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54AC5203-6EFB-44A4-9C0E-913D74AB223F}"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2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65B4774B-233F-4FFA-9F2C-92C1B52B2792}"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Arial" pitchFamily="34" charset="0"/>
              </a:defRPr>
            </a:lvl1pPr>
          </a:lstStyle>
          <a:p>
            <a:pPr>
              <a:defRPr/>
            </a:pPr>
            <a:r>
              <a:rPr lang="en-US"/>
              <a:t>| Тема презентации | xx/xx/xx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2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54B67849-D456-40ED-9CD5-5CF6DE701C66}"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E0DDC49D-385F-4037-A19D-76BE6D5FE5D7}"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5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6AD21918-BBFB-4752-8305-683A4C8DECBA}"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55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2AD3325E-2844-47F5-9C2D-9848B06D8E7E}"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56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BE278FAA-FE4A-44A7-B6D2-AE792FC1C190}"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1BA1AD9F-3EA0-457D-8F24-639542433AC2}"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5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326A421A-42EE-45F1-8B4A-6A90F44335CC}"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59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94F9B9A7-64A5-49DD-A439-1D7556FD2A8A}"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792DE123-DBFA-4E6A-95F1-6BF0133B87BA}"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6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67FF1529-5A59-4EE4-8E8F-CE40E1199C98}"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9F62BF2C-883F-49CA-8AFD-FCBE1CC2EC68}"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dirty="0"/>
              <a:t>Click icon to add picture</a:t>
            </a:r>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dirty="0"/>
              <a:t>Click icon to add picture</a:t>
            </a:r>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a:xfrm>
            <a:off x="-349250" y="6492875"/>
            <a:ext cx="349250" cy="365125"/>
          </a:xfrm>
        </p:spPr>
        <p:txBody>
          <a:bodyPr/>
          <a:lstStyle>
            <a:lvl1pPr>
              <a:defRPr/>
            </a:lvl1pPr>
          </a:lstStyle>
          <a:p>
            <a:pPr>
              <a:defRPr/>
            </a:pPr>
            <a:fld id="{A175C261-A5BA-4DA7-8ACA-F282C90BCFD2}" type="slidenum">
              <a:rPr lang="en-US"/>
              <a:pPr>
                <a:defRPr/>
              </a:pPr>
              <a:t>‹#›</a:t>
            </a:fld>
            <a:endParaRPr lang="en-US" dirty="0"/>
          </a:p>
        </p:txBody>
      </p:sp>
      <p:sp>
        <p:nvSpPr>
          <p:cNvPr id="22" name="Footer Placeholder 4"/>
          <p:cNvSpPr>
            <a:spLocks noGrp="1"/>
          </p:cNvSpPr>
          <p:nvPr>
            <p:ph type="ftr" sz="quarter" idx="17"/>
          </p:nvPr>
        </p:nvSpPr>
        <p:spPr>
          <a:xfrm>
            <a:off x="547688" y="6496050"/>
            <a:ext cx="2895600" cy="365125"/>
          </a:xfrm>
          <a:prstGeom prst="rect">
            <a:avLst/>
          </a:prstGeom>
        </p:spPr>
        <p:txBody>
          <a:bodyPr/>
          <a:lstStyle>
            <a:lvl1pPr>
              <a:defRPr>
                <a:latin typeface="Arial" charset="0"/>
                <a:cs typeface="+mn-cs"/>
              </a:defRPr>
            </a:lvl1pPr>
          </a:lstStyle>
          <a:p>
            <a:pPr>
              <a:defRPr/>
            </a:pPr>
            <a:r>
              <a:rPr lang="en-US"/>
              <a:t>| </a:t>
            </a:r>
            <a:r>
              <a:rPr lang="en-US" err="1"/>
              <a:t>Тема</a:t>
            </a:r>
            <a:r>
              <a:rPr lang="en-US"/>
              <a:t> </a:t>
            </a:r>
            <a:r>
              <a:rPr lang="en-US" err="1"/>
              <a:t>презентации</a:t>
            </a:r>
            <a:r>
              <a:rPr lang="en-US"/>
              <a:t> | xx/xx/xx</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5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BBEB9CD8-A0E2-4219-B36E-8F1B366DD471}"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66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388195E4-E024-4B00-883D-1AC5355479EF}"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6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0E92C5C0-A390-4B32-9DA7-2A6FE61E849B}"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Arial" pitchFamily="34" charset="0"/>
              </a:defRPr>
            </a:lvl1pPr>
          </a:lstStyle>
          <a:p>
            <a:pPr>
              <a:defRPr/>
            </a:pPr>
            <a:r>
              <a:rPr lang="en-US"/>
              <a:t>| Тема презентации | xx/xx/xx</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6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D6DFB223-946E-4867-A2AD-E7C35097B691}"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69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84E25DD9-36A8-461D-A879-E39A934C196F}"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7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C89409DE-BF7D-4718-9D9C-538F0E15189A}"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1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7CC9B550-869B-4492-B302-DED57252222C}"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72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FB8485A0-73FC-4036-AFFC-D190CB7058E2}"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7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438A8663-B995-4EBD-BE9A-02AD6976D276}"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7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62E4C9D2-898A-4F6C-94AC-BF2417313BF8}"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2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3E34A0B2-9170-46AC-A943-3B82656FD57B}"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75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9F5FF46C-21C6-49E8-AEEF-B946AA85FE26}"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76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284FE12E-8ABC-4C32-9830-5DD9684261FD}"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7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F8D26FCB-CD8A-48FB-91DD-D42AD12C3E26}"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7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CCA27B4E-3D28-463C-AA89-B939F4FA7B69}"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81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Arial" pitchFamily="34" charset="0"/>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Arial" pitchFamily="34" charset="0"/>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FDF7DB3F-81EF-4DE5-B11E-C981BD9114FA}"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Arial" pitchFamily="34" charset="0"/>
              </a:defRPr>
            </a:lvl1pPr>
          </a:lstStyle>
          <a:p>
            <a:pPr>
              <a:defRPr/>
            </a:pPr>
            <a:r>
              <a:rPr lang="en-US"/>
              <a:t>| Тема презентации | xx/xx/xx</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82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7ECF2D30-BCF1-4AEB-A9B2-8098C6F16EF9}"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8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F8CA7431-88D1-4E6C-8CA9-A237EE350A03}"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8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88FC678D-39EC-4B31-86C7-00B835A49607}"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1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67660F96-D03C-408D-B1E1-18922F0098AE}"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1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2B3C875E-13D3-42BE-A14F-52FCFF184553}"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a:xfrm>
            <a:off x="-349250" y="6492875"/>
            <a:ext cx="349250" cy="365125"/>
          </a:xfrm>
        </p:spPr>
        <p:txBody>
          <a:bodyPr/>
          <a:lstStyle>
            <a:lvl1pPr>
              <a:defRPr/>
            </a:lvl1pPr>
          </a:lstStyle>
          <a:p>
            <a:pPr>
              <a:defRPr/>
            </a:pPr>
            <a:fld id="{F4695E7B-1C45-4E2A-91FB-C774C53E3DD0}" type="slidenum">
              <a:rPr lang="en-US"/>
              <a:pPr>
                <a:defRPr/>
              </a:pPr>
              <a:t>‹#›</a:t>
            </a:fld>
            <a:endParaRPr lang="en-US"/>
          </a:p>
        </p:txBody>
      </p:sp>
      <p:sp>
        <p:nvSpPr>
          <p:cNvPr id="22" name="Footer Placeholder 4"/>
          <p:cNvSpPr>
            <a:spLocks noGrp="1"/>
          </p:cNvSpPr>
          <p:nvPr>
            <p:ph type="ftr" sz="quarter" idx="17"/>
          </p:nvPr>
        </p:nvSpPr>
        <p:spPr>
          <a:xfrm>
            <a:off x="547688" y="6496050"/>
            <a:ext cx="2895600"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0" y="0"/>
            <a:ext cx="9144000" cy="4354513"/>
          </a:xfrm>
        </p:spPr>
        <p:txBody>
          <a:bodyPr rtlCol="0">
            <a:normAutofit/>
          </a:bodyPr>
          <a:lstStyle/>
          <a:p>
            <a:pPr lvl="0"/>
            <a:endParaRPr lang="en-US" noProof="0"/>
          </a:p>
        </p:txBody>
      </p:sp>
      <p:sp>
        <p:nvSpPr>
          <p:cNvPr id="2" name="Title 1"/>
          <p:cNvSpPr>
            <a:spLocks noGrp="1"/>
          </p:cNvSpPr>
          <p:nvPr>
            <p:ph type="ctrTitle"/>
          </p:nvPr>
        </p:nvSpPr>
        <p:spPr>
          <a:xfrm>
            <a:off x="990600" y="3505200"/>
            <a:ext cx="5562600" cy="838200"/>
          </a:xfrm>
        </p:spPr>
        <p:txBody>
          <a:bodyPr>
            <a:normAutofit/>
          </a:bodyPr>
          <a:lstStyle>
            <a:lvl1pPr algn="l">
              <a:defRPr sz="2200" spc="0" baseline="0">
                <a:solidFill>
                  <a:schemeClr val="bg1"/>
                </a:solidFill>
                <a:latin typeface="Verdana"/>
              </a:defRPr>
            </a:lvl1pPr>
          </a:lstStyle>
          <a:p>
            <a:r>
              <a:rPr lang="en-US"/>
              <a:t>Click to edit Master title style</a:t>
            </a:r>
            <a:endParaRPr lang="en-US" dirty="0"/>
          </a:p>
        </p:txBody>
      </p:sp>
      <p:sp>
        <p:nvSpPr>
          <p:cNvPr id="3" name="Subtitle 2"/>
          <p:cNvSpPr>
            <a:spLocks noGrp="1"/>
          </p:cNvSpPr>
          <p:nvPr>
            <p:ph type="subTitle" idx="1"/>
          </p:nvPr>
        </p:nvSpPr>
        <p:spPr>
          <a:xfrm>
            <a:off x="990600" y="4800599"/>
            <a:ext cx="5562600" cy="685801"/>
          </a:xfrm>
        </p:spPr>
        <p:txBody>
          <a:bodyPr>
            <a:normAutofit/>
          </a:bodyPr>
          <a:lstStyle>
            <a:lvl1pPr marL="0" indent="0" algn="l">
              <a:buNone/>
              <a:defRPr sz="1600" baseline="0">
                <a:solidFill>
                  <a:schemeClr val="tx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1"/>
          </p:nvPr>
        </p:nvSpPr>
        <p:spPr>
          <a:xfrm>
            <a:off x="990600" y="6028267"/>
            <a:ext cx="2657475" cy="508528"/>
          </a:xfrm>
        </p:spPr>
        <p:txBody>
          <a:bodyPr anchor="b">
            <a:normAutofit/>
          </a:bodyPr>
          <a:lstStyle>
            <a:lvl1pPr>
              <a:defRPr sz="1000" baseline="0"/>
            </a:lvl1pPr>
          </a:lstStyle>
          <a:p>
            <a:pPr lvl="0"/>
            <a:r>
              <a:rPr lang="en-US"/>
              <a:t>Click to edit Master text styles</a:t>
            </a:r>
          </a:p>
        </p:txBody>
      </p:sp>
    </p:spTree>
    <p:extLst>
      <p:ext uri="{BB962C8B-B14F-4D97-AF65-F5344CB8AC3E}">
        <p14:creationId xmlns:p14="http://schemas.microsoft.com/office/powerpoint/2010/main" val="70267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8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EDBF5C32-FCA0-429C-8F1B-383F61508A0A}" type="slidenum">
              <a:rPr lang="en-US"/>
              <a:pPr>
                <a:defRPr/>
              </a:pPr>
              <a:t>‹#›</a:t>
            </a:fld>
            <a:endParaRPr lang="en-US"/>
          </a:p>
        </p:txBody>
      </p:sp>
      <p:sp>
        <p:nvSpPr>
          <p:cNvPr id="22" name="Footer Placeholder 4"/>
          <p:cNvSpPr>
            <a:spLocks noGrp="1"/>
          </p:cNvSpPr>
          <p:nvPr>
            <p:ph type="ftr" sz="quarter" idx="17"/>
          </p:nvPr>
        </p:nvSpPr>
        <p:spPr>
          <a:xfrm>
            <a:off x="3124200" y="6356350"/>
            <a:ext cx="2895600" cy="365125"/>
          </a:xfrm>
          <a:prstGeom prst="rect">
            <a:avLst/>
          </a:prstGeom>
        </p:spPr>
        <p:txBody>
          <a:bodyPr/>
          <a:lstStyle>
            <a:lvl1pPr>
              <a:defRPr/>
            </a:lvl1pPr>
          </a:lstStyle>
          <a:p>
            <a:pPr>
              <a:defRPr/>
            </a:pPr>
            <a:r>
              <a:rPr lang="en-US"/>
              <a:t>| Тема презентации | xx/xx/xx</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9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EDBF5C32-FCA0-429C-8F1B-383F61508A0A}" type="slidenum">
              <a:rPr lang="en-US"/>
              <a:pPr>
                <a:defRPr/>
              </a:pPr>
              <a:t>‹#›</a:t>
            </a:fld>
            <a:endParaRPr lang="en-US"/>
          </a:p>
        </p:txBody>
      </p:sp>
      <p:sp>
        <p:nvSpPr>
          <p:cNvPr id="22" name="Footer Placeholder 4"/>
          <p:cNvSpPr>
            <a:spLocks noGrp="1"/>
          </p:cNvSpPr>
          <p:nvPr>
            <p:ph type="ftr" sz="quarter" idx="17"/>
          </p:nvPr>
        </p:nvSpPr>
        <p:spPr>
          <a:xfrm>
            <a:off x="3124200" y="6356350"/>
            <a:ext cx="2895600" cy="365125"/>
          </a:xfrm>
          <a:prstGeom prst="rect">
            <a:avLst/>
          </a:prstGeom>
        </p:spPr>
        <p:txBody>
          <a:bodyPr/>
          <a:lstStyle>
            <a:lvl1pPr>
              <a:defRPr/>
            </a:lvl1pPr>
          </a:lstStyle>
          <a:p>
            <a:pPr>
              <a:defRPr/>
            </a:pPr>
            <a:r>
              <a:rPr lang="en-US"/>
              <a:t>| Тема презентации | xx/xx/xx</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9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ＭＳ Ｐゴシック" charset="-128"/>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ＭＳ Ｐゴシック" charset="-128"/>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EDBF5C32-FCA0-429C-8F1B-383F61508A0A}" type="slidenum">
              <a:rPr lang="en-US"/>
              <a:pPr>
                <a:defRPr/>
              </a:pPr>
              <a:t>‹#›</a:t>
            </a:fld>
            <a:endParaRPr lang="en-US"/>
          </a:p>
        </p:txBody>
      </p:sp>
      <p:sp>
        <p:nvSpPr>
          <p:cNvPr id="22" name="Footer Placeholder 4"/>
          <p:cNvSpPr>
            <a:spLocks noGrp="1"/>
          </p:cNvSpPr>
          <p:nvPr>
            <p:ph type="ftr" sz="quarter" idx="17"/>
          </p:nvPr>
        </p:nvSpPr>
        <p:spPr>
          <a:xfrm>
            <a:off x="3124200" y="6356350"/>
            <a:ext cx="2895600" cy="365125"/>
          </a:xfrm>
          <a:prstGeom prst="rect">
            <a:avLst/>
          </a:prstGeom>
        </p:spPr>
        <p:txBody>
          <a:bodyPr/>
          <a:lstStyle>
            <a:lvl1pPr>
              <a:defRPr/>
            </a:lvl1pPr>
          </a:lstStyle>
          <a:p>
            <a:pPr>
              <a:defRPr/>
            </a:pPr>
            <a:r>
              <a:rPr lang="en-US"/>
              <a:t>| Тема презентации | xx/xx/xx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259509CE-BB33-4DA0-934C-EEA62E9884B0}"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3"/>
            <a:ext cx="366712" cy="366713"/>
          </a:xfrm>
          <a:prstGeom prst="rect">
            <a:avLst/>
          </a:prstGeom>
          <a:solidFill>
            <a:srgbClr val="CD202C"/>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0"/>
            <a:ext cx="366712" cy="366713"/>
          </a:xfrm>
          <a:prstGeom prst="rect">
            <a:avLst/>
          </a:prstGeom>
          <a:solidFill>
            <a:srgbClr val="455D70"/>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0"/>
            <a:ext cx="366712" cy="366713"/>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25"/>
            <a:ext cx="366712" cy="366713"/>
          </a:xfrm>
          <a:prstGeom prst="rect">
            <a:avLst/>
          </a:prstGeom>
          <a:solidFill>
            <a:srgbClr val="D3D7BD"/>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0"/>
            <a:ext cx="366712" cy="366713"/>
          </a:xfrm>
          <a:prstGeom prst="rect">
            <a:avLst/>
          </a:prstGeom>
          <a:solidFill>
            <a:srgbClr val="0066A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6510338"/>
            <a:ext cx="573088" cy="347662"/>
          </a:xfrm>
          <a:prstGeom prst="rect">
            <a:avLst/>
          </a:prstGeom>
          <a:noFill/>
          <a:ln w="9525">
            <a:noFill/>
            <a:miter lim="800000"/>
            <a:headEnd/>
            <a:tailEnd/>
          </a:ln>
        </p:spPr>
      </p:pic>
      <p:sp>
        <p:nvSpPr>
          <p:cNvPr id="4" name="Picture Placeholder 14"/>
          <p:cNvSpPr>
            <a:spLocks noGrp="1"/>
          </p:cNvSpPr>
          <p:nvPr>
            <p:ph type="pic" sz="quarter" idx="13"/>
          </p:nvPr>
        </p:nvSpPr>
        <p:spPr>
          <a:xfrm>
            <a:off x="315914" y="1930399"/>
            <a:ext cx="4140199" cy="3543302"/>
          </a:xfrm>
        </p:spPr>
        <p:txBody>
          <a:bodyPr rtlCol="0">
            <a:normAutofit/>
          </a:bodyPr>
          <a:lstStyle/>
          <a:p>
            <a:pPr lvl="0"/>
            <a:r>
              <a:rPr lang="en-US" noProof="0"/>
              <a:t>Click icon to add picture</a:t>
            </a:r>
            <a:endParaRPr lang="en-US" noProof="0" dirty="0"/>
          </a:p>
        </p:txBody>
      </p:sp>
      <p:sp>
        <p:nvSpPr>
          <p:cNvPr id="5" name="Content Placeholder 2"/>
          <p:cNvSpPr>
            <a:spLocks noGrp="1"/>
          </p:cNvSpPr>
          <p:nvPr>
            <p:ph idx="12"/>
          </p:nvPr>
        </p:nvSpPr>
        <p:spPr>
          <a:xfrm>
            <a:off x="315913" y="5663670"/>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p:nvPr>
        </p:nvSpPr>
        <p:spPr>
          <a:xfrm>
            <a:off x="340424" y="392033"/>
            <a:ext cx="8458241" cy="1021335"/>
          </a:xfrm>
        </p:spPr>
        <p:txBody>
          <a:bodyPr/>
          <a:lstStyle>
            <a:lvl1pPr>
              <a:defRPr baseline="0"/>
            </a:lvl1pPr>
          </a:lstStyle>
          <a:p>
            <a:r>
              <a:rPr lang="en-US"/>
              <a:t>Click to edit Master title style</a:t>
            </a:r>
            <a:endParaRPr lang="en-US" dirty="0"/>
          </a:p>
        </p:txBody>
      </p:sp>
      <p:sp>
        <p:nvSpPr>
          <p:cNvPr id="10" name="Picture Placeholder 14"/>
          <p:cNvSpPr>
            <a:spLocks noGrp="1"/>
          </p:cNvSpPr>
          <p:nvPr>
            <p:ph type="pic" sz="quarter" idx="14"/>
          </p:nvPr>
        </p:nvSpPr>
        <p:spPr>
          <a:xfrm>
            <a:off x="4629151" y="1930398"/>
            <a:ext cx="4140199" cy="3543302"/>
          </a:xfrm>
        </p:spPr>
        <p:txBody>
          <a:bodyPr rtlCol="0">
            <a:normAutofit/>
          </a:bodyPr>
          <a:lstStyle/>
          <a:p>
            <a:pPr lvl="0"/>
            <a:r>
              <a:rPr lang="en-US" noProof="0"/>
              <a:t>Click icon to add picture</a:t>
            </a:r>
            <a:endParaRPr lang="en-US" noProof="0" dirty="0"/>
          </a:p>
        </p:txBody>
      </p:sp>
      <p:sp>
        <p:nvSpPr>
          <p:cNvPr id="11" name="Content Placeholder 2"/>
          <p:cNvSpPr>
            <a:spLocks noGrp="1"/>
          </p:cNvSpPr>
          <p:nvPr>
            <p:ph idx="15"/>
          </p:nvPr>
        </p:nvSpPr>
        <p:spPr>
          <a:xfrm>
            <a:off x="4629150" y="5663669"/>
            <a:ext cx="4140200" cy="487894"/>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B637AF9B-7155-40AF-BF4E-AF552839F659}" type="slidenum">
              <a:rPr lang="en-US"/>
              <a:pPr>
                <a:defRPr/>
              </a:pPr>
              <a:t>‹#›</a:t>
            </a:fld>
            <a:endParaRPr lang="en-US"/>
          </a:p>
        </p:txBody>
      </p:sp>
      <p:sp>
        <p:nvSpPr>
          <p:cNvPr id="22" name="Footer Placeholder 4"/>
          <p:cNvSpPr>
            <a:spLocks noGrp="1"/>
          </p:cNvSpPr>
          <p:nvPr>
            <p:ph type="ftr" sz="quarter" idx="17"/>
          </p:nvPr>
        </p:nvSpPr>
        <p:spPr>
          <a:xfrm>
            <a:off x="714375" y="6492875"/>
            <a:ext cx="6643688" cy="365125"/>
          </a:xfrm>
          <a:prstGeom prst="rect">
            <a:avLst/>
          </a:prstGeom>
        </p:spPr>
        <p:txBody>
          <a:bodyPr/>
          <a:lstStyle>
            <a:lvl1pPr>
              <a:defRPr>
                <a:latin typeface="Arial" charset="0"/>
                <a:cs typeface="+mn-cs"/>
              </a:defRPr>
            </a:lvl1pPr>
          </a:lstStyle>
          <a:p>
            <a:pPr>
              <a:defRPr/>
            </a:pPr>
            <a:r>
              <a:rPr lang="en-US"/>
              <a:t>| Тема презентации | xx/xx/xx</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6"/>
          <p:cNvSpPr>
            <a:spLocks noChangeArrowheads="1"/>
          </p:cNvSpPr>
          <p:nvPr userDrawn="1"/>
        </p:nvSpPr>
        <p:spPr bwMode="auto">
          <a:xfrm>
            <a:off x="0" y="0"/>
            <a:ext cx="9144000" cy="1374775"/>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sz="2200" dirty="0">
              <a:solidFill>
                <a:schemeClr val="lt1"/>
              </a:solidFill>
              <a:latin typeface="Verdana" pitchFamily="34" charset="0"/>
              <a:cs typeface="+mn-cs"/>
            </a:endParaRPr>
          </a:p>
        </p:txBody>
      </p:sp>
      <p:sp>
        <p:nvSpPr>
          <p:cNvPr id="1027" name="Заголовок 1"/>
          <p:cNvSpPr>
            <a:spLocks noGrp="1"/>
          </p:cNvSpPr>
          <p:nvPr>
            <p:ph type="title"/>
          </p:nvPr>
        </p:nvSpPr>
        <p:spPr bwMode="auto">
          <a:xfrm>
            <a:off x="0" y="0"/>
            <a:ext cx="9144000"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8" name="Rectangle 17"/>
          <p:cNvSpPr>
            <a:spLocks noChangeArrowheads="1"/>
          </p:cNvSpPr>
          <p:nvPr userDrawn="1"/>
        </p:nvSpPr>
        <p:spPr bwMode="auto">
          <a:xfrm>
            <a:off x="0" y="6507163"/>
            <a:ext cx="9144000" cy="350837"/>
          </a:xfrm>
          <a:prstGeom prst="rect">
            <a:avLst/>
          </a:prstGeom>
          <a:solidFill>
            <a:srgbClr val="BFC5CE"/>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02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4"/>
          </p:nvPr>
        </p:nvSpPr>
        <p:spPr>
          <a:xfrm>
            <a:off x="0" y="6492875"/>
            <a:ext cx="714375"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1FA7260-8BDF-4153-AB1D-640444A06545}" type="slidenum">
              <a:rPr lang="ru-RU"/>
              <a:pPr>
                <a:defRPr/>
              </a:pPr>
              <a:t>‹#›</a:t>
            </a:fld>
            <a:endParaRPr lang="ru-RU" dirty="0"/>
          </a:p>
        </p:txBody>
      </p:sp>
      <p:pic>
        <p:nvPicPr>
          <p:cNvPr id="1031" name="Picture 17" descr="rzd_logo.png"/>
          <p:cNvPicPr>
            <a:picLocks noChangeAspect="1"/>
          </p:cNvPicPr>
          <p:nvPr userDrawn="1"/>
        </p:nvPicPr>
        <p:blipFill>
          <a:blip r:embed="rId75" cstate="print"/>
          <a:srcRect/>
          <a:stretch>
            <a:fillRect/>
          </a:stretch>
        </p:blipFill>
        <p:spPr bwMode="auto">
          <a:xfrm>
            <a:off x="8280400" y="6510338"/>
            <a:ext cx="573088"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 id="2147483770" r:id="rId38"/>
    <p:sldLayoutId id="2147483771" r:id="rId39"/>
    <p:sldLayoutId id="2147483772" r:id="rId40"/>
    <p:sldLayoutId id="2147483773" r:id="rId41"/>
    <p:sldLayoutId id="2147483774" r:id="rId42"/>
    <p:sldLayoutId id="2147483775" r:id="rId43"/>
    <p:sldLayoutId id="2147483776" r:id="rId44"/>
    <p:sldLayoutId id="2147483777" r:id="rId45"/>
    <p:sldLayoutId id="2147483778" r:id="rId46"/>
    <p:sldLayoutId id="2147483779" r:id="rId47"/>
    <p:sldLayoutId id="2147483780" r:id="rId48"/>
    <p:sldLayoutId id="2147483781" r:id="rId49"/>
    <p:sldLayoutId id="2147483782" r:id="rId50"/>
    <p:sldLayoutId id="2147483783" r:id="rId51"/>
    <p:sldLayoutId id="2147483784" r:id="rId52"/>
    <p:sldLayoutId id="2147483785" r:id="rId53"/>
    <p:sldLayoutId id="2147483786" r:id="rId54"/>
    <p:sldLayoutId id="2147483787" r:id="rId55"/>
    <p:sldLayoutId id="2147483788" r:id="rId56"/>
    <p:sldLayoutId id="2147483789" r:id="rId57"/>
    <p:sldLayoutId id="2147483790" r:id="rId58"/>
    <p:sldLayoutId id="2147483791" r:id="rId59"/>
    <p:sldLayoutId id="2147483792" r:id="rId60"/>
    <p:sldLayoutId id="2147483793" r:id="rId61"/>
    <p:sldLayoutId id="2147483794" r:id="rId62"/>
    <p:sldLayoutId id="2147483795" r:id="rId63"/>
    <p:sldLayoutId id="2147483796" r:id="rId64"/>
    <p:sldLayoutId id="2147483797" r:id="rId65"/>
    <p:sldLayoutId id="2147483798" r:id="rId66"/>
    <p:sldLayoutId id="2147483799" r:id="rId67"/>
    <p:sldLayoutId id="2147483800" r:id="rId68"/>
    <p:sldLayoutId id="2147483801" r:id="rId69"/>
    <p:sldLayoutId id="2147483817" r:id="rId70"/>
    <p:sldLayoutId id="2147483846" r:id="rId71"/>
    <p:sldLayoutId id="2147483847" r:id="rId72"/>
    <p:sldLayoutId id="2147483848" r:id="rId73"/>
  </p:sldLayoutIdLst>
  <p:hf hdr="0" dt="0"/>
  <p:txStyles>
    <p:titleStyle>
      <a:lvl1pPr algn="ctr" rtl="0" eaLnBrk="0" fontAlgn="base" hangingPunct="0">
        <a:spcBef>
          <a:spcPct val="0"/>
        </a:spcBef>
        <a:spcAft>
          <a:spcPct val="0"/>
        </a:spcAft>
        <a:defRPr sz="2200" b="1" kern="1200">
          <a:solidFill>
            <a:schemeClr val="tx1"/>
          </a:solidFill>
          <a:latin typeface="Verdana" pitchFamily="34" charset="0"/>
          <a:ea typeface="+mj-ea"/>
          <a:cs typeface="+mj-cs"/>
        </a:defRPr>
      </a:lvl1pPr>
      <a:lvl2pPr algn="ctr" rtl="0" eaLnBrk="0" fontAlgn="base" hangingPunct="0">
        <a:spcBef>
          <a:spcPct val="0"/>
        </a:spcBef>
        <a:spcAft>
          <a:spcPct val="0"/>
        </a:spcAft>
        <a:defRPr sz="2200" b="1">
          <a:solidFill>
            <a:schemeClr val="tx1"/>
          </a:solidFill>
          <a:latin typeface="Verdana" pitchFamily="34" charset="0"/>
        </a:defRPr>
      </a:lvl2pPr>
      <a:lvl3pPr algn="ctr" rtl="0" eaLnBrk="0" fontAlgn="base" hangingPunct="0">
        <a:spcBef>
          <a:spcPct val="0"/>
        </a:spcBef>
        <a:spcAft>
          <a:spcPct val="0"/>
        </a:spcAft>
        <a:defRPr sz="2200" b="1">
          <a:solidFill>
            <a:schemeClr val="tx1"/>
          </a:solidFill>
          <a:latin typeface="Verdana" pitchFamily="34" charset="0"/>
        </a:defRPr>
      </a:lvl3pPr>
      <a:lvl4pPr algn="ctr" rtl="0" eaLnBrk="0" fontAlgn="base" hangingPunct="0">
        <a:spcBef>
          <a:spcPct val="0"/>
        </a:spcBef>
        <a:spcAft>
          <a:spcPct val="0"/>
        </a:spcAft>
        <a:defRPr sz="2200" b="1">
          <a:solidFill>
            <a:schemeClr val="tx1"/>
          </a:solidFill>
          <a:latin typeface="Verdana" pitchFamily="34" charset="0"/>
        </a:defRPr>
      </a:lvl4pPr>
      <a:lvl5pPr algn="ctr" rtl="0" eaLnBrk="0" fontAlgn="base" hangingPunct="0">
        <a:spcBef>
          <a:spcPct val="0"/>
        </a:spcBef>
        <a:spcAft>
          <a:spcPct val="0"/>
        </a:spcAft>
        <a:defRPr sz="2200" b="1">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0"/>
          <p:cNvSpPr>
            <a:spLocks noGrp="1"/>
          </p:cNvSpPr>
          <p:nvPr>
            <p:ph type="ctrTitle"/>
          </p:nvPr>
        </p:nvSpPr>
        <p:spPr>
          <a:xfrm>
            <a:off x="324256" y="2006577"/>
            <a:ext cx="6619883" cy="1304722"/>
          </a:xfrm>
        </p:spPr>
        <p:txBody>
          <a:bodyPr>
            <a:noAutofit/>
          </a:bodyPr>
          <a:lstStyle/>
          <a:p>
            <a:pPr algn="ctr"/>
            <a:r>
              <a:rPr lang="ru-RU" sz="3200" dirty="0"/>
              <a:t>Инновации в работе</a:t>
            </a:r>
            <a:br>
              <a:rPr lang="ru-RU" sz="3200" dirty="0"/>
            </a:br>
            <a:r>
              <a:rPr lang="ru-RU" sz="3200" dirty="0"/>
              <a:t> </a:t>
            </a:r>
            <a:r>
              <a:rPr lang="ru-RU" sz="3200" dirty="0" err="1"/>
              <a:t>огопеда</a:t>
            </a:r>
            <a:r>
              <a:rPr lang="ru-RU" sz="3200" dirty="0"/>
              <a:t> с детьми с ТНР  </a:t>
            </a:r>
            <a:br>
              <a:rPr lang="ru-RU" sz="3200" dirty="0"/>
            </a:br>
            <a:endParaRPr lang="en-US" sz="3200" b="1" dirty="0">
              <a:latin typeface="+mn-lt"/>
              <a:cs typeface="Verdana" charset="0"/>
            </a:endParaRPr>
          </a:p>
        </p:txBody>
      </p:sp>
      <p:pic>
        <p:nvPicPr>
          <p:cNvPr id="335874" name="Picture 2" descr="C:\Users\User\Desktop\эмблема без надписи.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6002"/>
            <a:ext cx="1800000" cy="127024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1"/>
          <p:cNvSpPr>
            <a:spLocks noChangeArrowheads="1"/>
          </p:cNvSpPr>
          <p:nvPr/>
        </p:nvSpPr>
        <p:spPr bwMode="auto">
          <a:xfrm>
            <a:off x="1131888" y="69850"/>
            <a:ext cx="8470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70C0"/>
                </a:solidFill>
                <a:latin typeface="Times New Roman" panose="02020603050405020304" pitchFamily="18" charset="0"/>
                <a:cs typeface="Times New Roman" panose="02020603050405020304" pitchFamily="18" charset="0"/>
              </a:rPr>
              <a:t>Частное общеобразовательное учреждение</a:t>
            </a:r>
          </a:p>
          <a:p>
            <a:pPr algn="ctr" eaLnBrk="1" hangingPunct="1">
              <a:spcBef>
                <a:spcPct val="0"/>
              </a:spcBef>
              <a:buFontTx/>
              <a:buNone/>
            </a:pPr>
            <a:r>
              <a:rPr lang="ru-RU" altLang="ru-RU" sz="1800" b="1" dirty="0">
                <a:solidFill>
                  <a:srgbClr val="0070C0"/>
                </a:solidFill>
                <a:latin typeface="Times New Roman" panose="02020603050405020304" pitchFamily="18" charset="0"/>
                <a:cs typeface="Times New Roman" panose="02020603050405020304" pitchFamily="18" charset="0"/>
              </a:rPr>
              <a:t>«Школа-интернат № 30 среднего общего образования</a:t>
            </a:r>
          </a:p>
          <a:p>
            <a:pPr algn="ctr" eaLnBrk="1" hangingPunct="1">
              <a:spcBef>
                <a:spcPct val="0"/>
              </a:spcBef>
              <a:buFontTx/>
              <a:buNone/>
            </a:pPr>
            <a:r>
              <a:rPr lang="ru-RU" altLang="ru-RU" sz="1800" b="1" dirty="0">
                <a:solidFill>
                  <a:srgbClr val="0070C0"/>
                </a:solidFill>
                <a:latin typeface="Times New Roman" panose="02020603050405020304" pitchFamily="18" charset="0"/>
                <a:cs typeface="Times New Roman" panose="02020603050405020304" pitchFamily="18" charset="0"/>
              </a:rPr>
              <a:t>открытого акционерного общества «Российские железные дороги</a:t>
            </a:r>
            <a:r>
              <a:rPr lang="ru-RU" altLang="ru-RU" sz="1800" b="1" dirty="0" smtClean="0">
                <a:solidFill>
                  <a:srgbClr val="0070C0"/>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ru-RU" altLang="ru-RU" sz="1800" b="1" dirty="0" smtClean="0">
                <a:solidFill>
                  <a:srgbClr val="0070C0"/>
                </a:solidFill>
                <a:latin typeface="Times New Roman" panose="02020603050405020304" pitchFamily="18" charset="0"/>
                <a:cs typeface="Times New Roman" panose="02020603050405020304" pitchFamily="18" charset="0"/>
              </a:rPr>
              <a:t>(дошкольное образование)</a:t>
            </a:r>
            <a:endParaRPr lang="ru-RU" altLang="ru-RU" sz="1800" b="1" dirty="0">
              <a:solidFill>
                <a:srgbClr val="0070C0"/>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D89FB0ED-2FE2-4B0B-8E76-3D2675FDCEC1}"/>
              </a:ext>
            </a:extLst>
          </p:cNvPr>
          <p:cNvPicPr>
            <a:picLocks noChangeAspect="1"/>
          </p:cNvPicPr>
          <p:nvPr/>
        </p:nvPicPr>
        <p:blipFill>
          <a:blip r:embed="rId3"/>
          <a:stretch>
            <a:fillRect/>
          </a:stretch>
        </p:blipFill>
        <p:spPr>
          <a:xfrm>
            <a:off x="0" y="1945240"/>
            <a:ext cx="9144000" cy="1798782"/>
          </a:xfrm>
          <a:prstGeom prst="rect">
            <a:avLst/>
          </a:prstGeom>
        </p:spPr>
      </p:pic>
      <p:sp>
        <p:nvSpPr>
          <p:cNvPr id="5" name="TextBox 4">
            <a:extLst>
              <a:ext uri="{FF2B5EF4-FFF2-40B4-BE49-F238E27FC236}">
                <a16:creationId xmlns:a16="http://schemas.microsoft.com/office/drawing/2014/main" xmlns="" id="{CE8AFA32-3821-419E-83DC-9755E59E5AC5}"/>
              </a:ext>
            </a:extLst>
          </p:cNvPr>
          <p:cNvSpPr txBox="1"/>
          <p:nvPr/>
        </p:nvSpPr>
        <p:spPr>
          <a:xfrm>
            <a:off x="822960" y="2207044"/>
            <a:ext cx="6247497" cy="954107"/>
          </a:xfrm>
          <a:prstGeom prst="rect">
            <a:avLst/>
          </a:prstGeom>
          <a:noFill/>
        </p:spPr>
        <p:txBody>
          <a:bodyPr wrap="square" rtlCol="0">
            <a:spAutoFit/>
          </a:bodyPr>
          <a:lstStyle/>
          <a:p>
            <a:r>
              <a:rPr lang="ru-RU" sz="2800" b="1" dirty="0">
                <a:solidFill>
                  <a:schemeClr val="bg1"/>
                </a:solidFill>
              </a:rPr>
              <a:t>      </a:t>
            </a:r>
            <a:r>
              <a:rPr lang="ru-RU" sz="2800" b="1" dirty="0" smtClean="0">
                <a:solidFill>
                  <a:schemeClr val="bg1"/>
                </a:solidFill>
              </a:rPr>
              <a:t>       </a:t>
            </a:r>
            <a:r>
              <a:rPr lang="ru-RU" sz="2800" b="1" dirty="0" smtClean="0">
                <a:solidFill>
                  <a:schemeClr val="bg1"/>
                </a:solidFill>
                <a:latin typeface="Times New Roman" panose="02020603050405020304" pitchFamily="18" charset="0"/>
                <a:cs typeface="Times New Roman" panose="02020603050405020304" pitchFamily="18" charset="0"/>
              </a:rPr>
              <a:t>Инновации </a:t>
            </a:r>
            <a:r>
              <a:rPr lang="ru-RU" sz="2800" b="1" dirty="0">
                <a:solidFill>
                  <a:schemeClr val="bg1"/>
                </a:solidFill>
                <a:latin typeface="Times New Roman" panose="02020603050405020304" pitchFamily="18" charset="0"/>
                <a:cs typeface="Times New Roman" panose="02020603050405020304" pitchFamily="18" charset="0"/>
              </a:rPr>
              <a:t>в работе </a:t>
            </a:r>
            <a:endParaRPr lang="ru-RU" sz="2800" b="1" dirty="0" smtClean="0">
              <a:solidFill>
                <a:schemeClr val="bg1"/>
              </a:solidFill>
              <a:latin typeface="Times New Roman" panose="02020603050405020304" pitchFamily="18" charset="0"/>
              <a:cs typeface="Times New Roman" panose="02020603050405020304" pitchFamily="18" charset="0"/>
            </a:endParaRPr>
          </a:p>
          <a:p>
            <a:r>
              <a:rPr lang="ru-RU" sz="2800" b="1" dirty="0" smtClean="0">
                <a:solidFill>
                  <a:schemeClr val="bg1"/>
                </a:solidFill>
                <a:latin typeface="Times New Roman" panose="02020603050405020304" pitchFamily="18" charset="0"/>
                <a:cs typeface="Times New Roman" panose="02020603050405020304" pitchFamily="18" charset="0"/>
              </a:rPr>
              <a:t>учителя-логопеда </a:t>
            </a:r>
            <a:r>
              <a:rPr lang="ru-RU" sz="2800" b="1" dirty="0">
                <a:solidFill>
                  <a:schemeClr val="bg1"/>
                </a:solidFill>
                <a:latin typeface="Times New Roman" panose="02020603050405020304" pitchFamily="18" charset="0"/>
                <a:cs typeface="Times New Roman" panose="02020603050405020304" pitchFamily="18" charset="0"/>
              </a:rPr>
              <a:t>с детьми с ТНР</a:t>
            </a:r>
          </a:p>
        </p:txBody>
      </p:sp>
      <p:pic>
        <p:nvPicPr>
          <p:cNvPr id="8" name="Рисунок 7">
            <a:extLst>
              <a:ext uri="{FF2B5EF4-FFF2-40B4-BE49-F238E27FC236}">
                <a16:creationId xmlns:a16="http://schemas.microsoft.com/office/drawing/2014/main" xmlns="" id="{05311067-38C0-4CAE-920F-F40EC81F57E7}"/>
              </a:ext>
            </a:extLst>
          </p:cNvPr>
          <p:cNvPicPr>
            <a:picLocks noChangeAspect="1"/>
          </p:cNvPicPr>
          <p:nvPr/>
        </p:nvPicPr>
        <p:blipFill>
          <a:blip r:embed="rId4"/>
          <a:stretch>
            <a:fillRect/>
          </a:stretch>
        </p:blipFill>
        <p:spPr>
          <a:xfrm>
            <a:off x="1670691" y="3611418"/>
            <a:ext cx="4591564" cy="3143926"/>
          </a:xfrm>
          <a:prstGeom prst="rect">
            <a:avLst/>
          </a:prstGeom>
        </p:spPr>
      </p:pic>
      <p:pic>
        <p:nvPicPr>
          <p:cNvPr id="10" name="Рисунок 9">
            <a:extLst>
              <a:ext uri="{FF2B5EF4-FFF2-40B4-BE49-F238E27FC236}">
                <a16:creationId xmlns:a16="http://schemas.microsoft.com/office/drawing/2014/main" xmlns="" id="{59AFAC5C-61E1-4B4D-81AC-5F57AF1B3969}"/>
              </a:ext>
            </a:extLst>
          </p:cNvPr>
          <p:cNvPicPr>
            <a:picLocks noChangeAspect="1"/>
          </p:cNvPicPr>
          <p:nvPr/>
        </p:nvPicPr>
        <p:blipFill>
          <a:blip r:embed="rId5"/>
          <a:stretch>
            <a:fillRect/>
          </a:stretch>
        </p:blipFill>
        <p:spPr>
          <a:xfrm>
            <a:off x="7282893" y="2281148"/>
            <a:ext cx="1633737" cy="15918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6"/>
          </p:nvPr>
        </p:nvSpPr>
        <p:spPr/>
        <p:txBody>
          <a:bodyPr/>
          <a:lstStyle/>
          <a:p>
            <a:pPr>
              <a:defRPr/>
            </a:pPr>
            <a:fld id="{EDBF5C32-FCA0-429C-8F1B-383F61508A0A}" type="slidenum">
              <a:rPr lang="en-US" smtClean="0">
                <a:solidFill>
                  <a:srgbClr val="000000">
                    <a:tint val="75000"/>
                  </a:srgbClr>
                </a:solidFill>
              </a:rPr>
              <a:pPr>
                <a:defRPr/>
              </a:pPr>
              <a:t>10</a:t>
            </a:fld>
            <a:endParaRPr lang="en-US">
              <a:solidFill>
                <a:srgbClr val="000000">
                  <a:tint val="75000"/>
                </a:srgbClr>
              </a:solidFill>
            </a:endParaRPr>
          </a:p>
        </p:txBody>
      </p:sp>
      <p:sp>
        <p:nvSpPr>
          <p:cNvPr id="9" name="TextBox 8"/>
          <p:cNvSpPr txBox="1"/>
          <p:nvPr/>
        </p:nvSpPr>
        <p:spPr>
          <a:xfrm>
            <a:off x="3474719" y="382386"/>
            <a:ext cx="2319609" cy="553998"/>
          </a:xfrm>
          <a:prstGeom prst="rect">
            <a:avLst/>
          </a:prstGeom>
          <a:noFill/>
        </p:spPr>
        <p:txBody>
          <a:bodyPr wrap="none" rtlCol="0">
            <a:spAutoFit/>
          </a:bodyPr>
          <a:lstStyle/>
          <a:p>
            <a:r>
              <a:rPr lang="ru-RU" sz="3000" b="1" dirty="0">
                <a:solidFill>
                  <a:srgbClr val="FF0000"/>
                </a:solidFill>
                <a:latin typeface="Times New Roman" panose="02020603050405020304" pitchFamily="18" charset="0"/>
                <a:cs typeface="Times New Roman" panose="02020603050405020304" pitchFamily="18" charset="0"/>
              </a:rPr>
              <a:t>Достижения</a:t>
            </a:r>
          </a:p>
        </p:txBody>
      </p:sp>
      <p:sp>
        <p:nvSpPr>
          <p:cNvPr id="2" name="TextBox 1">
            <a:extLst>
              <a:ext uri="{FF2B5EF4-FFF2-40B4-BE49-F238E27FC236}">
                <a16:creationId xmlns:a16="http://schemas.microsoft.com/office/drawing/2014/main" xmlns="" id="{7657306D-0C0A-4D6A-86B3-924DAB938C8F}"/>
              </a:ext>
            </a:extLst>
          </p:cNvPr>
          <p:cNvSpPr txBox="1"/>
          <p:nvPr/>
        </p:nvSpPr>
        <p:spPr>
          <a:xfrm>
            <a:off x="235528" y="1467554"/>
            <a:ext cx="8686800" cy="646331"/>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Применение инновационных технологий позволяет нам достигать высоких результатов в работе по коррекции речевого развития детей</a:t>
            </a:r>
          </a:p>
        </p:txBody>
      </p:sp>
      <p:graphicFrame>
        <p:nvGraphicFramePr>
          <p:cNvPr id="15" name="Таблица 14"/>
          <p:cNvGraphicFramePr>
            <a:graphicFrameLocks noGrp="1"/>
          </p:cNvGraphicFramePr>
          <p:nvPr>
            <p:extLst>
              <p:ext uri="{D42A27DB-BD31-4B8C-83A1-F6EECF244321}">
                <p14:modId xmlns:p14="http://schemas.microsoft.com/office/powerpoint/2010/main" val="1129233922"/>
              </p:ext>
            </p:extLst>
          </p:nvPr>
        </p:nvGraphicFramePr>
        <p:xfrm>
          <a:off x="235528" y="2272147"/>
          <a:ext cx="8686802" cy="4087773"/>
        </p:xfrm>
        <a:graphic>
          <a:graphicData uri="http://schemas.openxmlformats.org/drawingml/2006/table">
            <a:tbl>
              <a:tblPr firstRow="1" firstCol="1" bandRow="1">
                <a:tableStyleId>{BC89EF96-8CEA-46FF-86C4-4CE0E7609802}</a:tableStyleId>
              </a:tblPr>
              <a:tblGrid>
                <a:gridCol w="2432059"/>
                <a:gridCol w="1292981"/>
                <a:gridCol w="1036305"/>
                <a:gridCol w="797473"/>
                <a:gridCol w="1263120"/>
                <a:gridCol w="1024352"/>
                <a:gridCol w="840512"/>
              </a:tblGrid>
              <a:tr h="280422">
                <a:tc>
                  <a:txBody>
                    <a:bodyPr/>
                    <a:lstStyle/>
                    <a:p>
                      <a:pPr marR="107315" algn="ctr">
                        <a:lnSpc>
                          <a:spcPct val="115000"/>
                        </a:lnSpc>
                        <a:spcAft>
                          <a:spcPts val="0"/>
                        </a:spcAft>
                      </a:pPr>
                      <a:r>
                        <a:rPr lang="ru-RU" sz="1000" dirty="0">
                          <a:effectLst/>
                        </a:rPr>
                        <a:t>Учебный 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smtClean="0">
                          <a:effectLst/>
                        </a:rPr>
                        <a:t>Уровни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gridSpan="2">
                  <a:txBody>
                    <a:bodyPr/>
                    <a:lstStyle/>
                    <a:p>
                      <a:pPr marR="107315" algn="ctr">
                        <a:lnSpc>
                          <a:spcPct val="115000"/>
                        </a:lnSpc>
                        <a:spcAft>
                          <a:spcPts val="0"/>
                        </a:spcAft>
                      </a:pPr>
                      <a:r>
                        <a:rPr lang="ru-RU" sz="1000" dirty="0" smtClean="0">
                          <a:effectLst/>
                        </a:rPr>
                        <a:t>2018-2019 </a:t>
                      </a:r>
                      <a:r>
                        <a:rPr lang="ru-RU" sz="1000" dirty="0" err="1" smtClean="0">
                          <a:effectLst/>
                        </a:rPr>
                        <a:t>уч.г</a:t>
                      </a:r>
                      <a:r>
                        <a:rPr lang="ru-RU" sz="1000" dirty="0" smtClean="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hMerge="1">
                  <a:txBody>
                    <a:bodyPr/>
                    <a:lstStyle/>
                    <a:p>
                      <a:endParaRPr lang="ru-RU"/>
                    </a:p>
                  </a:txBody>
                  <a:tcPr/>
                </a:tc>
                <a:tc>
                  <a:txBody>
                    <a:bodyPr/>
                    <a:lstStyle/>
                    <a:p>
                      <a:pPr marR="107315" algn="ctr">
                        <a:lnSpc>
                          <a:spcPct val="115000"/>
                        </a:lnSpc>
                        <a:spcAft>
                          <a:spcPts val="0"/>
                        </a:spcAft>
                      </a:pPr>
                      <a:r>
                        <a:rPr lang="ru-RU" sz="1000" dirty="0" smtClean="0">
                          <a:effectLst/>
                        </a:rPr>
                        <a:t>Уровни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gridSpan="2">
                  <a:txBody>
                    <a:bodyPr/>
                    <a:lstStyle/>
                    <a:p>
                      <a:pPr marR="107315" algn="ctr">
                        <a:lnSpc>
                          <a:spcPct val="115000"/>
                        </a:lnSpc>
                        <a:spcAft>
                          <a:spcPts val="0"/>
                        </a:spcAft>
                      </a:pPr>
                      <a:r>
                        <a:rPr lang="ru-RU" sz="1000" dirty="0" smtClean="0">
                          <a:effectLst/>
                        </a:rPr>
                        <a:t>2020-2021 </a:t>
                      </a:r>
                      <a:r>
                        <a:rPr lang="ru-RU" sz="1000" dirty="0" err="1" smtClean="0">
                          <a:effectLst/>
                        </a:rPr>
                        <a:t>уч.г</a:t>
                      </a:r>
                      <a:r>
                        <a:rPr lang="ru-RU" sz="1000" dirty="0" smtClean="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hMerge="1">
                  <a:txBody>
                    <a:bodyPr/>
                    <a:lstStyle/>
                    <a:p>
                      <a:endParaRPr lang="ru-RU"/>
                    </a:p>
                  </a:txBody>
                  <a:tcPr/>
                </a:tc>
              </a:tr>
              <a:tr h="531072">
                <a:tc>
                  <a:txBody>
                    <a:bodyPr/>
                    <a:lstStyle/>
                    <a:p>
                      <a:pPr marR="107315">
                        <a:lnSpc>
                          <a:spcPct val="115000"/>
                        </a:lnSpc>
                        <a:spcAft>
                          <a:spcPts val="0"/>
                        </a:spcAft>
                      </a:pPr>
                      <a:r>
                        <a:rPr lang="ru-RU" sz="1000" dirty="0" smtClean="0">
                          <a:effectLst/>
                        </a:rPr>
                        <a:t>Группа</a:t>
                      </a:r>
                      <a:endParaRPr lang="ru-RU" sz="1100" dirty="0">
                        <a:effectLst/>
                      </a:endParaRPr>
                    </a:p>
                    <a:p>
                      <a:pPr marR="107315">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rowSpan="2">
                  <a:txBody>
                    <a:bodyPr/>
                    <a:lstStyle/>
                    <a:p>
                      <a:pPr marR="107315" algn="ctr">
                        <a:lnSpc>
                          <a:spcPct val="115000"/>
                        </a:lnSpc>
                        <a:spcAft>
                          <a:spcPts val="0"/>
                        </a:spcAft>
                      </a:pPr>
                      <a:r>
                        <a:rPr lang="ru-RU" sz="10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gridSpan="2">
                  <a:txBody>
                    <a:bodyPr/>
                    <a:lstStyle/>
                    <a:p>
                      <a:pPr marR="107315" algn="ctr">
                        <a:lnSpc>
                          <a:spcPct val="115000"/>
                        </a:lnSpc>
                        <a:spcAft>
                          <a:spcPts val="0"/>
                        </a:spcAft>
                      </a:pPr>
                      <a:r>
                        <a:rPr lang="ru-RU" sz="1000" dirty="0" smtClean="0">
                          <a:effectLst/>
                        </a:rPr>
                        <a:t>Подготовительная</a:t>
                      </a:r>
                    </a:p>
                    <a:p>
                      <a:pPr marR="107315" algn="ctr">
                        <a:lnSpc>
                          <a:spcPct val="115000"/>
                        </a:lnSpc>
                        <a:spcAft>
                          <a:spcPts val="0"/>
                        </a:spcAft>
                      </a:pPr>
                      <a:r>
                        <a:rPr lang="ru-RU" sz="1000" dirty="0" smtClean="0">
                          <a:effectLst/>
                        </a:rPr>
                        <a:t> </a:t>
                      </a:r>
                      <a:r>
                        <a:rPr lang="ru-RU" sz="1000" dirty="0">
                          <a:effectLst/>
                        </a:rPr>
                        <a:t>(2-й год обучения)</a:t>
                      </a:r>
                      <a:endParaRPr lang="ru-RU" sz="1100" dirty="0">
                        <a:effectLst/>
                      </a:endParaRPr>
                    </a:p>
                    <a:p>
                      <a:pPr marR="107315" algn="ctr">
                        <a:lnSpc>
                          <a:spcPct val="115000"/>
                        </a:lnSpc>
                        <a:spcAft>
                          <a:spcPts val="0"/>
                        </a:spcAft>
                      </a:pPr>
                      <a:r>
                        <a:rPr lang="ru-RU" sz="10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hMerge="1">
                  <a:txBody>
                    <a:bodyPr/>
                    <a:lstStyle/>
                    <a:p>
                      <a:endParaRPr lang="ru-RU"/>
                    </a:p>
                  </a:txBody>
                  <a:tcPr/>
                </a:tc>
                <a:tc rowSpan="2">
                  <a:txBody>
                    <a:bodyPr/>
                    <a:lstStyle/>
                    <a:p>
                      <a:pPr marR="107315" algn="ctr">
                        <a:lnSpc>
                          <a:spcPct val="115000"/>
                        </a:lnSpc>
                        <a:spcAft>
                          <a:spcPts val="0"/>
                        </a:spcAft>
                      </a:pPr>
                      <a:r>
                        <a:rPr lang="ru-RU" sz="10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gridSpan="2">
                  <a:txBody>
                    <a:bodyPr/>
                    <a:lstStyle/>
                    <a:p>
                      <a:pPr marR="107315" algn="ctr">
                        <a:lnSpc>
                          <a:spcPct val="115000"/>
                        </a:lnSpc>
                        <a:spcAft>
                          <a:spcPts val="0"/>
                        </a:spcAft>
                      </a:pPr>
                      <a:r>
                        <a:rPr lang="ru-RU" sz="1000" dirty="0" smtClean="0">
                          <a:effectLst/>
                        </a:rPr>
                        <a:t>Подготовительная</a:t>
                      </a:r>
                      <a:endParaRPr lang="ru-RU" sz="1100" dirty="0">
                        <a:effectLst/>
                      </a:endParaRPr>
                    </a:p>
                    <a:p>
                      <a:pPr marR="107315" algn="ctr">
                        <a:lnSpc>
                          <a:spcPct val="115000"/>
                        </a:lnSpc>
                        <a:spcAft>
                          <a:spcPts val="0"/>
                        </a:spcAft>
                      </a:pPr>
                      <a:r>
                        <a:rPr lang="ru-RU" sz="1000" dirty="0">
                          <a:effectLst/>
                        </a:rPr>
                        <a:t>(2-й год обучения</a:t>
                      </a:r>
                      <a:r>
                        <a:rPr lang="ru-RU" sz="1000" dirty="0" smtClean="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hMerge="1">
                  <a:txBody>
                    <a:bodyPr/>
                    <a:lstStyle/>
                    <a:p>
                      <a:endParaRPr lang="ru-RU"/>
                    </a:p>
                  </a:txBody>
                  <a:tcPr/>
                </a:tc>
              </a:tr>
              <a:tr h="398426">
                <a:tc>
                  <a:txBody>
                    <a:bodyPr/>
                    <a:lstStyle/>
                    <a:p>
                      <a:pPr marL="0" marR="107315" lvl="0" indent="0" algn="l" defTabSz="914400" rtl="0" eaLnBrk="1" fontAlgn="auto" latinLnBrk="0" hangingPunct="1">
                        <a:lnSpc>
                          <a:spcPct val="115000"/>
                        </a:lnSpc>
                        <a:spcBef>
                          <a:spcPts val="0"/>
                        </a:spcBef>
                        <a:spcAft>
                          <a:spcPts val="0"/>
                        </a:spcAft>
                        <a:buClrTx/>
                        <a:buSzTx/>
                        <a:buFontTx/>
                        <a:buNone/>
                        <a:tabLst/>
                        <a:defRPr/>
                      </a:pPr>
                      <a:r>
                        <a:rPr lang="ru-RU" sz="1100" dirty="0" smtClean="0">
                          <a:effectLst/>
                        </a:rPr>
                        <a:t>Количество детей</a:t>
                      </a:r>
                      <a:endParaRPr lang="ru-RU" sz="1400" dirty="0" smtClean="0">
                        <a:effectLst/>
                      </a:endParaRPr>
                    </a:p>
                    <a:p>
                      <a:pPr marR="107315">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vMerge="1">
                  <a:txBody>
                    <a:bodyPr/>
                    <a:lstStyle/>
                    <a:p>
                      <a:endParaRPr lang="ru-RU"/>
                    </a:p>
                  </a:txBody>
                  <a:tcPr/>
                </a:tc>
                <a:tc gridSpan="2">
                  <a:txBody>
                    <a:bodyPr/>
                    <a:lstStyle/>
                    <a:p>
                      <a:pPr marR="107315" algn="ctr">
                        <a:lnSpc>
                          <a:spcPct val="115000"/>
                        </a:lnSpc>
                        <a:spcAft>
                          <a:spcPts val="0"/>
                        </a:spcAft>
                      </a:pPr>
                      <a:r>
                        <a:rPr lang="ru-RU" sz="1100" dirty="0" smtClean="0">
                          <a:effectLst/>
                        </a:rPr>
                        <a:t>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hMerge="1">
                  <a:txBody>
                    <a:bodyPr/>
                    <a:lstStyle/>
                    <a:p>
                      <a:endParaRPr lang="ru-RU"/>
                    </a:p>
                  </a:txBody>
                  <a:tcPr/>
                </a:tc>
                <a:tc vMerge="1">
                  <a:txBody>
                    <a:bodyPr/>
                    <a:lstStyle/>
                    <a:p>
                      <a:endParaRPr lang="ru-RU"/>
                    </a:p>
                  </a:txBody>
                  <a:tcPr/>
                </a:tc>
                <a:tc gridSpan="2">
                  <a:txBody>
                    <a:bodyPr/>
                    <a:lstStyle/>
                    <a:p>
                      <a:pPr marR="107315" algn="ctr">
                        <a:lnSpc>
                          <a:spcPct val="115000"/>
                        </a:lnSpc>
                        <a:spcAft>
                          <a:spcPts val="0"/>
                        </a:spcAft>
                      </a:pPr>
                      <a:r>
                        <a:rPr lang="ru-RU" sz="1100" dirty="0" smtClean="0">
                          <a:effectLst/>
                        </a:rPr>
                        <a:t>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hMerge="1">
                  <a:txBody>
                    <a:bodyPr/>
                    <a:lstStyle/>
                    <a:p>
                      <a:endParaRPr lang="ru-RU"/>
                    </a:p>
                  </a:txBody>
                  <a:tcPr/>
                </a:tc>
              </a:tr>
              <a:tr h="354048">
                <a:tc>
                  <a:txBody>
                    <a:bodyPr/>
                    <a:lstStyle/>
                    <a:p>
                      <a:pPr marR="107315" algn="just">
                        <a:lnSpc>
                          <a:spcPct val="115000"/>
                        </a:lnSpc>
                        <a:spcAft>
                          <a:spcPts val="0"/>
                        </a:spcAft>
                      </a:pPr>
                      <a:r>
                        <a:rPr lang="ru-RU" sz="1000">
                          <a:effectLst/>
                        </a:rPr>
                        <a:t>Период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smtClean="0">
                          <a:effectLst/>
                        </a:rPr>
                        <a:t>Начало</a:t>
                      </a:r>
                      <a:r>
                        <a:rPr lang="ru-RU" sz="1000" baseline="0" dirty="0" smtClean="0">
                          <a:effectLst/>
                        </a:rPr>
                        <a:t> года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smtClean="0">
                          <a:effectLst/>
                        </a:rPr>
                        <a:t>Конец</a:t>
                      </a:r>
                      <a:r>
                        <a:rPr lang="ru-RU" sz="1000" baseline="0" dirty="0" smtClean="0">
                          <a:effectLst/>
                        </a:rPr>
                        <a:t> года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kern="1200" dirty="0" smtClean="0">
                          <a:effectLst/>
                        </a:rPr>
                        <a:t>Начало года</a:t>
                      </a:r>
                      <a:endParaRPr lang="ru-RU"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kern="1200" dirty="0" smtClean="0">
                          <a:effectLst/>
                        </a:rPr>
                        <a:t>Конец года</a:t>
                      </a:r>
                      <a:endParaRPr lang="ru-RU"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tc>
              </a:tr>
              <a:tr h="420634">
                <a:tc rowSpan="3">
                  <a:txBody>
                    <a:bodyPr/>
                    <a:lstStyle/>
                    <a:p>
                      <a:pPr marR="107315">
                        <a:lnSpc>
                          <a:spcPct val="115000"/>
                        </a:lnSpc>
                        <a:spcAft>
                          <a:spcPts val="0"/>
                        </a:spcAft>
                      </a:pPr>
                      <a:r>
                        <a:rPr lang="ru-RU" sz="1000" dirty="0">
                          <a:effectLst/>
                        </a:rPr>
                        <a:t>Динамика доли обучающихся, воспитанников имеющих положительные результаты в коррекции речевых нарушений кол-во чел.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kern="1200" dirty="0" smtClean="0">
                          <a:effectLst/>
                        </a:rPr>
                        <a:t>Сформировано</a:t>
                      </a:r>
                      <a:endParaRPr lang="ru-RU"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smtClean="0">
                          <a:effectLst/>
                        </a:rPr>
                        <a:t>41% (7)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smtClean="0">
                          <a:effectLst/>
                        </a:rPr>
                        <a:t>100% (17)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kern="1200" dirty="0" smtClean="0">
                          <a:effectLst/>
                        </a:rPr>
                        <a:t>Сформировано</a:t>
                      </a:r>
                      <a:endParaRPr lang="ru-RU"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smtClean="0">
                          <a:effectLst/>
                        </a:rPr>
                        <a:t>25% (3)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smtClean="0">
                          <a:effectLst/>
                        </a:rPr>
                        <a:t>100% (12)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r>
              <a:tr h="420634">
                <a:tc vMerge="1">
                  <a:txBody>
                    <a:bodyPr/>
                    <a:lstStyle/>
                    <a:p>
                      <a:endParaRPr lang="ru-RU"/>
                    </a:p>
                  </a:txBody>
                  <a:tcPr/>
                </a:tc>
                <a:tc>
                  <a:txBody>
                    <a:bodyPr/>
                    <a:lstStyle/>
                    <a:p>
                      <a:pPr marR="107315" algn="ctr">
                        <a:lnSpc>
                          <a:spcPct val="115000"/>
                        </a:lnSpc>
                        <a:spcAft>
                          <a:spcPts val="0"/>
                        </a:spcAft>
                      </a:pPr>
                      <a:r>
                        <a:rPr lang="ru-RU" sz="1000" kern="1200" dirty="0" smtClean="0">
                          <a:effectLst/>
                        </a:rPr>
                        <a:t>Стадия формирования</a:t>
                      </a:r>
                      <a:endParaRPr lang="ru-RU"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smtClean="0">
                          <a:effectLst/>
                        </a:rPr>
                        <a:t>59% (10)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a:effectLst/>
                        </a:rPr>
                        <a:t>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kern="1200" dirty="0" smtClean="0">
                          <a:effectLst/>
                        </a:rPr>
                        <a:t>Стадия формирования</a:t>
                      </a:r>
                      <a:endParaRPr lang="ru-RU"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smtClean="0">
                          <a:effectLst/>
                        </a:rPr>
                        <a:t>75% (9)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a:effectLst/>
                        </a:rPr>
                        <a:t>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r>
              <a:tr h="560846">
                <a:tc vMerge="1">
                  <a:txBody>
                    <a:bodyPr/>
                    <a:lstStyle/>
                    <a:p>
                      <a:endParaRPr lang="ru-RU"/>
                    </a:p>
                  </a:txBody>
                  <a:tcPr/>
                </a:tc>
                <a:tc>
                  <a:txBody>
                    <a:bodyPr/>
                    <a:lstStyle/>
                    <a:p>
                      <a:pPr marL="0" marR="107315" lvl="0" indent="0" algn="ctr" defTabSz="914400" rtl="0" eaLnBrk="1" fontAlgn="auto" latinLnBrk="0" hangingPunct="1">
                        <a:lnSpc>
                          <a:spcPct val="115000"/>
                        </a:lnSpc>
                        <a:spcBef>
                          <a:spcPts val="0"/>
                        </a:spcBef>
                        <a:spcAft>
                          <a:spcPts val="0"/>
                        </a:spcAft>
                        <a:buClrTx/>
                        <a:buSzTx/>
                        <a:buFontTx/>
                        <a:buNone/>
                        <a:tabLst/>
                        <a:defRPr/>
                      </a:pPr>
                      <a:r>
                        <a:rPr lang="ru-RU" sz="1000" kern="1200" dirty="0" smtClean="0">
                          <a:effectLst/>
                        </a:rPr>
                        <a:t>Не сформировано</a:t>
                      </a:r>
                    </a:p>
                    <a:p>
                      <a:pPr marR="107315" algn="ctr">
                        <a:lnSpc>
                          <a:spcPct val="115000"/>
                        </a:lnSpc>
                        <a:spcAft>
                          <a:spcPts val="0"/>
                        </a:spcAft>
                      </a:pPr>
                      <a:endParaRPr lang="ru-RU" sz="10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a:effectLst/>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a:effectLst/>
                        </a:rPr>
                        <a:t>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L="0" marR="107315" lvl="0" indent="0" algn="ctr" defTabSz="914400" rtl="0" eaLnBrk="1" fontAlgn="auto" latinLnBrk="0" hangingPunct="1">
                        <a:lnSpc>
                          <a:spcPct val="115000"/>
                        </a:lnSpc>
                        <a:spcBef>
                          <a:spcPts val="0"/>
                        </a:spcBef>
                        <a:spcAft>
                          <a:spcPts val="0"/>
                        </a:spcAft>
                        <a:buClrTx/>
                        <a:buSzTx/>
                        <a:buFontTx/>
                        <a:buNone/>
                        <a:tabLst/>
                        <a:defRPr/>
                      </a:pPr>
                      <a:r>
                        <a:rPr lang="ru-RU" sz="1000" kern="1200" dirty="0" smtClean="0">
                          <a:effectLst/>
                        </a:rPr>
                        <a:t>Не сформировано</a:t>
                      </a:r>
                      <a:endParaRPr lang="ru-RU" sz="10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a:effectLst/>
                        </a:rPr>
                        <a:t>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a:effectLst/>
                        </a:rPr>
                        <a:t>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r>
              <a:tr h="1121691">
                <a:tc>
                  <a:txBody>
                    <a:bodyPr/>
                    <a:lstStyle/>
                    <a:p>
                      <a:pPr marR="107315">
                        <a:lnSpc>
                          <a:spcPct val="115000"/>
                        </a:lnSpc>
                        <a:spcAft>
                          <a:spcPts val="0"/>
                        </a:spcAft>
                      </a:pPr>
                      <a:r>
                        <a:rPr lang="ru-RU" sz="1000">
                          <a:effectLst/>
                        </a:rPr>
                        <a:t>Количество воспитанников имеющих положительные результаты в коррекции речевых нарушений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100" dirty="0" smtClean="0">
                          <a:effectLst/>
                        </a:rPr>
                        <a:t>100% (</a:t>
                      </a:r>
                      <a:r>
                        <a:rPr lang="ru-RU" sz="1100" dirty="0" smtClean="0">
                          <a:effectLst/>
                        </a:rPr>
                        <a:t>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c>
                  <a:txBody>
                    <a:bodyPr/>
                    <a:lstStyle/>
                    <a:p>
                      <a:pPr marR="107315" algn="ctr">
                        <a:lnSpc>
                          <a:spcPct val="115000"/>
                        </a:lnSpc>
                        <a:spcAft>
                          <a:spcPts val="0"/>
                        </a:spcAft>
                      </a:pPr>
                      <a:r>
                        <a:rPr lang="ru-RU" sz="1000" dirty="0" smtClean="0">
                          <a:effectLst/>
                        </a:rPr>
                        <a:t>100% (12)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41" marR="68041" marT="0" marB="0"/>
                </a:tc>
              </a:tr>
            </a:tbl>
          </a:graphicData>
        </a:graphic>
      </p:graphicFrame>
    </p:spTree>
    <p:extLst>
      <p:ext uri="{BB962C8B-B14F-4D97-AF65-F5344CB8AC3E}">
        <p14:creationId xmlns:p14="http://schemas.microsoft.com/office/powerpoint/2010/main" val="289152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xmlns="" id="{F0D95344-B7E4-44FB-8561-1D1C065DF6F1}"/>
              </a:ext>
            </a:extLst>
          </p:cNvPr>
          <p:cNvSpPr>
            <a:spLocks noGrp="1"/>
          </p:cNvSpPr>
          <p:nvPr>
            <p:ph type="sldNum" sz="quarter" idx="16"/>
          </p:nvPr>
        </p:nvSpPr>
        <p:spPr/>
        <p:txBody>
          <a:bodyPr/>
          <a:lstStyle/>
          <a:p>
            <a:pPr>
              <a:defRPr/>
            </a:pPr>
            <a:fld id="{EDBF5C32-FCA0-429C-8F1B-383F61508A0A}" type="slidenum">
              <a:rPr lang="en-US" smtClean="0"/>
              <a:pPr>
                <a:defRPr/>
              </a:pPr>
              <a:t>2</a:t>
            </a:fld>
            <a:endParaRPr lang="en-US"/>
          </a:p>
        </p:txBody>
      </p:sp>
      <p:sp>
        <p:nvSpPr>
          <p:cNvPr id="12" name="TextBox 11">
            <a:extLst>
              <a:ext uri="{FF2B5EF4-FFF2-40B4-BE49-F238E27FC236}">
                <a16:creationId xmlns:a16="http://schemas.microsoft.com/office/drawing/2014/main" xmlns="" id="{EBD7D9D7-AA93-4E30-AB73-2AD254F1EF0A}"/>
              </a:ext>
            </a:extLst>
          </p:cNvPr>
          <p:cNvSpPr txBox="1"/>
          <p:nvPr/>
        </p:nvSpPr>
        <p:spPr>
          <a:xfrm>
            <a:off x="-131064" y="0"/>
            <a:ext cx="9174480" cy="1015663"/>
          </a:xfrm>
          <a:prstGeom prst="rect">
            <a:avLst/>
          </a:prstGeom>
          <a:noFill/>
        </p:spPr>
        <p:txBody>
          <a:bodyPr wrap="square">
            <a:spAutoFit/>
          </a:bodyPr>
          <a:lstStyle/>
          <a:p>
            <a:pPr algn="ctr"/>
            <a:r>
              <a:rPr lang="ru-RU" sz="3000" b="1" i="0" dirty="0">
                <a:solidFill>
                  <a:srgbClr val="FF0000"/>
                </a:solidFill>
                <a:effectLst/>
                <a:latin typeface="Times New Roman" panose="02020603050405020304" pitchFamily="18" charset="0"/>
                <a:cs typeface="Times New Roman" panose="02020603050405020304" pitchFamily="18" charset="0"/>
              </a:rPr>
              <a:t>Особенности развития детей </a:t>
            </a:r>
            <a:endParaRPr lang="ru-RU" sz="3000" b="1" i="0" dirty="0" smtClean="0">
              <a:solidFill>
                <a:srgbClr val="FF0000"/>
              </a:solidFill>
              <a:effectLst/>
              <a:latin typeface="Times New Roman" panose="02020603050405020304" pitchFamily="18" charset="0"/>
              <a:cs typeface="Times New Roman" panose="02020603050405020304" pitchFamily="18" charset="0"/>
            </a:endParaRPr>
          </a:p>
          <a:p>
            <a:pPr algn="ctr"/>
            <a:r>
              <a:rPr lang="ru-RU" sz="3000" b="1" i="0" dirty="0" smtClean="0">
                <a:solidFill>
                  <a:srgbClr val="FF0000"/>
                </a:solidFill>
                <a:effectLst/>
                <a:latin typeface="Times New Roman" panose="02020603050405020304" pitchFamily="18" charset="0"/>
                <a:cs typeface="Times New Roman" panose="02020603050405020304" pitchFamily="18" charset="0"/>
              </a:rPr>
              <a:t>с </a:t>
            </a:r>
            <a:r>
              <a:rPr lang="ru-RU" sz="3000" b="1" i="0" dirty="0">
                <a:solidFill>
                  <a:srgbClr val="FF0000"/>
                </a:solidFill>
                <a:effectLst/>
                <a:latin typeface="Times New Roman" panose="02020603050405020304" pitchFamily="18" charset="0"/>
                <a:cs typeface="Times New Roman" panose="02020603050405020304" pitchFamily="18" charset="0"/>
              </a:rPr>
              <a:t>ТНР </a:t>
            </a:r>
            <a:r>
              <a:rPr lang="ru-RU" sz="3000" b="1" dirty="0">
                <a:solidFill>
                  <a:srgbClr val="FF0000"/>
                </a:solidFill>
                <a:latin typeface="Times New Roman" panose="02020603050405020304" pitchFamily="18" charset="0"/>
                <a:cs typeface="Times New Roman" panose="02020603050405020304" pitchFamily="18" charset="0"/>
              </a:rPr>
              <a:t>в</a:t>
            </a:r>
            <a:r>
              <a:rPr lang="ru-RU" sz="3000" b="1" i="0" dirty="0" smtClean="0">
                <a:solidFill>
                  <a:srgbClr val="FF0000"/>
                </a:solidFill>
                <a:effectLst/>
                <a:latin typeface="Times New Roman" panose="02020603050405020304" pitchFamily="18" charset="0"/>
                <a:cs typeface="Times New Roman" panose="02020603050405020304" pitchFamily="18" charset="0"/>
              </a:rPr>
              <a:t> </a:t>
            </a:r>
            <a:r>
              <a:rPr lang="ru-RU" sz="3000" b="1" i="0" dirty="0">
                <a:solidFill>
                  <a:srgbClr val="FF0000"/>
                </a:solidFill>
                <a:effectLst/>
                <a:latin typeface="Times New Roman" panose="02020603050405020304" pitchFamily="18" charset="0"/>
                <a:cs typeface="Times New Roman" panose="02020603050405020304" pitchFamily="18" charset="0"/>
              </a:rPr>
              <a:t>XXI веке</a:t>
            </a:r>
          </a:p>
        </p:txBody>
      </p:sp>
      <p:sp>
        <p:nvSpPr>
          <p:cNvPr id="14" name="TextBox 13">
            <a:extLst>
              <a:ext uri="{FF2B5EF4-FFF2-40B4-BE49-F238E27FC236}">
                <a16:creationId xmlns:a16="http://schemas.microsoft.com/office/drawing/2014/main" xmlns="" id="{E92421D1-73D5-4B80-BC95-47C507F0F4EF}"/>
              </a:ext>
            </a:extLst>
          </p:cNvPr>
          <p:cNvSpPr txBox="1"/>
          <p:nvPr/>
        </p:nvSpPr>
        <p:spPr>
          <a:xfrm>
            <a:off x="714375" y="1680192"/>
            <a:ext cx="7918174" cy="3785652"/>
          </a:xfrm>
          <a:prstGeom prst="rect">
            <a:avLst/>
          </a:prstGeom>
          <a:noFill/>
        </p:spPr>
        <p:txBody>
          <a:bodyPr wrap="square">
            <a:spAutoFit/>
          </a:bodyPr>
          <a:lstStyle/>
          <a:p>
            <a:pPr algn="just"/>
            <a:r>
              <a:rPr lang="ru-RU" sz="2000" dirty="0">
                <a:solidFill>
                  <a:srgbClr val="333333"/>
                </a:solidFill>
                <a:latin typeface="Arial" panose="020B0604020202020204" pitchFamily="34" charset="0"/>
              </a:rPr>
              <a:t>	</a:t>
            </a:r>
            <a:r>
              <a:rPr lang="ru-RU" sz="2000" dirty="0">
                <a:solidFill>
                  <a:srgbClr val="333333"/>
                </a:solidFill>
                <a:latin typeface="Times New Roman" panose="02020603050405020304" pitchFamily="18" charset="0"/>
                <a:cs typeface="Times New Roman" panose="02020603050405020304" pitchFamily="18" charset="0"/>
              </a:rPr>
              <a:t>Ребенок</a:t>
            </a:r>
            <a:r>
              <a:rPr lang="ru-RU" sz="2000" b="0" i="0" dirty="0">
                <a:solidFill>
                  <a:srgbClr val="333333"/>
                </a:solidFill>
                <a:effectLst/>
                <a:latin typeface="Times New Roman" panose="02020603050405020304" pitchFamily="18" charset="0"/>
                <a:cs typeface="Times New Roman" panose="02020603050405020304" pitchFamily="18" charset="0"/>
              </a:rPr>
              <a:t> 21-го века живёт в сложном мире новых технологий, и ему невдомёк, что когда-то всё было иначе. Его окружают автоматика, механизмы, телевидение, сотовая связь и т.д. Для детей это – норма, в их понимании так было всегда. Далее идёт знакомство ребёнка с гаджетами (компьютером, планшетом, телефоном). Новейшие технологии и интернет позволяют получать огромный объём информации, к которому раньше не было такого свободного доступа. Ребёнок становится ещё более информированным.</a:t>
            </a:r>
          </a:p>
          <a:p>
            <a:pPr algn="just"/>
            <a:r>
              <a:rPr lang="ru-RU" sz="2000" dirty="0">
                <a:solidFill>
                  <a:srgbClr val="333333"/>
                </a:solidFill>
                <a:latin typeface="Times New Roman" panose="02020603050405020304" pitchFamily="18" charset="0"/>
                <a:cs typeface="Times New Roman" panose="02020603050405020304" pitchFamily="18" charset="0"/>
              </a:rPr>
              <a:t>	Детям 21 века неинтересны и скучны стандартные занятия, которые проводили еще 10 лет назад. </a:t>
            </a:r>
            <a:endParaRPr lang="ru-RU" sz="2000" dirty="0" smtClean="0">
              <a:solidFill>
                <a:srgbClr val="333333"/>
              </a:solidFill>
              <a:latin typeface="Times New Roman" panose="02020603050405020304" pitchFamily="18" charset="0"/>
              <a:cs typeface="Times New Roman" panose="02020603050405020304" pitchFamily="18" charset="0"/>
            </a:endParaRPr>
          </a:p>
          <a:p>
            <a:pPr algn="just"/>
            <a:r>
              <a:rPr lang="ru-RU" sz="2000" dirty="0" smtClean="0">
                <a:solidFill>
                  <a:srgbClr val="333333"/>
                </a:solidFill>
                <a:latin typeface="Times New Roman" panose="02020603050405020304" pitchFamily="18" charset="0"/>
                <a:cs typeface="Times New Roman" panose="02020603050405020304" pitchFamily="18" charset="0"/>
              </a:rPr>
              <a:t>	И </a:t>
            </a:r>
            <a:r>
              <a:rPr lang="ru-RU" sz="2000" dirty="0">
                <a:solidFill>
                  <a:srgbClr val="333333"/>
                </a:solidFill>
                <a:latin typeface="Times New Roman" panose="02020603050405020304" pitchFamily="18" charset="0"/>
                <a:cs typeface="Times New Roman" panose="02020603050405020304" pitchFamily="18" charset="0"/>
              </a:rPr>
              <a:t>поэтому </a:t>
            </a:r>
            <a:r>
              <a:rPr lang="ru-RU" sz="2000" dirty="0" smtClean="0">
                <a:solidFill>
                  <a:srgbClr val="333333"/>
                </a:solidFill>
                <a:latin typeface="Times New Roman" panose="02020603050405020304" pitchFamily="18" charset="0"/>
                <a:cs typeface="Times New Roman" panose="02020603050405020304" pitchFamily="18" charset="0"/>
              </a:rPr>
              <a:t>мы в логопедической работе  </a:t>
            </a:r>
            <a:r>
              <a:rPr lang="ru-RU" sz="2000" dirty="0">
                <a:solidFill>
                  <a:srgbClr val="333333"/>
                </a:solidFill>
                <a:latin typeface="Times New Roman" panose="02020603050405020304" pitchFamily="18" charset="0"/>
                <a:cs typeface="Times New Roman" panose="02020603050405020304" pitchFamily="18" charset="0"/>
              </a:rPr>
              <a:t>с детьми </a:t>
            </a:r>
            <a:r>
              <a:rPr lang="ru-RU" sz="2000" dirty="0" smtClean="0">
                <a:solidFill>
                  <a:srgbClr val="333333"/>
                </a:solidFill>
                <a:latin typeface="Times New Roman" panose="02020603050405020304" pitchFamily="18" charset="0"/>
                <a:cs typeface="Times New Roman" panose="02020603050405020304" pitchFamily="18" charset="0"/>
              </a:rPr>
              <a:t>применяем </a:t>
            </a:r>
            <a:r>
              <a:rPr lang="ru-RU" sz="2000" dirty="0">
                <a:solidFill>
                  <a:srgbClr val="333333"/>
                </a:solidFill>
                <a:latin typeface="Times New Roman" panose="02020603050405020304" pitchFamily="18" charset="0"/>
                <a:cs typeface="Times New Roman" panose="02020603050405020304" pitchFamily="18" charset="0"/>
              </a:rPr>
              <a:t>инновационные технологии.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63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xmlns="" id="{7BE8416B-9510-4C4A-8031-8DAF557FE133}"/>
              </a:ext>
            </a:extLst>
          </p:cNvPr>
          <p:cNvSpPr>
            <a:spLocks noGrp="1"/>
          </p:cNvSpPr>
          <p:nvPr>
            <p:ph type="sldNum" sz="quarter" idx="16"/>
          </p:nvPr>
        </p:nvSpPr>
        <p:spPr/>
        <p:txBody>
          <a:bodyPr/>
          <a:lstStyle/>
          <a:p>
            <a:pPr>
              <a:defRPr/>
            </a:pPr>
            <a:fld id="{EDBF5C32-FCA0-429C-8F1B-383F61508A0A}" type="slidenum">
              <a:rPr lang="en-US" smtClean="0"/>
              <a:pPr>
                <a:defRPr/>
              </a:pPr>
              <a:t>3</a:t>
            </a:fld>
            <a:endParaRPr lang="en-US"/>
          </a:p>
        </p:txBody>
      </p:sp>
      <p:sp>
        <p:nvSpPr>
          <p:cNvPr id="10" name="TextBox 9">
            <a:extLst>
              <a:ext uri="{FF2B5EF4-FFF2-40B4-BE49-F238E27FC236}">
                <a16:creationId xmlns:a16="http://schemas.microsoft.com/office/drawing/2014/main" xmlns="" id="{70947933-72FD-413A-AF0F-0F94CFF3DD05}"/>
              </a:ext>
            </a:extLst>
          </p:cNvPr>
          <p:cNvSpPr txBox="1"/>
          <p:nvPr/>
        </p:nvSpPr>
        <p:spPr>
          <a:xfrm>
            <a:off x="263801" y="1417519"/>
            <a:ext cx="8668163" cy="2308324"/>
          </a:xfrm>
          <a:prstGeom prst="rect">
            <a:avLst/>
          </a:prstGeom>
          <a:noFill/>
        </p:spPr>
        <p:txBody>
          <a:bodyPr wrap="square">
            <a:spAutoFit/>
          </a:bodyPr>
          <a:lstStyle/>
          <a:p>
            <a:pPr algn="just">
              <a:spcAft>
                <a:spcPts val="0"/>
              </a:spcAft>
              <a:tabLst>
                <a:tab pos="733425" algn="l"/>
              </a:tabLst>
            </a:pPr>
            <a:r>
              <a:rPr lang="ru-RU" b="1" dirty="0">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Во время проведения артикуляционной гимнастики </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мы используем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биоэнергопластику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Артикуляционные упражнения </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проводим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одновременно с движениями сначала одной кисти руки, затем обеих, имитирующих движения челюсти, языка, губ. Это способствует активизации у воспитанников органов артикуляции для достижения лучших результатов по постановке звуков, оказывает благоприятное влияние на активизацию интеллектуальной деятельности детей, развитию координации движений и мелкую моторику, улучшает внимание, память, мышление и речь.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D42245D8-7C15-4627-BC4A-DC946DBC24CD}"/>
              </a:ext>
            </a:extLst>
          </p:cNvPr>
          <p:cNvSpPr txBox="1"/>
          <p:nvPr/>
        </p:nvSpPr>
        <p:spPr>
          <a:xfrm>
            <a:off x="1334793" y="0"/>
            <a:ext cx="7487477" cy="1477328"/>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000" b="1" i="0" u="none" strike="noStrike" cap="none" normalizeH="0" baseline="0" dirty="0">
                <a:ln>
                  <a:noFill/>
                </a:ln>
                <a:solidFill>
                  <a:srgbClr val="FF0000"/>
                </a:solidFill>
                <a:effectLst/>
                <a:latin typeface="Times New Roman" panose="02020603050405020304" pitchFamily="18" charset="0"/>
                <a:ea typeface="Andale Sans UI"/>
                <a:cs typeface="Times New Roman" panose="02020603050405020304" pitchFamily="18" charset="0"/>
              </a:rPr>
              <a:t>Язычок  мы разминаем,                                          Звуки чётко называем.</a:t>
            </a:r>
          </a:p>
          <a:p>
            <a:pPr marL="0" marR="0" lvl="0" indent="0" algn="ctr" defTabSz="914400" rtl="0" eaLnBrk="1" fontAlgn="base" latinLnBrk="0" hangingPunct="1">
              <a:lnSpc>
                <a:spcPct val="100000"/>
              </a:lnSpc>
              <a:spcBef>
                <a:spcPct val="0"/>
              </a:spcBef>
              <a:spcAft>
                <a:spcPct val="0"/>
              </a:spcAft>
              <a:buClrTx/>
              <a:buSzTx/>
              <a:buFontTx/>
              <a:buNone/>
              <a:tabLst/>
            </a:pPr>
            <a:r>
              <a:rPr lang="ru-RU" sz="3000" b="1" dirty="0" err="1" smtClean="0">
                <a:solidFill>
                  <a:srgbClr val="FF0000"/>
                </a:solidFill>
                <a:latin typeface="Times New Roman" panose="02020603050405020304" pitchFamily="18" charset="0"/>
                <a:cs typeface="Times New Roman" panose="02020603050405020304" pitchFamily="18" charset="0"/>
              </a:rPr>
              <a:t>Биоэнергопластику</a:t>
            </a:r>
            <a:r>
              <a:rPr lang="ru-RU" sz="3000" b="1" dirty="0" smtClean="0">
                <a:solidFill>
                  <a:srgbClr val="FF0000"/>
                </a:solidFill>
                <a:latin typeface="Times New Roman" panose="02020603050405020304" pitchFamily="18" charset="0"/>
                <a:cs typeface="Times New Roman" panose="02020603050405020304" pitchFamily="18" charset="0"/>
              </a:rPr>
              <a:t> мы применяем!</a:t>
            </a:r>
            <a:endParaRPr kumimoji="0" lang="ru-RU"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xmlns="" id="{3B45337A-4E8F-4138-84C2-7CE9227A02CA}"/>
              </a:ext>
            </a:extLst>
          </p:cNvPr>
          <p:cNvPicPr>
            <a:picLocks noChangeAspect="1"/>
          </p:cNvPicPr>
          <p:nvPr/>
        </p:nvPicPr>
        <p:blipFill>
          <a:blip r:embed="rId2" cstate="print"/>
          <a:srcRect/>
          <a:stretch>
            <a:fillRect/>
          </a:stretch>
        </p:blipFill>
        <p:spPr bwMode="auto">
          <a:xfrm>
            <a:off x="4127015" y="3863805"/>
            <a:ext cx="4714875" cy="2491105"/>
          </a:xfrm>
          <a:prstGeom prst="rect">
            <a:avLst/>
          </a:prstGeom>
          <a:noFill/>
          <a:ln w="9525">
            <a:noFill/>
            <a:miter lim="800000"/>
            <a:headEnd/>
            <a:tailEnd/>
          </a:ln>
        </p:spPr>
      </p:pic>
      <p:pic>
        <p:nvPicPr>
          <p:cNvPr id="14" name="Picture 4">
            <a:extLst>
              <a:ext uri="{FF2B5EF4-FFF2-40B4-BE49-F238E27FC236}">
                <a16:creationId xmlns:a16="http://schemas.microsoft.com/office/drawing/2014/main" xmlns="" id="{AF977EAA-54B6-4A17-A567-31B9D9D5E6B8}"/>
              </a:ext>
            </a:extLst>
          </p:cNvPr>
          <p:cNvPicPr>
            <a:picLocks noChangeAspect="1" noChangeArrowheads="1"/>
          </p:cNvPicPr>
          <p:nvPr/>
        </p:nvPicPr>
        <p:blipFill>
          <a:blip r:embed="rId3"/>
          <a:srcRect/>
          <a:stretch>
            <a:fillRect/>
          </a:stretch>
        </p:blipFill>
        <p:spPr bwMode="auto">
          <a:xfrm>
            <a:off x="608358" y="3863806"/>
            <a:ext cx="2828610" cy="2491105"/>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1461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plus(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xmlns="" id="{CB3271FB-F68E-4818-8098-0022259EFEFD}"/>
              </a:ext>
            </a:extLst>
          </p:cNvPr>
          <p:cNvSpPr>
            <a:spLocks noGrp="1"/>
          </p:cNvSpPr>
          <p:nvPr>
            <p:ph type="sldNum" sz="quarter" idx="16"/>
          </p:nvPr>
        </p:nvSpPr>
        <p:spPr/>
        <p:txBody>
          <a:bodyPr/>
          <a:lstStyle/>
          <a:p>
            <a:pPr>
              <a:defRPr/>
            </a:pPr>
            <a:fld id="{EDBF5C32-FCA0-429C-8F1B-383F61508A0A}" type="slidenum">
              <a:rPr lang="en-US" smtClean="0"/>
              <a:pPr>
                <a:defRPr/>
              </a:pPr>
              <a:t>4</a:t>
            </a:fld>
            <a:endParaRPr lang="en-US"/>
          </a:p>
        </p:txBody>
      </p:sp>
      <p:sp>
        <p:nvSpPr>
          <p:cNvPr id="10" name="TextBox 9">
            <a:extLst>
              <a:ext uri="{FF2B5EF4-FFF2-40B4-BE49-F238E27FC236}">
                <a16:creationId xmlns:a16="http://schemas.microsoft.com/office/drawing/2014/main" xmlns="" id="{672523D3-943E-4AC3-BE0C-16F9CA3C302C}"/>
              </a:ext>
            </a:extLst>
          </p:cNvPr>
          <p:cNvSpPr txBox="1"/>
          <p:nvPr/>
        </p:nvSpPr>
        <p:spPr>
          <a:xfrm>
            <a:off x="225287" y="0"/>
            <a:ext cx="8693426" cy="1477328"/>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000" b="1" i="0" u="none" strike="noStrike" cap="none" normalizeH="0" baseline="0" dirty="0">
                <a:ln>
                  <a:noFill/>
                </a:ln>
                <a:solidFill>
                  <a:srgbClr val="FF0000"/>
                </a:solidFill>
                <a:effectLst/>
                <a:latin typeface="Times New Roman" panose="02020603050405020304" pitchFamily="18" charset="0"/>
                <a:ea typeface="Andale Sans UI" charset="-52"/>
                <a:cs typeface="Times New Roman" panose="02020603050405020304" pitchFamily="18" charset="0"/>
              </a:rPr>
              <a:t>Мы играем, мы играем,</a:t>
            </a:r>
            <a:endParaRPr kumimoji="0" lang="ru-RU"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000" b="1" i="0" u="none" strike="noStrike" cap="none" normalizeH="0" baseline="0" dirty="0">
                <a:ln>
                  <a:noFill/>
                </a:ln>
                <a:solidFill>
                  <a:srgbClr val="FF0000"/>
                </a:solidFill>
                <a:effectLst/>
                <a:latin typeface="Times New Roman" panose="02020603050405020304" pitchFamily="18" charset="0"/>
                <a:ea typeface="Andale Sans UI" charset="-52"/>
                <a:cs typeface="Times New Roman" panose="02020603050405020304" pitchFamily="18" charset="0"/>
              </a:rPr>
              <a:t>Речь   </a:t>
            </a:r>
            <a:r>
              <a:rPr kumimoji="0" lang="ru-RU" sz="3000" b="1" i="0" u="none" strike="noStrike" cap="none" normalizeH="0" baseline="0" dirty="0" smtClean="0">
                <a:ln>
                  <a:noFill/>
                </a:ln>
                <a:solidFill>
                  <a:srgbClr val="FF0000"/>
                </a:solidFill>
                <a:effectLst/>
                <a:latin typeface="Times New Roman" panose="02020603050405020304" pitchFamily="18" charset="0"/>
                <a:ea typeface="Andale Sans UI" charset="-52"/>
                <a:cs typeface="Times New Roman" panose="02020603050405020304" pitchFamily="18" charset="0"/>
              </a:rPr>
              <a:t>и  </a:t>
            </a:r>
            <a:r>
              <a:rPr kumimoji="0" lang="ru-RU" sz="3000" b="1" i="0" u="none" strike="noStrike" cap="none" normalizeH="0" baseline="0" dirty="0">
                <a:ln>
                  <a:noFill/>
                </a:ln>
                <a:solidFill>
                  <a:srgbClr val="FF0000"/>
                </a:solidFill>
                <a:effectLst/>
                <a:latin typeface="Times New Roman" panose="02020603050405020304" pitchFamily="18" charset="0"/>
                <a:ea typeface="Andale Sans UI" charset="-52"/>
                <a:cs typeface="Times New Roman" panose="02020603050405020304" pitchFamily="18" charset="0"/>
              </a:rPr>
              <a:t>пальцы развиваем.</a:t>
            </a:r>
          </a:p>
          <a:p>
            <a:pPr marL="0" marR="0" lvl="0" indent="0" algn="ctr" defTabSz="914400" rtl="0" eaLnBrk="0" fontAlgn="base" latinLnBrk="0" hangingPunct="0">
              <a:lnSpc>
                <a:spcPct val="100000"/>
              </a:lnSpc>
              <a:spcBef>
                <a:spcPct val="0"/>
              </a:spcBef>
              <a:spcAft>
                <a:spcPct val="0"/>
              </a:spcAft>
              <a:buClrTx/>
              <a:buSzTx/>
              <a:buFontTx/>
              <a:buNone/>
              <a:tabLst/>
            </a:pPr>
            <a:r>
              <a:rPr lang="ru-RU" sz="3000" b="1" dirty="0" smtClean="0">
                <a:solidFill>
                  <a:srgbClr val="FF0000"/>
                </a:solidFill>
                <a:latin typeface="Times New Roman" panose="02020603050405020304" pitchFamily="18" charset="0"/>
                <a:cs typeface="Times New Roman" panose="02020603050405020304" pitchFamily="18" charset="0"/>
              </a:rPr>
              <a:t>Су-</a:t>
            </a:r>
            <a:r>
              <a:rPr lang="ru-RU" sz="3000" b="1" dirty="0" err="1" smtClean="0">
                <a:solidFill>
                  <a:srgbClr val="FF0000"/>
                </a:solidFill>
                <a:latin typeface="Times New Roman" panose="02020603050405020304" pitchFamily="18" charset="0"/>
                <a:cs typeface="Times New Roman" panose="02020603050405020304" pitchFamily="18" charset="0"/>
              </a:rPr>
              <a:t>Джок</a:t>
            </a:r>
            <a:r>
              <a:rPr lang="ru-RU" sz="3000" b="1" dirty="0" smtClean="0">
                <a:solidFill>
                  <a:srgbClr val="FF0000"/>
                </a:solidFill>
                <a:latin typeface="Times New Roman" panose="02020603050405020304" pitchFamily="18" charset="0"/>
                <a:cs typeface="Times New Roman" panose="02020603050405020304" pitchFamily="18" charset="0"/>
              </a:rPr>
              <a:t> терапию мы применяем!</a:t>
            </a:r>
            <a:endParaRPr kumimoji="0" lang="ru-RU"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xmlns="" id="{1EE80D9A-87EE-453A-9E0E-FC67CC8E566E}"/>
              </a:ext>
            </a:extLst>
          </p:cNvPr>
          <p:cNvPicPr>
            <a:picLocks noChangeAspect="1"/>
          </p:cNvPicPr>
          <p:nvPr/>
        </p:nvPicPr>
        <p:blipFill>
          <a:blip r:embed="rId2"/>
          <a:stretch>
            <a:fillRect/>
          </a:stretch>
        </p:blipFill>
        <p:spPr>
          <a:xfrm>
            <a:off x="708168" y="3661936"/>
            <a:ext cx="4724448" cy="2776105"/>
          </a:xfrm>
          <a:prstGeom prst="rect">
            <a:avLst/>
          </a:prstGeom>
        </p:spPr>
      </p:pic>
      <p:sp>
        <p:nvSpPr>
          <p:cNvPr id="13" name="TextBox 12">
            <a:extLst>
              <a:ext uri="{FF2B5EF4-FFF2-40B4-BE49-F238E27FC236}">
                <a16:creationId xmlns:a16="http://schemas.microsoft.com/office/drawing/2014/main" xmlns="" id="{045825E3-FC4A-4488-95DB-453142198BC1}"/>
              </a:ext>
            </a:extLst>
          </p:cNvPr>
          <p:cNvSpPr txBox="1"/>
          <p:nvPr/>
        </p:nvSpPr>
        <p:spPr>
          <a:xfrm>
            <a:off x="119271" y="1353612"/>
            <a:ext cx="8825326" cy="2308324"/>
          </a:xfrm>
          <a:prstGeom prst="rect">
            <a:avLst/>
          </a:prstGeom>
          <a:noFill/>
        </p:spPr>
        <p:txBody>
          <a:bodyPr wrap="square">
            <a:spAutoFit/>
          </a:bodyPr>
          <a:lstStyle/>
          <a:p>
            <a:pPr algn="just">
              <a:spcAft>
                <a:spcPts val="0"/>
              </a:spcAft>
              <a:tabLst>
                <a:tab pos="733425"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логопедической работе с детьми </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используем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элементы </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Су-</a:t>
            </a:r>
            <a:r>
              <a:rPr lang="ru-RU" sz="1800" dirty="0" err="1" smtClean="0">
                <a:effectLst/>
                <a:latin typeface="Times New Roman" panose="02020603050405020304" pitchFamily="18" charset="0"/>
                <a:ea typeface="Calibri" panose="020F0502020204030204" pitchFamily="34" charset="0"/>
                <a:cs typeface="Times New Roman" panose="02020603050405020304" pitchFamily="18" charset="0"/>
              </a:rPr>
              <a:t>Джок</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терапии. Стимулирование активных точек, расположенных на пальцах рук </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осуществляем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при помощи различного материала: колючих шариков, грецких орехов, колючих валиков и т.п.</a:t>
            </a:r>
            <a:r>
              <a:rPr lang="ru-RU" sz="1600" b="0" i="0" dirty="0">
                <a:solidFill>
                  <a:srgbClr val="333333"/>
                </a:solidFill>
                <a:effectLst/>
                <a:latin typeface="YS Text"/>
              </a:rPr>
              <a:t> </a:t>
            </a:r>
            <a:r>
              <a:rPr lang="ru-RU" b="0" i="0" dirty="0">
                <a:effectLst/>
                <a:latin typeface="Times New Roman" panose="02020603050405020304" pitchFamily="18" charset="0"/>
                <a:cs typeface="Times New Roman" panose="02020603050405020304" pitchFamily="18" charset="0"/>
              </a:rPr>
              <a:t>Массаж пальчиков </a:t>
            </a:r>
            <a:r>
              <a:rPr lang="ru-RU" i="0" dirty="0">
                <a:effectLst/>
                <a:latin typeface="Times New Roman" panose="02020603050405020304" pitchFamily="18" charset="0"/>
                <a:cs typeface="Times New Roman" panose="02020603050405020304" pitchFamily="18" charset="0"/>
              </a:rPr>
              <a:t>у детей </a:t>
            </a:r>
            <a:r>
              <a:rPr lang="ru-RU" b="0" i="0" dirty="0">
                <a:effectLst/>
                <a:latin typeface="Times New Roman" panose="02020603050405020304" pitchFamily="18" charset="0"/>
                <a:cs typeface="Times New Roman" panose="02020603050405020304" pitchFamily="18" charset="0"/>
              </a:rPr>
              <a:t>способствует улучшению взаимодействия полушарий мозга, активизирует участки, которые отвечают за речь (как устную, так и письменную).</a:t>
            </a:r>
            <a:r>
              <a:rPr lang="ru-RU" b="0" i="0" dirty="0">
                <a:solidFill>
                  <a:srgbClr val="404040"/>
                </a:solidFill>
                <a:effectLst/>
                <a:latin typeface="Open sans" panose="020B0606030504020204" pitchFamily="34" charset="0"/>
              </a:rPr>
              <a:t>  </a:t>
            </a:r>
            <a:r>
              <a:rPr lang="ru-RU" b="0" i="0" dirty="0">
                <a:effectLst/>
                <a:latin typeface="Times New Roman" panose="02020603050405020304" pitchFamily="18" charset="0"/>
                <a:cs typeface="Times New Roman" panose="02020603050405020304" pitchFamily="18" charset="0"/>
              </a:rPr>
              <a:t>Массаж су-</a:t>
            </a:r>
            <a:r>
              <a:rPr lang="ru-RU" b="0" i="0" dirty="0" err="1">
                <a:effectLst/>
                <a:latin typeface="Times New Roman" panose="02020603050405020304" pitchFamily="18" charset="0"/>
                <a:cs typeface="Times New Roman" panose="02020603050405020304" pitchFamily="18" charset="0"/>
              </a:rPr>
              <a:t>джок</a:t>
            </a:r>
            <a:r>
              <a:rPr lang="ru-RU" b="0" i="0" dirty="0">
                <a:effectLst/>
                <a:latin typeface="Times New Roman" panose="02020603050405020304" pitchFamily="18" charset="0"/>
                <a:cs typeface="Times New Roman" panose="02020603050405020304" pitchFamily="18" charset="0"/>
              </a:rPr>
              <a:t> позволяет создать энергетический баланс в теле человека, привести в норму процессы возбуждения и торможения, помогая избавиться от гиперактивности, тренируя усидчивость и умение концентрироваться. </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Рисунок 13">
            <a:extLst>
              <a:ext uri="{FF2B5EF4-FFF2-40B4-BE49-F238E27FC236}">
                <a16:creationId xmlns:a16="http://schemas.microsoft.com/office/drawing/2014/main" xmlns="" id="{7D02683F-D646-423A-9757-C227BD776577}"/>
              </a:ext>
            </a:extLst>
          </p:cNvPr>
          <p:cNvPicPr>
            <a:picLocks noChangeAspect="1"/>
          </p:cNvPicPr>
          <p:nvPr/>
        </p:nvPicPr>
        <p:blipFill>
          <a:blip r:embed="rId3"/>
          <a:srcRect/>
          <a:stretch>
            <a:fillRect/>
          </a:stretch>
        </p:blipFill>
        <p:spPr bwMode="auto">
          <a:xfrm>
            <a:off x="5556275" y="3620412"/>
            <a:ext cx="2704065" cy="2768405"/>
          </a:xfrm>
          <a:prstGeom prst="rect">
            <a:avLst/>
          </a:prstGeom>
          <a:noFill/>
          <a:ln w="9525">
            <a:noFill/>
            <a:miter lim="800000"/>
            <a:headEnd/>
            <a:tailEnd/>
          </a:ln>
        </p:spPr>
      </p:pic>
    </p:spTree>
    <p:extLst>
      <p:ext uri="{BB962C8B-B14F-4D97-AF65-F5344CB8AC3E}">
        <p14:creationId xmlns:p14="http://schemas.microsoft.com/office/powerpoint/2010/main" val="352420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xmlns="" id="{55326180-785E-463D-A43F-1960AD8C15CD}"/>
              </a:ext>
            </a:extLst>
          </p:cNvPr>
          <p:cNvSpPr>
            <a:spLocks noGrp="1"/>
          </p:cNvSpPr>
          <p:nvPr>
            <p:ph type="sldNum" sz="quarter" idx="16"/>
          </p:nvPr>
        </p:nvSpPr>
        <p:spPr/>
        <p:txBody>
          <a:bodyPr/>
          <a:lstStyle/>
          <a:p>
            <a:pPr>
              <a:defRPr/>
            </a:pPr>
            <a:fld id="{EDBF5C32-FCA0-429C-8F1B-383F61508A0A}" type="slidenum">
              <a:rPr lang="en-US" smtClean="0"/>
              <a:pPr>
                <a:defRPr/>
              </a:pPr>
              <a:t>5</a:t>
            </a:fld>
            <a:endParaRPr lang="en-US"/>
          </a:p>
        </p:txBody>
      </p:sp>
      <p:sp>
        <p:nvSpPr>
          <p:cNvPr id="10" name="TextBox 9">
            <a:extLst>
              <a:ext uri="{FF2B5EF4-FFF2-40B4-BE49-F238E27FC236}">
                <a16:creationId xmlns:a16="http://schemas.microsoft.com/office/drawing/2014/main" xmlns="" id="{731C10D4-3A2F-4139-A60C-1AF457BAF4A4}"/>
              </a:ext>
            </a:extLst>
          </p:cNvPr>
          <p:cNvSpPr txBox="1"/>
          <p:nvPr/>
        </p:nvSpPr>
        <p:spPr>
          <a:xfrm>
            <a:off x="185530" y="1332704"/>
            <a:ext cx="8852453" cy="4524315"/>
          </a:xfrm>
          <a:prstGeom prst="rect">
            <a:avLst/>
          </a:prstGeom>
          <a:noFill/>
        </p:spPr>
        <p:txBody>
          <a:bodyPr wrap="square">
            <a:spAutoFit/>
          </a:bodyPr>
          <a:lstStyle/>
          <a:p>
            <a:pPr algn="just"/>
            <a:r>
              <a:rPr lang="ru-RU" b="0" i="0" dirty="0">
                <a:solidFill>
                  <a:srgbClr val="000000"/>
                </a:solidFill>
                <a:effectLst/>
                <a:latin typeface="Arial" panose="020B0604020202020204" pitchFamily="34" charset="0"/>
              </a:rPr>
              <a:t>	</a:t>
            </a:r>
            <a:r>
              <a:rPr lang="ru-RU" b="0" i="0" dirty="0" err="1">
                <a:solidFill>
                  <a:srgbClr val="000000"/>
                </a:solidFill>
                <a:effectLst/>
                <a:latin typeface="Times New Roman" panose="02020603050405020304" pitchFamily="18" charset="0"/>
                <a:cs typeface="Times New Roman" panose="02020603050405020304" pitchFamily="18" charset="0"/>
              </a:rPr>
              <a:t>Нейрогимнастика</a:t>
            </a:r>
            <a:r>
              <a:rPr lang="ru-RU" b="0" i="0" dirty="0">
                <a:solidFill>
                  <a:srgbClr val="000000"/>
                </a:solidFill>
                <a:effectLst/>
                <a:latin typeface="Times New Roman" panose="02020603050405020304" pitchFamily="18" charset="0"/>
                <a:cs typeface="Times New Roman" panose="02020603050405020304" pitchFamily="18" charset="0"/>
              </a:rPr>
              <a:t> – это популярное название двигательной нейропсихологической коррекции (или сенсомоторной коррекции). 	Психомоторная коррекция направлена на коррекцию различных нарушений ребенка с целью восстановления у него нормального функционирования мозга. </a:t>
            </a:r>
          </a:p>
          <a:p>
            <a:pPr algn="just"/>
            <a:r>
              <a:rPr lang="ru-RU" b="0" i="0" dirty="0">
                <a:solidFill>
                  <a:srgbClr val="333333"/>
                </a:solidFill>
                <a:effectLst/>
                <a:latin typeface="Times New Roman" panose="02020603050405020304" pitchFamily="18" charset="0"/>
                <a:cs typeface="Times New Roman" panose="02020603050405020304" pitchFamily="18" charset="0"/>
              </a:rPr>
              <a:t>	Основная цель применения </a:t>
            </a:r>
            <a:r>
              <a:rPr lang="ru-RU" b="0" i="0" dirty="0" err="1">
                <a:solidFill>
                  <a:srgbClr val="333333"/>
                </a:solidFill>
                <a:effectLst/>
                <a:latin typeface="Times New Roman" panose="02020603050405020304" pitchFamily="18" charset="0"/>
                <a:cs typeface="Times New Roman" panose="02020603050405020304" pitchFamily="18" charset="0"/>
              </a:rPr>
              <a:t>нейрогимнастики</a:t>
            </a:r>
            <a:r>
              <a:rPr lang="ru-RU" b="0" i="0" dirty="0">
                <a:solidFill>
                  <a:srgbClr val="333333"/>
                </a:solidFill>
                <a:effectLst/>
                <a:latin typeface="Times New Roman" panose="02020603050405020304" pitchFamily="18" charset="0"/>
                <a:cs typeface="Times New Roman" panose="02020603050405020304" pitchFamily="18" charset="0"/>
              </a:rPr>
              <a:t> с детьми нашей группы — это </a:t>
            </a:r>
            <a:r>
              <a:rPr lang="ru-RU" b="0" i="0" dirty="0" smtClean="0">
                <a:solidFill>
                  <a:srgbClr val="333333"/>
                </a:solidFill>
                <a:effectLst/>
                <a:latin typeface="Times New Roman" panose="02020603050405020304" pitchFamily="18" charset="0"/>
                <a:cs typeface="Times New Roman" panose="02020603050405020304" pitchFamily="18" charset="0"/>
              </a:rPr>
              <a:t>развитие </a:t>
            </a:r>
            <a:r>
              <a:rPr lang="ru-RU" b="0" i="0" dirty="0">
                <a:solidFill>
                  <a:srgbClr val="333333"/>
                </a:solidFill>
                <a:effectLst/>
                <a:latin typeface="Times New Roman" panose="02020603050405020304" pitchFamily="18" charset="0"/>
                <a:cs typeface="Times New Roman" panose="02020603050405020304" pitchFamily="18" charset="0"/>
              </a:rPr>
              <a:t>речи у детей. Для достижения этой цели поставлены следующие задачи: </a:t>
            </a:r>
          </a:p>
          <a:p>
            <a:pPr marL="285750" indent="-285750" algn="just">
              <a:buFontTx/>
              <a:buChar char="-"/>
            </a:pPr>
            <a:r>
              <a:rPr lang="ru-RU" b="0" i="0" dirty="0">
                <a:solidFill>
                  <a:srgbClr val="333333"/>
                </a:solidFill>
                <a:effectLst/>
                <a:latin typeface="Times New Roman" panose="02020603050405020304" pitchFamily="18" charset="0"/>
                <a:cs typeface="Times New Roman" panose="02020603050405020304" pitchFamily="18" charset="0"/>
              </a:rPr>
              <a:t>Стимулировать речевую активность детей; </a:t>
            </a:r>
          </a:p>
          <a:p>
            <a:pPr marL="285750" indent="-285750" algn="just">
              <a:buFontTx/>
              <a:buChar char="-"/>
            </a:pPr>
            <a:r>
              <a:rPr lang="ru-RU" b="0" i="0" dirty="0">
                <a:solidFill>
                  <a:srgbClr val="333333"/>
                </a:solidFill>
                <a:effectLst/>
                <a:latin typeface="Times New Roman" panose="02020603050405020304" pitchFamily="18" charset="0"/>
                <a:cs typeface="Times New Roman" panose="02020603050405020304" pitchFamily="18" charset="0"/>
              </a:rPr>
              <a:t>Развивать слухоречевое внимание детей; </a:t>
            </a:r>
          </a:p>
          <a:p>
            <a:pPr marL="285750" indent="-285750" algn="just">
              <a:buFontTx/>
              <a:buChar char="-"/>
            </a:pPr>
            <a:r>
              <a:rPr lang="ru-RU" b="0" i="0" dirty="0">
                <a:solidFill>
                  <a:srgbClr val="333333"/>
                </a:solidFill>
                <a:effectLst/>
                <a:latin typeface="Times New Roman" panose="02020603050405020304" pitchFamily="18" charset="0"/>
                <a:cs typeface="Times New Roman" panose="02020603050405020304" pitchFamily="18" charset="0"/>
              </a:rPr>
              <a:t>Развить нейродинамические процессы головного мозга, отвечающие за речь ребёнка;</a:t>
            </a:r>
          </a:p>
          <a:p>
            <a:pPr marL="285750" indent="-285750" algn="just">
              <a:buFontTx/>
              <a:buChar char="-"/>
            </a:pPr>
            <a:r>
              <a:rPr lang="ru-RU" b="0" i="0" dirty="0">
                <a:solidFill>
                  <a:srgbClr val="333333"/>
                </a:solidFill>
                <a:effectLst/>
                <a:latin typeface="Times New Roman" panose="02020603050405020304" pitchFamily="18" charset="0"/>
                <a:cs typeface="Times New Roman" panose="02020603050405020304" pitchFamily="18" charset="0"/>
              </a:rPr>
              <a:t>Развивать познавательные процессы (внимание, память, мышление).</a:t>
            </a:r>
            <a:r>
              <a:rPr lang="ru-RU" dirty="0">
                <a:latin typeface="Times New Roman" panose="02020603050405020304" pitchFamily="18" charset="0"/>
                <a:cs typeface="Times New Roman" panose="02020603050405020304" pitchFamily="18" charset="0"/>
              </a:rPr>
              <a:t> </a:t>
            </a:r>
          </a:p>
          <a:p>
            <a:pPr algn="just"/>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логопедической </a:t>
            </a:r>
            <a:r>
              <a:rPr lang="ru-RU" dirty="0">
                <a:latin typeface="Times New Roman" panose="02020603050405020304" pitchFamily="18" charset="0"/>
                <a:cs typeface="Times New Roman" panose="02020603050405020304" pitchFamily="18" charset="0"/>
              </a:rPr>
              <a:t>работе </a:t>
            </a:r>
            <a:r>
              <a:rPr lang="ru-RU" dirty="0" smtClean="0">
                <a:latin typeface="Times New Roman" panose="02020603050405020304" pitchFamily="18" charset="0"/>
                <a:cs typeface="Times New Roman" panose="02020603050405020304" pitchFamily="18" charset="0"/>
              </a:rPr>
              <a:t>мы используем разные </a:t>
            </a:r>
            <a:r>
              <a:rPr lang="ru-RU" dirty="0" err="1">
                <a:latin typeface="Times New Roman" panose="02020603050405020304" pitchFamily="18" charset="0"/>
                <a:cs typeface="Times New Roman" panose="02020603050405020304" pitchFamily="18" charset="0"/>
              </a:rPr>
              <a:t>нейротренажеры</a:t>
            </a:r>
            <a:r>
              <a:rPr lang="ru-RU" dirty="0">
                <a:latin typeface="Times New Roman" panose="02020603050405020304" pitchFamily="18" charset="0"/>
                <a:cs typeface="Times New Roman" panose="02020603050405020304" pitchFamily="18" charset="0"/>
              </a:rPr>
              <a:t>: «Проведи дорожки», «Зоркие глазки», «Выложи дорожку» и </a:t>
            </a:r>
            <a:r>
              <a:rPr lang="ru-RU" dirty="0" err="1">
                <a:latin typeface="Times New Roman" panose="02020603050405020304" pitchFamily="18" charset="0"/>
                <a:cs typeface="Times New Roman" panose="02020603050405020304" pitchFamily="18" charset="0"/>
              </a:rPr>
              <a:t>мн.др</a:t>
            </a:r>
            <a:r>
              <a:rPr lang="ru-RU" dirty="0">
                <a:latin typeface="Times New Roman" panose="02020603050405020304" pitchFamily="18" charset="0"/>
                <a:cs typeface="Times New Roman" panose="02020603050405020304" pitchFamily="18" charset="0"/>
              </a:rPr>
              <a:t>. Цель этих тренажеров с</a:t>
            </a:r>
            <a:r>
              <a:rPr lang="ru-RU" b="0" i="0" dirty="0">
                <a:effectLst/>
                <a:latin typeface="Times New Roman" panose="02020603050405020304" pitchFamily="18" charset="0"/>
                <a:cs typeface="Times New Roman" panose="02020603050405020304" pitchFamily="18" charset="0"/>
              </a:rPr>
              <a:t>пособствует синхронизации работы полушарий,</a:t>
            </a:r>
            <a:r>
              <a:rPr lang="ru-RU" b="0" i="0" dirty="0">
                <a:solidFill>
                  <a:srgbClr val="333333"/>
                </a:solidFill>
                <a:effectLst/>
                <a:latin typeface="Verdana" panose="020B0604030504040204" pitchFamily="34" charset="0"/>
              </a:rPr>
              <a:t> </a:t>
            </a:r>
            <a:r>
              <a:rPr lang="ru-RU" b="0" i="0" dirty="0">
                <a:effectLst/>
                <a:latin typeface="Times New Roman" panose="02020603050405020304" pitchFamily="18" charset="0"/>
                <a:cs typeface="Times New Roman" panose="02020603050405020304" pitchFamily="18" charset="0"/>
              </a:rPr>
              <a:t>восприятию информации, улучшает запоминание информации, развития речи.</a:t>
            </a:r>
            <a:endParaRPr lang="ru-RU" b="0" i="0" dirty="0">
              <a:solidFill>
                <a:srgbClr val="333333"/>
              </a:solidFill>
              <a:effectLst/>
              <a:latin typeface="Times New Roman" panose="02020603050405020304" pitchFamily="18" charset="0"/>
              <a:cs typeface="Times New Roman" panose="02020603050405020304" pitchFamily="18" charset="0"/>
            </a:endParaRPr>
          </a:p>
          <a:p>
            <a:pPr algn="just"/>
            <a:endParaRPr lang="ru-RU" b="0" i="0" dirty="0">
              <a:solidFill>
                <a:srgbClr val="333333"/>
              </a:solidFill>
              <a:effectLst/>
              <a:latin typeface="Times New Roman" panose="02020603050405020304" pitchFamily="18" charset="0"/>
              <a:cs typeface="Times New Roman" panose="02020603050405020304" pitchFamily="18" charset="0"/>
            </a:endParaRPr>
          </a:p>
          <a:p>
            <a:pPr algn="just"/>
            <a:r>
              <a:rPr lang="ru-RU" dirty="0">
                <a:solidFill>
                  <a:srgbClr val="333333"/>
                </a:solidFill>
                <a:latin typeface="Times New Roman" panose="02020603050405020304" pitchFamily="18" charset="0"/>
                <a:cs typeface="Times New Roman" panose="02020603050405020304" pitchFamily="18" charset="0"/>
              </a:rPr>
              <a:t>	</a:t>
            </a:r>
            <a:endParaRPr lang="ru-RU"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xmlns="" id="{BAB7189D-AB0A-4C32-8957-B63C8A4D1AA0}"/>
              </a:ext>
            </a:extLst>
          </p:cNvPr>
          <p:cNvSpPr txBox="1"/>
          <p:nvPr/>
        </p:nvSpPr>
        <p:spPr>
          <a:xfrm>
            <a:off x="1219200" y="306313"/>
            <a:ext cx="7354957"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000" b="1" i="0" u="none" strike="noStrike" cap="none" normalizeH="0" baseline="0" dirty="0">
                <a:ln>
                  <a:noFill/>
                </a:ln>
                <a:solidFill>
                  <a:srgbClr val="FF0000"/>
                </a:solidFill>
                <a:effectLst/>
                <a:latin typeface="Times New Roman" panose="02020603050405020304" pitchFamily="18" charset="0"/>
                <a:ea typeface="Andale Sans UI" charset="-52"/>
                <a:cs typeface="Times New Roman" panose="02020603050405020304" pitchFamily="18" charset="0"/>
              </a:rPr>
              <a:t>Мы играем, мы играем,</a:t>
            </a:r>
            <a:endParaRPr kumimoji="0" lang="ru-RU"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000" b="1" i="0" u="none" strike="noStrike" cap="none" normalizeH="0" baseline="0" dirty="0" err="1">
                <a:ln>
                  <a:noFill/>
                </a:ln>
                <a:solidFill>
                  <a:srgbClr val="FF0000"/>
                </a:solidFill>
                <a:effectLst/>
                <a:latin typeface="Times New Roman" panose="02020603050405020304" pitchFamily="18" charset="0"/>
                <a:ea typeface="Andale Sans UI" charset="-52"/>
                <a:cs typeface="Times New Roman" panose="02020603050405020304" pitchFamily="18" charset="0"/>
              </a:rPr>
              <a:t>Нейрогимнастику</a:t>
            </a:r>
            <a:r>
              <a:rPr kumimoji="0" lang="ru-RU" sz="3000" b="1" i="0" u="none" strike="noStrike" cap="none" normalizeH="0" baseline="0" dirty="0">
                <a:ln>
                  <a:noFill/>
                </a:ln>
                <a:solidFill>
                  <a:srgbClr val="FF0000"/>
                </a:solidFill>
                <a:effectLst/>
                <a:latin typeface="Times New Roman" panose="02020603050405020304" pitchFamily="18" charset="0"/>
                <a:ea typeface="Andale Sans UI" charset="-52"/>
                <a:cs typeface="Times New Roman" panose="02020603050405020304" pitchFamily="18" charset="0"/>
              </a:rPr>
              <a:t> применяем!</a:t>
            </a:r>
            <a:endParaRPr lang="ru-RU"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41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xmlns="" id="{55326180-785E-463D-A43F-1960AD8C15CD}"/>
              </a:ext>
            </a:extLst>
          </p:cNvPr>
          <p:cNvSpPr>
            <a:spLocks noGrp="1"/>
          </p:cNvSpPr>
          <p:nvPr>
            <p:ph type="sldNum" sz="quarter" idx="16"/>
          </p:nvPr>
        </p:nvSpPr>
        <p:spPr/>
        <p:txBody>
          <a:bodyPr/>
          <a:lstStyle/>
          <a:p>
            <a:pPr>
              <a:defRPr/>
            </a:pPr>
            <a:fld id="{EDBF5C32-FCA0-429C-8F1B-383F61508A0A}" type="slidenum">
              <a:rPr lang="en-US" smtClean="0"/>
              <a:pPr>
                <a:defRPr/>
              </a:pPr>
              <a:t>6</a:t>
            </a:fld>
            <a:endParaRPr lang="en-US"/>
          </a:p>
        </p:txBody>
      </p:sp>
      <p:sp>
        <p:nvSpPr>
          <p:cNvPr id="12" name="TextBox 11">
            <a:extLst>
              <a:ext uri="{FF2B5EF4-FFF2-40B4-BE49-F238E27FC236}">
                <a16:creationId xmlns:a16="http://schemas.microsoft.com/office/drawing/2014/main" xmlns="" id="{BAB7189D-AB0A-4C32-8957-B63C8A4D1AA0}"/>
              </a:ext>
            </a:extLst>
          </p:cNvPr>
          <p:cNvSpPr txBox="1"/>
          <p:nvPr/>
        </p:nvSpPr>
        <p:spPr>
          <a:xfrm>
            <a:off x="1219200" y="306313"/>
            <a:ext cx="7354957"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000" b="1" i="0" u="none" strike="noStrike" cap="none" normalizeH="0" baseline="0" dirty="0">
                <a:ln>
                  <a:noFill/>
                </a:ln>
                <a:solidFill>
                  <a:srgbClr val="FF0000"/>
                </a:solidFill>
                <a:effectLst/>
                <a:latin typeface="Times New Roman" panose="02020603050405020304" pitchFamily="18" charset="0"/>
                <a:ea typeface="Andale Sans UI" charset="-52"/>
                <a:cs typeface="Times New Roman" panose="02020603050405020304" pitchFamily="18" charset="0"/>
              </a:rPr>
              <a:t>Мы играем, мы играем,</a:t>
            </a:r>
            <a:endParaRPr kumimoji="0" lang="ru-RU"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000" b="1" i="0" u="none" strike="noStrike" cap="none" normalizeH="0" baseline="0" dirty="0" err="1">
                <a:ln>
                  <a:noFill/>
                </a:ln>
                <a:solidFill>
                  <a:srgbClr val="FF0000"/>
                </a:solidFill>
                <a:effectLst/>
                <a:latin typeface="Times New Roman" panose="02020603050405020304" pitchFamily="18" charset="0"/>
                <a:ea typeface="Andale Sans UI" charset="-52"/>
                <a:cs typeface="Times New Roman" panose="02020603050405020304" pitchFamily="18" charset="0"/>
              </a:rPr>
              <a:t>Нейрогимнастику</a:t>
            </a:r>
            <a:r>
              <a:rPr kumimoji="0" lang="ru-RU" sz="3000" b="1" i="0" u="none" strike="noStrike" cap="none" normalizeH="0" baseline="0" dirty="0">
                <a:ln>
                  <a:noFill/>
                </a:ln>
                <a:solidFill>
                  <a:srgbClr val="FF0000"/>
                </a:solidFill>
                <a:effectLst/>
                <a:latin typeface="Times New Roman" panose="02020603050405020304" pitchFamily="18" charset="0"/>
                <a:ea typeface="Andale Sans UI" charset="-52"/>
                <a:cs typeface="Times New Roman" panose="02020603050405020304" pitchFamily="18" charset="0"/>
              </a:rPr>
              <a:t> применяем!</a:t>
            </a:r>
            <a:endParaRPr lang="ru-RU" sz="3000"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2E1AC0CC-3548-4450-8C49-E534749E5079}"/>
              </a:ext>
            </a:extLst>
          </p:cNvPr>
          <p:cNvPicPr>
            <a:picLocks noChangeAspect="1"/>
          </p:cNvPicPr>
          <p:nvPr/>
        </p:nvPicPr>
        <p:blipFill>
          <a:blip r:embed="rId2"/>
          <a:stretch>
            <a:fillRect/>
          </a:stretch>
        </p:blipFill>
        <p:spPr>
          <a:xfrm>
            <a:off x="0" y="3854450"/>
            <a:ext cx="5715000" cy="2638425"/>
          </a:xfrm>
          <a:prstGeom prst="rect">
            <a:avLst/>
          </a:prstGeom>
        </p:spPr>
      </p:pic>
      <p:pic>
        <p:nvPicPr>
          <p:cNvPr id="11" name="Рисунок 10">
            <a:extLst>
              <a:ext uri="{FF2B5EF4-FFF2-40B4-BE49-F238E27FC236}">
                <a16:creationId xmlns:a16="http://schemas.microsoft.com/office/drawing/2014/main" xmlns="" id="{9FF895B7-7501-40AB-9AA8-D00C1A6BF5B7}"/>
              </a:ext>
            </a:extLst>
          </p:cNvPr>
          <p:cNvPicPr>
            <a:picLocks noChangeAspect="1"/>
          </p:cNvPicPr>
          <p:nvPr/>
        </p:nvPicPr>
        <p:blipFill>
          <a:blip r:embed="rId3"/>
          <a:stretch>
            <a:fillRect/>
          </a:stretch>
        </p:blipFill>
        <p:spPr>
          <a:xfrm>
            <a:off x="0" y="1358329"/>
            <a:ext cx="5715000" cy="2459768"/>
          </a:xfrm>
          <a:prstGeom prst="rect">
            <a:avLst/>
          </a:prstGeom>
        </p:spPr>
      </p:pic>
      <p:pic>
        <p:nvPicPr>
          <p:cNvPr id="14" name="Рисунок 13">
            <a:extLst>
              <a:ext uri="{FF2B5EF4-FFF2-40B4-BE49-F238E27FC236}">
                <a16:creationId xmlns:a16="http://schemas.microsoft.com/office/drawing/2014/main" xmlns="" id="{B4B82D39-D2C6-4B7D-9905-0176A16E3E8E}"/>
              </a:ext>
            </a:extLst>
          </p:cNvPr>
          <p:cNvPicPr>
            <a:picLocks noChangeAspect="1"/>
          </p:cNvPicPr>
          <p:nvPr/>
        </p:nvPicPr>
        <p:blipFill>
          <a:blip r:embed="rId4"/>
          <a:stretch>
            <a:fillRect/>
          </a:stretch>
        </p:blipFill>
        <p:spPr>
          <a:xfrm>
            <a:off x="6003444" y="1870234"/>
            <a:ext cx="2857500" cy="3895725"/>
          </a:xfrm>
          <a:prstGeom prst="rect">
            <a:avLst/>
          </a:prstGeom>
        </p:spPr>
      </p:pic>
    </p:spTree>
    <p:extLst>
      <p:ext uri="{BB962C8B-B14F-4D97-AF65-F5344CB8AC3E}">
        <p14:creationId xmlns:p14="http://schemas.microsoft.com/office/powerpoint/2010/main" val="51803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xmlns="" id="{99BE7E89-51A9-43D8-B951-04FBBA0FD12B}"/>
              </a:ext>
            </a:extLst>
          </p:cNvPr>
          <p:cNvSpPr>
            <a:spLocks noGrp="1"/>
          </p:cNvSpPr>
          <p:nvPr>
            <p:ph type="sldNum" sz="quarter" idx="16"/>
          </p:nvPr>
        </p:nvSpPr>
        <p:spPr/>
        <p:txBody>
          <a:bodyPr/>
          <a:lstStyle/>
          <a:p>
            <a:pPr>
              <a:defRPr/>
            </a:pPr>
            <a:fld id="{EDBF5C32-FCA0-429C-8F1B-383F61508A0A}" type="slidenum">
              <a:rPr lang="en-US" smtClean="0"/>
              <a:pPr>
                <a:defRPr/>
              </a:pPr>
              <a:t>7</a:t>
            </a:fld>
            <a:endParaRPr lang="en-US"/>
          </a:p>
        </p:txBody>
      </p:sp>
      <p:sp>
        <p:nvSpPr>
          <p:cNvPr id="10" name="TextBox 9">
            <a:extLst>
              <a:ext uri="{FF2B5EF4-FFF2-40B4-BE49-F238E27FC236}">
                <a16:creationId xmlns:a16="http://schemas.microsoft.com/office/drawing/2014/main" xmlns="" id="{93D68C8B-6D1E-4C17-854D-2DABBE6C4AEA}"/>
              </a:ext>
            </a:extLst>
          </p:cNvPr>
          <p:cNvSpPr txBox="1"/>
          <p:nvPr/>
        </p:nvSpPr>
        <p:spPr>
          <a:xfrm>
            <a:off x="265045" y="0"/>
            <a:ext cx="8878955"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3000" b="1" dirty="0">
                <a:solidFill>
                  <a:srgbClr val="FF0000"/>
                </a:solidFill>
                <a:latin typeface="Times New Roman" panose="02020603050405020304" pitchFamily="18" charset="0"/>
                <a:ea typeface="Andale Sans UI" charset="-52"/>
                <a:cs typeface="Times New Roman" panose="02020603050405020304" pitchFamily="18" charset="0"/>
              </a:rPr>
              <a:t>Раз, два, три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000" b="1" i="0" u="none" strike="noStrike" cap="none" normalizeH="0" baseline="0" dirty="0" err="1" smtClean="0">
                <a:ln>
                  <a:noFill/>
                </a:ln>
                <a:solidFill>
                  <a:srgbClr val="FF0000"/>
                </a:solidFill>
                <a:effectLst/>
                <a:latin typeface="Times New Roman" panose="02020603050405020304" pitchFamily="18" charset="0"/>
                <a:ea typeface="Andale Sans UI" charset="-52"/>
                <a:cs typeface="Times New Roman" panose="02020603050405020304" pitchFamily="18" charset="0"/>
              </a:rPr>
              <a:t>Кинезиологические</a:t>
            </a:r>
            <a:r>
              <a:rPr kumimoji="0" lang="ru-RU" sz="3000" b="1" i="0" u="none" strike="noStrike" cap="none" normalizeH="0" baseline="0" dirty="0" smtClean="0">
                <a:ln>
                  <a:noFill/>
                </a:ln>
                <a:solidFill>
                  <a:srgbClr val="FF0000"/>
                </a:solidFill>
                <a:effectLst/>
                <a:latin typeface="Times New Roman" panose="02020603050405020304" pitchFamily="18" charset="0"/>
                <a:ea typeface="Andale Sans UI" charset="-52"/>
                <a:cs typeface="Times New Roman" panose="02020603050405020304" pitchFamily="18" charset="0"/>
              </a:rPr>
              <a:t> упражнения </a:t>
            </a:r>
            <a:r>
              <a:rPr kumimoji="0" lang="ru-RU" sz="3000" b="1" i="0" u="none" strike="noStrike" cap="none" normalizeH="0" baseline="0" dirty="0">
                <a:ln>
                  <a:noFill/>
                </a:ln>
                <a:solidFill>
                  <a:srgbClr val="FF0000"/>
                </a:solidFill>
                <a:effectLst/>
                <a:latin typeface="Times New Roman" panose="02020603050405020304" pitchFamily="18" charset="0"/>
                <a:ea typeface="Andale Sans UI" charset="-52"/>
                <a:cs typeface="Times New Roman" panose="02020603050405020304" pitchFamily="18" charset="0"/>
              </a:rPr>
              <a:t>повтори!</a:t>
            </a:r>
            <a:endParaRPr kumimoji="0" lang="ru-RU"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B00EC328-B979-496A-AC42-D00351098662}"/>
              </a:ext>
            </a:extLst>
          </p:cNvPr>
          <p:cNvSpPr txBox="1"/>
          <p:nvPr/>
        </p:nvSpPr>
        <p:spPr>
          <a:xfrm>
            <a:off x="132523" y="1404445"/>
            <a:ext cx="8878954" cy="2200602"/>
          </a:xfrm>
          <a:prstGeom prst="rect">
            <a:avLst/>
          </a:prstGeom>
          <a:noFill/>
        </p:spPr>
        <p:txBody>
          <a:bodyPr wrap="square">
            <a:spAutoFit/>
          </a:bodyPr>
          <a:lstStyle/>
          <a:p>
            <a:pPr algn="just">
              <a:spcAft>
                <a:spcPts val="0"/>
              </a:spcAft>
              <a:tabLst>
                <a:tab pos="733425" algn="l"/>
              </a:tabLs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Этому комплексу </a:t>
            </a: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мы начинаем </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обучать воспитанников на индивидуальных занятиях, затем на групповых.  Применение </a:t>
            </a:r>
            <a:r>
              <a:rPr lang="ru-RU" sz="1700" dirty="0" err="1" smtClean="0">
                <a:effectLst/>
                <a:latin typeface="Times New Roman" panose="02020603050405020304" pitchFamily="18" charset="0"/>
                <a:ea typeface="Calibri" panose="020F0502020204030204" pitchFamily="34" charset="0"/>
                <a:cs typeface="Times New Roman" panose="02020603050405020304" pitchFamily="18" charset="0"/>
              </a:rPr>
              <a:t>кинезиологических</a:t>
            </a: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упражнений способствует развитию точности движений пальцев рук и способности к переключению с одного движения на другое, развитию межполушарных взаимодействий, пространственных представлений, мелкой и общей моторики, улучшению мыслительной деятельности, внимания, памяти, снижению утомляемости. Упражнения позволяют выявить скрытые способности ребёнка и расширить границы возможностей его мозга. </a:t>
            </a: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Используем </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упражнения «Колечко», «Кулак-ребро-ладонь», «Ухо-нос-хлопок</a:t>
            </a: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 и многие другие.</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Рисунок 12">
            <a:extLst>
              <a:ext uri="{FF2B5EF4-FFF2-40B4-BE49-F238E27FC236}">
                <a16:creationId xmlns:a16="http://schemas.microsoft.com/office/drawing/2014/main" xmlns="" id="{8D316B61-78DF-4EA1-AA1F-9201449BC2CD}"/>
              </a:ext>
            </a:extLst>
          </p:cNvPr>
          <p:cNvPicPr>
            <a:picLocks noChangeAspect="1"/>
          </p:cNvPicPr>
          <p:nvPr/>
        </p:nvPicPr>
        <p:blipFill>
          <a:blip r:embed="rId2"/>
          <a:stretch>
            <a:fillRect/>
          </a:stretch>
        </p:blipFill>
        <p:spPr>
          <a:xfrm>
            <a:off x="2863824" y="3712769"/>
            <a:ext cx="6147653" cy="2582014"/>
          </a:xfrm>
          <a:prstGeom prst="rect">
            <a:avLst/>
          </a:prstGeom>
        </p:spPr>
      </p:pic>
      <p:pic>
        <p:nvPicPr>
          <p:cNvPr id="14" name="Picture 5">
            <a:extLst>
              <a:ext uri="{FF2B5EF4-FFF2-40B4-BE49-F238E27FC236}">
                <a16:creationId xmlns:a16="http://schemas.microsoft.com/office/drawing/2014/main" xmlns="" id="{DE605FFD-55F1-4F2F-99B2-0A59AEC381D5}"/>
              </a:ext>
            </a:extLst>
          </p:cNvPr>
          <p:cNvPicPr>
            <a:picLocks noChangeAspect="1" noChangeArrowheads="1"/>
          </p:cNvPicPr>
          <p:nvPr/>
        </p:nvPicPr>
        <p:blipFill>
          <a:blip r:embed="rId3" cstate="print"/>
          <a:srcRect l="26315" t="3508" r="18413"/>
          <a:stretch>
            <a:fillRect/>
          </a:stretch>
        </p:blipFill>
        <p:spPr bwMode="auto">
          <a:xfrm>
            <a:off x="265046" y="3712770"/>
            <a:ext cx="2266120" cy="2582014"/>
          </a:xfrm>
          <a:prstGeom prst="rect">
            <a:avLst/>
          </a:prstGeom>
          <a:noFill/>
          <a:ln w="9525">
            <a:noFill/>
            <a:round/>
            <a:headEnd/>
            <a:tailEnd/>
          </a:ln>
          <a:effectLst/>
        </p:spPr>
      </p:pic>
    </p:spTree>
    <p:extLst>
      <p:ext uri="{BB962C8B-B14F-4D97-AF65-F5344CB8AC3E}">
        <p14:creationId xmlns:p14="http://schemas.microsoft.com/office/powerpoint/2010/main" val="14295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plus(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6"/>
          </p:nvPr>
        </p:nvSpPr>
        <p:spPr/>
        <p:txBody>
          <a:bodyPr/>
          <a:lstStyle/>
          <a:p>
            <a:pPr>
              <a:defRPr/>
            </a:pPr>
            <a:fld id="{EDBF5C32-FCA0-429C-8F1B-383F61508A0A}" type="slidenum">
              <a:rPr lang="en-US" smtClean="0"/>
              <a:pPr>
                <a:defRPr/>
              </a:pPr>
              <a:t>8</a:t>
            </a:fld>
            <a:endParaRPr lang="en-US"/>
          </a:p>
        </p:txBody>
      </p:sp>
      <p:sp>
        <p:nvSpPr>
          <p:cNvPr id="13" name="TextBox 12">
            <a:extLst>
              <a:ext uri="{FF2B5EF4-FFF2-40B4-BE49-F238E27FC236}">
                <a16:creationId xmlns:a16="http://schemas.microsoft.com/office/drawing/2014/main" xmlns="" id="{93C4C7D0-8497-45E7-B141-20409860332B}"/>
              </a:ext>
            </a:extLst>
          </p:cNvPr>
          <p:cNvSpPr txBox="1"/>
          <p:nvPr/>
        </p:nvSpPr>
        <p:spPr>
          <a:xfrm>
            <a:off x="2007704" y="1315281"/>
            <a:ext cx="4757530" cy="369332"/>
          </a:xfrm>
          <a:prstGeom prst="rect">
            <a:avLst/>
          </a:prstGeom>
          <a:noFill/>
        </p:spPr>
        <p:txBody>
          <a:bodyPr wrap="square">
            <a:spAutoFit/>
          </a:bodyPr>
          <a:lstStyle/>
          <a:p>
            <a:r>
              <a:rPr lang="ru-RU" b="0" i="0" dirty="0">
                <a:solidFill>
                  <a:srgbClr val="FF0000"/>
                </a:solidFill>
                <a:effectLst/>
                <a:latin typeface="Times New Roman" panose="02020603050405020304" pitchFamily="18" charset="0"/>
                <a:cs typeface="Times New Roman" panose="02020603050405020304" pitchFamily="18" charset="0"/>
              </a:rPr>
              <a:t> </a:t>
            </a:r>
            <a:endParaRPr lang="ru-RU" dirty="0"/>
          </a:p>
        </p:txBody>
      </p:sp>
      <p:pic>
        <p:nvPicPr>
          <p:cNvPr id="14" name="Рисунок 13">
            <a:extLst>
              <a:ext uri="{FF2B5EF4-FFF2-40B4-BE49-F238E27FC236}">
                <a16:creationId xmlns:a16="http://schemas.microsoft.com/office/drawing/2014/main" xmlns="" id="{9F3E83F2-F1F9-4BDD-A3B8-4DFE377FC444}"/>
              </a:ext>
            </a:extLst>
          </p:cNvPr>
          <p:cNvPicPr>
            <a:picLocks noChangeAspect="1"/>
          </p:cNvPicPr>
          <p:nvPr/>
        </p:nvPicPr>
        <p:blipFill>
          <a:blip r:embed="rId2" cstate="print"/>
          <a:srcRect/>
          <a:stretch>
            <a:fillRect/>
          </a:stretch>
        </p:blipFill>
        <p:spPr bwMode="auto">
          <a:xfrm>
            <a:off x="2204275" y="4177603"/>
            <a:ext cx="5229225" cy="2171700"/>
          </a:xfrm>
          <a:prstGeom prst="rect">
            <a:avLst/>
          </a:prstGeom>
          <a:noFill/>
          <a:ln w="9525">
            <a:noFill/>
            <a:miter lim="800000"/>
            <a:headEnd/>
            <a:tailEnd/>
          </a:ln>
        </p:spPr>
      </p:pic>
      <p:sp>
        <p:nvSpPr>
          <p:cNvPr id="15" name="TextBox 14">
            <a:extLst>
              <a:ext uri="{FF2B5EF4-FFF2-40B4-BE49-F238E27FC236}">
                <a16:creationId xmlns:a16="http://schemas.microsoft.com/office/drawing/2014/main" xmlns="" id="{FFE25421-B0AA-463C-B38F-9F8B940BE8CD}"/>
              </a:ext>
            </a:extLst>
          </p:cNvPr>
          <p:cNvSpPr txBox="1"/>
          <p:nvPr/>
        </p:nvSpPr>
        <p:spPr>
          <a:xfrm>
            <a:off x="2007704" y="294706"/>
            <a:ext cx="4757530" cy="589649"/>
          </a:xfrm>
          <a:prstGeom prst="rect">
            <a:avLst/>
          </a:prstGeom>
          <a:noFill/>
        </p:spPr>
        <p:txBody>
          <a:bodyPr wrap="square">
            <a:spAutoFit/>
          </a:bodyPr>
          <a:lstStyle/>
          <a:p>
            <a:pPr algn="ctr">
              <a:lnSpc>
                <a:spcPct val="115000"/>
              </a:lnSpc>
              <a:spcAft>
                <a:spcPts val="1000"/>
              </a:spcAft>
              <a:tabLst>
                <a:tab pos="733425" algn="l"/>
              </a:tabLst>
            </a:pPr>
            <a:r>
              <a:rPr lang="ru-RU" sz="3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Аурикулотерапия</a:t>
            </a:r>
            <a:r>
              <a:rPr lang="ru-RU" sz="3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3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228600" y="1315281"/>
            <a:ext cx="8650224" cy="2862322"/>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	В логопедической работе мы применяем </a:t>
            </a:r>
            <a:r>
              <a:rPr lang="ru-RU" dirty="0" err="1" smtClean="0">
                <a:latin typeface="Times New Roman" panose="02020603050405020304" pitchFamily="18" charset="0"/>
                <a:cs typeface="Times New Roman" panose="02020603050405020304" pitchFamily="18" charset="0"/>
              </a:rPr>
              <a:t>аурикулотерапию</a:t>
            </a:r>
            <a:r>
              <a:rPr lang="ru-RU" dirty="0" smtClean="0">
                <a:latin typeface="Times New Roman" panose="02020603050405020304" pitchFamily="18" charset="0"/>
                <a:cs typeface="Times New Roman" panose="02020603050405020304" pitchFamily="18" charset="0"/>
              </a:rPr>
              <a:t>. Это воздействие осуществляем путем массажа  ушных раковин (надавливание, растирание, легкое похлопывание, оттягивание) до появления чувства тепла. На ушных раковинах расположено большинство биологически активных точек, которые при их стимулирующем воздействии оказывают общеукрепляющее влияние на весь организм и активизируют в организме все жизненно важные процессы, заряжают его энергией и силой. </a:t>
            </a:r>
          </a:p>
          <a:p>
            <a:pPr algn="just"/>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Аурикулотерапия</a:t>
            </a:r>
            <a:r>
              <a:rPr lang="ru-RU" dirty="0" smtClean="0">
                <a:latin typeface="Times New Roman" panose="02020603050405020304" pitchFamily="18" charset="0"/>
                <a:cs typeface="Times New Roman" panose="02020603050405020304" pitchFamily="18" charset="0"/>
              </a:rPr>
              <a:t> очень эффективна в период восстановления, для ослабленных детей, способствует повышению работоспособности и хорошему эмоциональному состоянию. Посмотрите, какое удовольствие на лицах наших детей!</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6"/>
          </p:nvPr>
        </p:nvSpPr>
        <p:spPr/>
        <p:txBody>
          <a:bodyPr/>
          <a:lstStyle/>
          <a:p>
            <a:pPr>
              <a:defRPr/>
            </a:pPr>
            <a:fld id="{EDBF5C32-FCA0-429C-8F1B-383F61508A0A}" type="slidenum">
              <a:rPr lang="en-US" smtClean="0"/>
              <a:pPr>
                <a:defRPr/>
              </a:pPr>
              <a:t>9</a:t>
            </a:fld>
            <a:endParaRPr lang="en-US"/>
          </a:p>
        </p:txBody>
      </p:sp>
      <p:sp>
        <p:nvSpPr>
          <p:cNvPr id="9" name="TextBox 8">
            <a:extLst>
              <a:ext uri="{FF2B5EF4-FFF2-40B4-BE49-F238E27FC236}">
                <a16:creationId xmlns:a16="http://schemas.microsoft.com/office/drawing/2014/main" xmlns="" id="{6474D593-D9EC-4622-AB19-B0B76EA16C6B}"/>
              </a:ext>
            </a:extLst>
          </p:cNvPr>
          <p:cNvSpPr txBox="1"/>
          <p:nvPr/>
        </p:nvSpPr>
        <p:spPr>
          <a:xfrm>
            <a:off x="1199322" y="253304"/>
            <a:ext cx="6745356"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3000" b="1" dirty="0">
                <a:solidFill>
                  <a:srgbClr val="FF0000"/>
                </a:solidFill>
                <a:latin typeface="Times New Roman" panose="02020603050405020304" pitchFamily="18" charset="0"/>
                <a:cs typeface="Times New Roman" panose="02020603050405020304" pitchFamily="18" charset="0"/>
              </a:rPr>
              <a:t>Раз, два, три, четыре, пять</a:t>
            </a:r>
          </a:p>
          <a:p>
            <a:pPr marL="0" marR="0" lvl="0" indent="0" algn="ctr" defTabSz="914400" rtl="0" eaLnBrk="1" fontAlgn="base" latinLnBrk="0" hangingPunct="1">
              <a:lnSpc>
                <a:spcPct val="100000"/>
              </a:lnSpc>
              <a:spcBef>
                <a:spcPct val="0"/>
              </a:spcBef>
              <a:spcAft>
                <a:spcPct val="0"/>
              </a:spcAft>
              <a:buClrTx/>
              <a:buSzTx/>
              <a:buFontTx/>
              <a:buNone/>
              <a:tabLst/>
            </a:pPr>
            <a:r>
              <a:rPr lang="ru-RU" sz="3000" b="1" dirty="0">
                <a:solidFill>
                  <a:srgbClr val="FF0000"/>
                </a:solidFill>
                <a:latin typeface="Times New Roman" panose="02020603050405020304" pitchFamily="18" charset="0"/>
                <a:cs typeface="Times New Roman" panose="02020603050405020304" pitchFamily="18" charset="0"/>
              </a:rPr>
              <a:t>б</a:t>
            </a:r>
            <a:r>
              <a:rPr kumimoji="0" lang="ru-RU" sz="30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удем </a:t>
            </a:r>
            <a:r>
              <a:rPr kumimoji="0" lang="ru-RU" sz="3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с «</a:t>
            </a:r>
            <a:r>
              <a:rPr kumimoji="0" lang="ru-RU" sz="3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Дел</a:t>
            </a:r>
            <a:r>
              <a:rPr lang="ru-RU" sz="3000" b="1" dirty="0" err="1">
                <a:solidFill>
                  <a:srgbClr val="FF0000"/>
                </a:solidFill>
                <a:latin typeface="Times New Roman" panose="02020603050405020304" pitchFamily="18" charset="0"/>
                <a:cs typeface="Times New Roman" panose="02020603050405020304" pitchFamily="18" charset="0"/>
              </a:rPr>
              <a:t>ьфой</a:t>
            </a:r>
            <a:r>
              <a:rPr lang="ru-RU" sz="3000" b="1" dirty="0">
                <a:solidFill>
                  <a:srgbClr val="FF0000"/>
                </a:solidFill>
                <a:latin typeface="Times New Roman" panose="02020603050405020304" pitchFamily="18" charset="0"/>
                <a:cs typeface="Times New Roman" panose="02020603050405020304" pitchFamily="18" charset="0"/>
              </a:rPr>
              <a:t>» мы играть!</a:t>
            </a:r>
            <a:endParaRPr kumimoji="0" lang="ru-RU"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0AEDC0B6-1F37-40D5-B85F-DB6E85BC55C8}"/>
              </a:ext>
            </a:extLst>
          </p:cNvPr>
          <p:cNvPicPr>
            <a:picLocks noChangeAspect="1"/>
          </p:cNvPicPr>
          <p:nvPr/>
        </p:nvPicPr>
        <p:blipFill>
          <a:blip r:embed="rId2"/>
          <a:stretch>
            <a:fillRect/>
          </a:stretch>
        </p:blipFill>
        <p:spPr>
          <a:xfrm>
            <a:off x="237215" y="3900534"/>
            <a:ext cx="3941593" cy="2554038"/>
          </a:xfrm>
          <a:prstGeom prst="rect">
            <a:avLst/>
          </a:prstGeom>
        </p:spPr>
      </p:pic>
      <p:pic>
        <p:nvPicPr>
          <p:cNvPr id="21" name="Рисунок 20">
            <a:extLst>
              <a:ext uri="{FF2B5EF4-FFF2-40B4-BE49-F238E27FC236}">
                <a16:creationId xmlns:a16="http://schemas.microsoft.com/office/drawing/2014/main" xmlns="" id="{9AD1E92C-C54A-44C3-8C9B-4B2E215B0853}"/>
              </a:ext>
            </a:extLst>
          </p:cNvPr>
          <p:cNvPicPr>
            <a:picLocks noChangeAspect="1"/>
          </p:cNvPicPr>
          <p:nvPr/>
        </p:nvPicPr>
        <p:blipFill>
          <a:blip r:embed="rId3"/>
          <a:stretch>
            <a:fillRect/>
          </a:stretch>
        </p:blipFill>
        <p:spPr>
          <a:xfrm>
            <a:off x="4745736" y="3900534"/>
            <a:ext cx="4005602" cy="2595515"/>
          </a:xfrm>
          <a:prstGeom prst="rect">
            <a:avLst/>
          </a:prstGeom>
        </p:spPr>
      </p:pic>
      <p:sp>
        <p:nvSpPr>
          <p:cNvPr id="2" name="TextBox 1"/>
          <p:cNvSpPr txBox="1"/>
          <p:nvPr/>
        </p:nvSpPr>
        <p:spPr>
          <a:xfrm>
            <a:off x="145776" y="1358733"/>
            <a:ext cx="8733048" cy="2308324"/>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	На логопедических занятиях мы используем тренажер «Дельфа-142.1». Это готовый образовательный ресурс в виде лицензированных  обучающих программ по коррекции разных сторон речи. Его программа содержит упражнения, направленные на преодоление недостатков в формировании звуковой стороны речи (постановка правильного речевого дыхания, развитие полноценного фонематического восприятия, обучение слитному проговариванию слов), коррекцию лексико-грамматической стороны речи, обогащение словарного запаса, а также предупреждение или коррекцию нарушений чтения и письма.</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Презентация">
  <a:themeElements>
    <a:clrScheme name="РЖД">
      <a:dk1>
        <a:srgbClr val="000000"/>
      </a:dk1>
      <a:lt1>
        <a:sysClr val="window" lastClr="FFFFFF"/>
      </a:lt1>
      <a:dk2>
        <a:srgbClr val="7F7F7F"/>
      </a:dk2>
      <a:lt2>
        <a:srgbClr val="D8D8D8"/>
      </a:lt2>
      <a:accent1>
        <a:srgbClr val="CD202C"/>
      </a:accent1>
      <a:accent2>
        <a:srgbClr val="FFFFFF"/>
      </a:accent2>
      <a:accent3>
        <a:srgbClr val="000000"/>
      </a:accent3>
      <a:accent4>
        <a:srgbClr val="CECCA0"/>
      </a:accent4>
      <a:accent5>
        <a:srgbClr val="0066A1"/>
      </a:accent5>
      <a:accent6>
        <a:srgbClr val="A3A86B"/>
      </a:accent6>
      <a:hlink>
        <a:srgbClr val="002060"/>
      </a:hlink>
      <a:folHlink>
        <a:srgbClr val="548DD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Template>
  <TotalTime>14316</TotalTime>
  <Words>261</Words>
  <Application>Microsoft Office PowerPoint</Application>
  <PresentationFormat>Экран (4:3)</PresentationFormat>
  <Paragraphs>102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Презентация</vt:lpstr>
      <vt:lpstr>Инновации в работе  огопеда с детьми с ТНР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User</cp:lastModifiedBy>
  <cp:revision>339</cp:revision>
  <dcterms:created xsi:type="dcterms:W3CDTF">2010-04-12T15:19:34Z</dcterms:created>
  <dcterms:modified xsi:type="dcterms:W3CDTF">2022-02-24T00:47:16Z</dcterms:modified>
</cp:coreProperties>
</file>