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3" r:id="rId2"/>
    <p:sldId id="264" r:id="rId3"/>
    <p:sldId id="267" r:id="rId4"/>
    <p:sldId id="262" r:id="rId5"/>
    <p:sldId id="257" r:id="rId6"/>
    <p:sldId id="268" r:id="rId7"/>
    <p:sldId id="260" r:id="rId8"/>
    <p:sldId id="256" r:id="rId9"/>
    <p:sldId id="261" r:id="rId10"/>
    <p:sldId id="265" r:id="rId11"/>
    <p:sldId id="266" r:id="rId12"/>
    <p:sldId id="259" r:id="rId13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CCFFFF"/>
    <a:srgbClr val="BB1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1" d="100"/>
          <a:sy n="61" d="100"/>
        </p:scale>
        <p:origin x="-1392" y="109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17C3A1C-A794-4F78-AA3E-C6D5DE01211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78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64DF68A-39F8-4F76-BA15-C437E0584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19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DF68A-39F8-4F76-BA15-C437E0584B2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925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DF68A-39F8-4F76-BA15-C437E0584B2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7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666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0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01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65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4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80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6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6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29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57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3854-8604-429D-87F4-FCA2623D46D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0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03854-8604-429D-87F4-FCA2623D46D5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53721-5DB2-4129-8E66-0847431AA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25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hyperlink" Target="https://clck.ru/U6bLj" TargetMode="Externa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microsoft.com/office/2007/relationships/hdphoto" Target="../media/hdphoto2.wdp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png"/><Relationship Id="rId1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7.jpeg"/><Relationship Id="rId7" Type="http://schemas.openxmlformats.org/officeDocument/2006/relationships/image" Target="../media/image4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3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7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8.jpeg"/><Relationship Id="rId7" Type="http://schemas.openxmlformats.org/officeDocument/2006/relationships/image" Target="../media/image7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838618" y="178150"/>
            <a:ext cx="3180764" cy="39067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Базовый детский сад</a:t>
            </a: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667" y="60852"/>
            <a:ext cx="864096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330" y="1077697"/>
            <a:ext cx="6499904" cy="18466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приказа МО и Н РТ № 2259/16 от 23.11.2016 года  МАДОУ «Детский сад №20 общеразвивающего вида «Мозаика» является базовым детским садом.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-обеспечивает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дошкольного образования;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-является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методическим центром для закрепленных за ним детских садов, оказывает консультационную помощь;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-организует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повышению профессиональной компетенции педагогов закрепленных ДОО;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-осуществляет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взаимодействие с другими образовательными организациями;</a:t>
            </a:r>
          </a:p>
          <a:p>
            <a:pPr lvl="0"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участвует в опытно-экспериментальной (инновационной) деятельности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6719" y="3108356"/>
            <a:ext cx="641830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№20» объединяет усилия    малокомплектных сельских садов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Кубасский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сад», 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Лучовский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сад», 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Большетолкишский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сад», 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Данауровская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начальная школа-детский сад» и городских садов №10, №13, №16. </a:t>
            </a: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3155238" y="2887706"/>
            <a:ext cx="541267" cy="244134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164992" y="517840"/>
            <a:ext cx="6269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(сопровождение малокомплектных детских садов)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9132" y="4121434"/>
            <a:ext cx="634883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обновления форм и методов выявления и распространения передового педагогического опыта проводятся совместные семинары, педагогические советы, конкурсы:</a:t>
            </a: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3173648" y="3939353"/>
            <a:ext cx="541267" cy="244134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49080" y="4912790"/>
            <a:ext cx="250438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неделя педагогического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(сентябрь – ежегодно)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республика\Базовый сад\IMG_17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/>
          <a:stretch/>
        </p:blipFill>
        <p:spPr bwMode="auto">
          <a:xfrm>
            <a:off x="545662" y="4713553"/>
            <a:ext cx="1678187" cy="1079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республика\Базовый сад\IMG_17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36" y="4713553"/>
            <a:ext cx="1438823" cy="107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93640" y="5868144"/>
            <a:ext cx="6459820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-семинары-практикумы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 к обучению детей ПДД», «Формы работы с социумом как инновационный инструмент формирования основ дорожной безопасности»; «</a:t>
            </a:r>
            <a:r>
              <a:rPr lang="tt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дошкольников к художественной литературе в процессе реализации ФГОС», «Проектирование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ДОУ 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требованиями ФГОС ДО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E:\республика\Базовый сад\IMG-20181003-WA0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058" y="7202432"/>
            <a:ext cx="2604723" cy="1465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республика\Базовый сад\IMG_419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1"/>
          <a:stretch/>
        </p:blipFill>
        <p:spPr bwMode="auto">
          <a:xfrm>
            <a:off x="404664" y="7254297"/>
            <a:ext cx="1687825" cy="139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республика\Базовый сад\IMG-20181003-WA00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80" y="7039528"/>
            <a:ext cx="1256000" cy="167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9508" y="179512"/>
            <a:ext cx="6552728" cy="134064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МАДОУ «Детский сад №20» соисполнитель федерального инновационного проекта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 «Механизмы лидирующих позиций РФ в области качества математического образования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Инновационная сеть «Учусь учиться» </a:t>
            </a:r>
          </a:p>
          <a:p>
            <a:pPr algn="ctr" rtl="0">
              <a:buNone/>
            </a:pP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4" t="22799" r="37789" b="5105"/>
          <a:stretch/>
        </p:blipFill>
        <p:spPr bwMode="auto">
          <a:xfrm>
            <a:off x="297007" y="4980241"/>
            <a:ext cx="1516901" cy="208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4774" y="2267744"/>
            <a:ext cx="6542957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проекта: с 15.08.2021 по 31.12.2023.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направлен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 отработку управленческих и методических механизмов, обеспечивающих рост качества общего среднего математического образования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 - Л.Г.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Петерсон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педагогических наук, профессор, автор дидактической системы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 обучения, автор непрерывного курса математики для дошкольников, начальной и средней школы, Лауреат премии Президента РФ в области образования.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1743" y="3779912"/>
            <a:ext cx="6434705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ценности образовательной системы «Учусь учиться»,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непрерывный курс математики «Учусь учиться»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 дошкольного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образования;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открыл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своей базе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центр качества математического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«Математические шаги к успеху» реализуемый совместно с МБОУ «Гимназией №3»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3" t="20423" r="27617" b="60299"/>
          <a:stretch/>
        </p:blipFill>
        <p:spPr bwMode="auto">
          <a:xfrm>
            <a:off x="956785" y="1187624"/>
            <a:ext cx="4893972" cy="94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кроха\Desktop\Фото\питерсо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33" y="5117980"/>
            <a:ext cx="2274522" cy="165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роха\Desktop\20 сад 2021-22\Питерсон 21-22 уч год\Сертификат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676" y="5117980"/>
            <a:ext cx="2205269" cy="165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ownloads\IMG_2821-23-12-22-02-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09" y="7118765"/>
            <a:ext cx="1944182" cy="1490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кроха\Downloads\IMG_2818-23-12-22-02-29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4" b="38966"/>
          <a:stretch/>
        </p:blipFill>
        <p:spPr bwMode="auto">
          <a:xfrm>
            <a:off x="4482725" y="7299445"/>
            <a:ext cx="2301133" cy="1129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роха\Desktop\T0iICEo437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12091" r="5728"/>
          <a:stretch/>
        </p:blipFill>
        <p:spPr bwMode="auto">
          <a:xfrm>
            <a:off x="204774" y="7347175"/>
            <a:ext cx="2097310" cy="108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9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88641" y="230324"/>
            <a:ext cx="6480720" cy="115212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kern="10" dirty="0" smtClean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МАДОУ «Детский сад №20» является </a:t>
            </a:r>
          </a:p>
          <a:p>
            <a:pPr algn="ctr"/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пилотной 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площадкой по апробации примерной образовательной </a:t>
            </a:r>
            <a:endParaRPr lang="ru-RU" sz="1400" b="1" dirty="0" smtClean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rgbClr val="99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программы дошкольного 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образования </a:t>
            </a:r>
            <a:endParaRPr lang="ru-RU" sz="1400" b="1" dirty="0" smtClean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rgbClr val="99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Мозаика» </a:t>
            </a:r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программно-методического комплекса «Мозаичный ПАРК» </a:t>
            </a:r>
            <a:endParaRPr lang="ru-RU" sz="1400" b="1" kern="10" dirty="0" smtClean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rgbClr val="99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183" y="1531911"/>
            <a:ext cx="21498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приказа МО и Н РТ №240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14.06.2017 года </a:t>
            </a:r>
          </a:p>
        </p:txBody>
      </p:sp>
      <p:pic>
        <p:nvPicPr>
          <p:cNvPr id="1026" name="Picture 2" descr="G:\республика\Мозаичный парк\Апробация ПМК Мозаичный ПАРК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r="2792" b="2495"/>
          <a:stretch/>
        </p:blipFill>
        <p:spPr bwMode="auto">
          <a:xfrm>
            <a:off x="280697" y="1964710"/>
            <a:ext cx="1516967" cy="2181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34579" y="1531911"/>
            <a:ext cx="4234780" cy="1015663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Примерная образовательная программа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дошкольного образования «Мозаика»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программно-методический комплекс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«Мозаичный ПАРК»  авторы: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Белькович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Виктория Юрьевна,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Гребенкина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Наталья Валентиновна,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Кильдышева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Ирина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Африковна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34579" y="2690500"/>
            <a:ext cx="4187763" cy="738664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Количество детей –участников эксперимента– 83. В режиме эксперимента работают 6 воспитателей, музыкальный руководитель, инструктор по физической культуре.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34581" y="3549728"/>
            <a:ext cx="4234780" cy="1015663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Отличительная особенность организации жизнедеятельности детей и взрослых  по программе «Мозаика» состоит в использовании событийной технологии. В календарно-тематических планах педагогами отражаются незапланированные события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34581" y="4640231"/>
            <a:ext cx="4187761" cy="1015663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Деятельность педагога направлена на: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-индивидуализацию образования, в том числе поддержки ребенка, построения  его  образовательной траектории или профессиональной коррекции особенностей его развития;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-оптимизацию работы с группой детей.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65774" y="6876256"/>
            <a:ext cx="4203587" cy="1200329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Обобщен опыт  по теме «Педагогическое сопровождение ребенка в образовательном процессе в рамках реализации образовательной программы ДО «Мозаика» на  педагогическом форуме «Модернизация деятельности педагога с детьми при проведении режимных моментов в ДОО» на базе  МБДОУ «Детский сад №1» г. Альметьевск</a:t>
            </a:r>
          </a:p>
        </p:txBody>
      </p:sp>
      <p:pic>
        <p:nvPicPr>
          <p:cNvPr id="1027" name="Picture 3" descr="G:\республика\Мозаичный парк\IMG-20180428-WA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9" y="5907687"/>
            <a:ext cx="2089723" cy="117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64903" y="8244408"/>
            <a:ext cx="4104457" cy="646331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МАДОУ «Детский сад №20 «Мозаика»  имеет  благодарственное письмо издательства «Русское слово» за многолетнюю плодотворную работу. </a:t>
            </a:r>
          </a:p>
        </p:txBody>
      </p:sp>
      <p:pic>
        <p:nvPicPr>
          <p:cNvPr id="1028" name="Picture 4" descr="G:\республика\Мозаичный парк\БЛагодарственное письмо Мозаичный парк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/>
          <a:stretch/>
        </p:blipFill>
        <p:spPr bwMode="auto">
          <a:xfrm>
            <a:off x="1253281" y="7269348"/>
            <a:ext cx="1038951" cy="153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республика\Мозаичный парк\IMG-20180428-WA00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" r="13980" b="6512"/>
          <a:stretch/>
        </p:blipFill>
        <p:spPr bwMode="auto">
          <a:xfrm>
            <a:off x="31023" y="7269348"/>
            <a:ext cx="1097083" cy="153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5" y="4297839"/>
            <a:ext cx="1763971" cy="1408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 descr="D:\АРХИВ ФОТО_ВИДЕО\фото\DSCN944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28" y="5706618"/>
            <a:ext cx="1599436" cy="1073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АРХИВ ФОТО_ВИДЕО\фото уч.год 16-17\ВСЕ ФОТО\IMG_469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/>
          <a:stretch/>
        </p:blipFill>
        <p:spPr bwMode="auto">
          <a:xfrm>
            <a:off x="4617131" y="5712429"/>
            <a:ext cx="1736390" cy="106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79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512676" y="275297"/>
            <a:ext cx="5832648" cy="74127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kern="10" dirty="0" smtClean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Уважаемые родители и гости </a:t>
            </a:r>
          </a:p>
          <a:p>
            <a:pPr algn="ctr"/>
            <a:r>
              <a:rPr lang="ru-RU" sz="1400" kern="10" dirty="0" smtClean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МАДОУ </a:t>
            </a:r>
            <a:r>
              <a:rPr lang="ru-RU" sz="1400" kern="10" dirty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Д</a:t>
            </a:r>
            <a:r>
              <a:rPr lang="ru-RU" sz="1400" kern="10" dirty="0" smtClean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етский сад №20 «Мозаика»</a:t>
            </a:r>
          </a:p>
          <a:p>
            <a:pPr algn="ctr"/>
            <a:endParaRPr lang="ru-RU" sz="1400" kern="10" dirty="0" smtClean="0">
              <a:ln w="1841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9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5650" y="1258182"/>
            <a:ext cx="3204068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Приглашаем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посетить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сайт детского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сада,  где Вы найдете все основные сведения о образовательной организации</a:t>
            </a:r>
          </a:p>
        </p:txBody>
      </p:sp>
      <p:pic>
        <p:nvPicPr>
          <p:cNvPr id="7" name="Picture 8" descr="C:\Users\Администратор\Downloads\qr-code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16" y="1258182"/>
            <a:ext cx="1213088" cy="121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1334" y="2722739"/>
            <a:ext cx="3671493" cy="1415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В аккаунте нашего детского сада сети «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Instagram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»  Вы можете ознакомится </a:t>
            </a:r>
            <a:endParaRPr lang="ru-RU" alt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актуальными событиями и ежедневными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новостями</a:t>
            </a:r>
          </a:p>
          <a:p>
            <a:pPr algn="ctr"/>
            <a:endParaRPr lang="ru-RU" altLang="ru-RU" sz="1400" b="1" dirty="0" smtClean="0">
              <a:ln w="1905">
                <a:solidFill>
                  <a:sysClr val="windowText" lastClr="000000"/>
                </a:solidFill>
              </a:ln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1600" b="1" dirty="0" smtClean="0">
              <a:ln w="1905">
                <a:solidFill>
                  <a:sysClr val="windowText" lastClr="000000"/>
                </a:solidFill>
              </a:ln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1126" y="3675425"/>
            <a:ext cx="2908592" cy="461665"/>
          </a:xfrm>
          <a:prstGeom prst="rect">
            <a:avLst/>
          </a:prstGeom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 Нас </a:t>
            </a:r>
            <a:r>
              <a:rPr lang="en-US" alt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легко найти </a:t>
            </a:r>
          </a:p>
          <a:p>
            <a:pPr algn="ctr"/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набрав </a:t>
            </a:r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адрес --- </a:t>
            </a:r>
            <a:r>
              <a:rPr lang="en-US" alt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madou20_mozaika</a:t>
            </a:r>
            <a:endParaRPr lang="ru-RU" alt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C:\Users\кроха\Desktop\IMG_2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15924"/>
          <a:stretch>
            <a:fillRect/>
          </a:stretch>
        </p:blipFill>
        <p:spPr bwMode="auto">
          <a:xfrm>
            <a:off x="5218734" y="2774771"/>
            <a:ext cx="1353360" cy="1363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8529" y="4418046"/>
            <a:ext cx="3697102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Приглашаем  посетить сайт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«Дорожная Мозаика», отражающий работу муниципальной площадки, целью которой является активизация деятельности ДОУ города и района по обучению детей правилам безопасного поведения на дороге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1217" y="6189848"/>
            <a:ext cx="3488409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Приглашаем  посетить сайт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«Муниципальный ресурсный центр по психолого-педагогическому сопровождению», работа которого направлена на обучение педагогов ДОУ города и района успешному взаимодействию с родителями, а так же обучение профилактике и коррекции эмоциональных и поведенческих нарушений у детей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5" descr="C:\Users\Администратор\Downloads\qr-code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964" y="6638887"/>
            <a:ext cx="1344900" cy="1348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кроха\Desktop\qr-code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16" y="4441553"/>
            <a:ext cx="1307756" cy="130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42730" y="281178"/>
            <a:ext cx="5474237" cy="76242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Сопровождение малокомплектных 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детских садов</a:t>
            </a: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4751" y="1200954"/>
            <a:ext cx="617286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-педагогические советы 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взаимодействия с семьями воспитанников в вопросах обучения родному(татарскому) и татарскому 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языкам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речевой активности через использование всех компонентов устной речи в различных формах и видах детской деятельности»;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безопасного поведения детей на дороге в условиях ДОУ»;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разнообразия форм – к качеству познавательного развития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8686" y="4995435"/>
            <a:ext cx="614513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 игра по обучению детей правилам дорожного движения»,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лучшую разработку авторских игр, пособий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экологическому воспитанию «Наш дом-планета Земля»,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«Умные» игры для дошколят»</a:t>
            </a:r>
          </a:p>
        </p:txBody>
      </p:sp>
      <p:pic>
        <p:nvPicPr>
          <p:cNvPr id="10" name="Picture 6" descr="E:\республика\Базовый сад\IMG-20210226-WA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7484" r="19043" b="5077"/>
          <a:stretch/>
        </p:blipFill>
        <p:spPr bwMode="auto">
          <a:xfrm>
            <a:off x="652253" y="2497958"/>
            <a:ext cx="1186365" cy="1077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республика\Базовый сад\IMG-20210226-WA0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21625" r="19043" b="13393"/>
          <a:stretch/>
        </p:blipFill>
        <p:spPr bwMode="auto">
          <a:xfrm>
            <a:off x="5169774" y="3669795"/>
            <a:ext cx="1457093" cy="108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республика\Базовый сад\IMG-20210226-WA00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13879" b="20154"/>
          <a:stretch/>
        </p:blipFill>
        <p:spPr bwMode="auto">
          <a:xfrm>
            <a:off x="5377943" y="2491890"/>
            <a:ext cx="1119672" cy="1100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1" y="5925642"/>
            <a:ext cx="1746052" cy="143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681" y="5967942"/>
            <a:ext cx="1884740" cy="1345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республика\Базовый сад\IMG_20191122_0926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5"/>
          <a:stretch/>
        </p:blipFill>
        <p:spPr bwMode="auto">
          <a:xfrm>
            <a:off x="431600" y="7635166"/>
            <a:ext cx="1974571" cy="1174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республика\Базовый сад\IMG_20191122_09244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9"/>
          <a:stretch/>
        </p:blipFill>
        <p:spPr bwMode="auto">
          <a:xfrm>
            <a:off x="4790848" y="7615960"/>
            <a:ext cx="1998406" cy="1213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республика\Базовый сад\IMG_20191122_09261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t="16047"/>
          <a:stretch/>
        </p:blipFill>
        <p:spPr bwMode="auto">
          <a:xfrm>
            <a:off x="2532178" y="7471586"/>
            <a:ext cx="2098531" cy="1501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User\Desktop\эковесна 2019\КАПЕЛЬКИ (2)\20190418_0914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261" y="5900065"/>
            <a:ext cx="2077043" cy="1481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02"/>
          <a:stretch/>
        </p:blipFill>
        <p:spPr>
          <a:xfrm>
            <a:off x="2218393" y="2787767"/>
            <a:ext cx="2600832" cy="157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6" y="3669796"/>
            <a:ext cx="1529037" cy="108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158" y="57953"/>
            <a:ext cx="864096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90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82104" y="767720"/>
            <a:ext cx="5677679" cy="86328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pic>
        <p:nvPicPr>
          <p:cNvPr id="6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47" y="66708"/>
            <a:ext cx="1190497" cy="1207401"/>
          </a:xfrm>
          <a:prstGeom prst="ellipse">
            <a:avLst/>
          </a:prstGeom>
          <a:ln w="0" cap="rnd">
            <a:solidFill>
              <a:srgbClr val="333333"/>
            </a:solidFill>
            <a:prstDash val="sysDot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4958" y="2314420"/>
            <a:ext cx="6383403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b="1" i="1" dirty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¤ ТРИАДА – </a:t>
            </a:r>
            <a:r>
              <a:rPr lang="ru-RU" sz="16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ПЕДАГОГ-РЕБЁНОК-РОДИТЕЛЬ</a:t>
            </a:r>
          </a:p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(модель психолого-педагогического сопровождения всех участников образовательного процесса)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направленный на организацию комплекса профилактических, коррекционных мер с воспитанниками и их семьями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288775" y="1943101"/>
            <a:ext cx="336168" cy="37132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33579" y="3651233"/>
            <a:ext cx="6297465" cy="18774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гостиная 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сайт, созданный для педагогов РЦ для обеспечения их информационной поддержки где размещены Методические продукты РЦ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-Методическая разработка Дневник психологического здоровья воспитанника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-Видеотека -  Лучшие практики по итогам конкурса игр, направленных на коррекцию психологических проблем дошкольников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«Родительская почта». 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очтовый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ящик для обращений и писем родителям – это средство для обеспечения оперативной и адекватной обратной связи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(опросы, анкетирования)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5" descr="C:\Users\Администратор\Downloads\qr-code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30" y="6979707"/>
            <a:ext cx="1548885" cy="155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24958" y="8660581"/>
            <a:ext cx="306381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ea typeface="Calibri" pitchFamily="34" charset="0"/>
                <a:cs typeface="Arial" pitchFamily="34" charset="0"/>
                <a:hlinkClick r:id="rId4"/>
              </a:rPr>
              <a:t>https://</a:t>
            </a:r>
            <a:r>
              <a:rPr lang="ru-RU" sz="1400" dirty="0" smtClean="0">
                <a:solidFill>
                  <a:schemeClr val="bg1"/>
                </a:solidFill>
                <a:ea typeface="Calibri" pitchFamily="34" charset="0"/>
                <a:cs typeface="Arial" pitchFamily="34" charset="0"/>
                <a:hlinkClick r:id="rId4"/>
              </a:rPr>
              <a:t>clck.ru/U6bLj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r="23041" b="32065"/>
          <a:stretch/>
        </p:blipFill>
        <p:spPr bwMode="auto">
          <a:xfrm>
            <a:off x="3542039" y="5807689"/>
            <a:ext cx="3098584" cy="939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3306392" y="3292839"/>
            <a:ext cx="354463" cy="35839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5" t="26427" r="39974" b="16082"/>
          <a:stretch/>
        </p:blipFill>
        <p:spPr bwMode="auto">
          <a:xfrm>
            <a:off x="3537170" y="7118126"/>
            <a:ext cx="1390525" cy="1557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33929" r="41209" b="16082"/>
          <a:stretch/>
        </p:blipFill>
        <p:spPr bwMode="auto">
          <a:xfrm>
            <a:off x="5139703" y="7118125"/>
            <a:ext cx="1440160" cy="1557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3" descr="H:\1 Семинар ППС октябрь 2019\WAFV12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02" y="5696326"/>
            <a:ext cx="2053496" cy="116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9" descr="C:\Users\кц\Desktop\Буклет\5.pn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43" y="5756657"/>
            <a:ext cx="867879" cy="118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 descr="F:\20 сад\фото\апрель 2021\IMG_E273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4"/>
          <a:stretch/>
        </p:blipFill>
        <p:spPr bwMode="auto">
          <a:xfrm>
            <a:off x="2081981" y="7241552"/>
            <a:ext cx="1209464" cy="102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46" y="7171"/>
            <a:ext cx="793354" cy="74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724" y="90046"/>
            <a:ext cx="6652586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000" b="1" i="1" dirty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¤ </a:t>
            </a:r>
          </a:p>
          <a:p>
            <a:pPr algn="ctr"/>
            <a:r>
              <a:rPr lang="ru-RU" sz="20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ТРИАДА – ПЕДАГОГ-РЕБЁНОК-РОДИТЕЛЬ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(модель психолого-педагогического сопровождения всех участников образовательного процесса)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направленный на организацию комплекса профилактических, коррекционных мер с воспитанниками и их семьями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i="1" dirty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¤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Повышение психолого-педагогической компетентности педагогов, родителей. Формирование у воспитанников эмоционально-мотивационных установок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по отношению к себе и к окружающим людям; дети приобретут навыки умения и опыт, необходимые для адекватного поведения в обществе.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11"/>
          <p:cNvSpPr>
            <a:spLocks noChangeArrowheads="1"/>
          </p:cNvSpPr>
          <p:nvPr/>
        </p:nvSpPr>
        <p:spPr bwMode="auto">
          <a:xfrm>
            <a:off x="74132" y="3013923"/>
            <a:ext cx="3461657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r>
              <a:rPr lang="ru-RU" altLang="ru-RU" sz="1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этап 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Первоначальная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диагностика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1.Выявление воспитанников с высоким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уровнем конфликтности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2.Диагностика внутрисемейных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взаимоотношений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3.Составление банка данных детей/семей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ДОУ 14\Новая папка\1 Семинар ППС октябрь 2019\UWMD2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50" y="2928219"/>
            <a:ext cx="1346859" cy="758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6789" y="4298590"/>
            <a:ext cx="34290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ru-RU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образовательного уровня педагогов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включения нетрадиционных форм и методов работы с детьми и их родителями в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-образовательное пространство ДОУ</a:t>
            </a:r>
          </a:p>
        </p:txBody>
      </p:sp>
      <p:pic>
        <p:nvPicPr>
          <p:cNvPr id="1027" name="Picture 3" descr="F:\ДОУ 14\Новая папка\1 Семинар ППС октябрь 2019\UXHQ51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45" t="12315" r="110" b="30128"/>
          <a:stretch/>
        </p:blipFill>
        <p:spPr bwMode="auto">
          <a:xfrm>
            <a:off x="5257979" y="3834642"/>
            <a:ext cx="1468739" cy="120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ДОУ 14\Новая папка\1 Семинар ППС октябрь 2019\VVCE07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13940" r="36763" b="46041"/>
          <a:stretch/>
        </p:blipFill>
        <p:spPr bwMode="auto">
          <a:xfrm>
            <a:off x="3861078" y="3799465"/>
            <a:ext cx="1088363" cy="127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5196" y="5578531"/>
            <a:ext cx="3429000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ru-RU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Включить  (при необходимости) в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-образовательное пространство  индивидуальные и подгрупповые  коррекционные формы работы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Внедрить пошаговую групповую работу с семьёй с целью налаживания детско-родительских взаимоотношений, организации профилактической, просветительской, консультативной, коррекционной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14007" r="38393" b="18973"/>
          <a:stretch/>
        </p:blipFill>
        <p:spPr bwMode="auto">
          <a:xfrm>
            <a:off x="3948345" y="6301798"/>
            <a:ext cx="1166167" cy="105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6" t="6920" r="15990" b="15355"/>
          <a:stretch/>
        </p:blipFill>
        <p:spPr bwMode="auto">
          <a:xfrm>
            <a:off x="3790750" y="5243721"/>
            <a:ext cx="1481360" cy="97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 t="15063" r="30290" b="13195"/>
          <a:stretch/>
        </p:blipFill>
        <p:spPr bwMode="auto">
          <a:xfrm>
            <a:off x="5436295" y="5178576"/>
            <a:ext cx="1268810" cy="1024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5196" y="7645552"/>
            <a:ext cx="34290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ru-RU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этап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изменений, произошедших по завершении запланированных и проведённых мероприятиях с детьми и их родителями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единства и беспрерывность работы проекта </a:t>
            </a:r>
          </a:p>
        </p:txBody>
      </p:sp>
      <p:pic>
        <p:nvPicPr>
          <p:cNvPr id="1038" name="Picture 14" descr="F:\20 сад\МППЦ Семинар май 2021\CMAC755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15178" r="2723"/>
          <a:stretch/>
        </p:blipFill>
        <p:spPr bwMode="auto">
          <a:xfrm>
            <a:off x="4315741" y="8246714"/>
            <a:ext cx="2086000" cy="83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F:\20 сад\МППЦ Семинар май 2021\IMG_779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88" y="2879096"/>
            <a:ext cx="1142011" cy="8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F:\20 сад\МППЦ Семинар май 2021\IMG_778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r="7676" b="6442"/>
          <a:stretch/>
        </p:blipFill>
        <p:spPr bwMode="auto">
          <a:xfrm>
            <a:off x="4110368" y="7420553"/>
            <a:ext cx="1031633" cy="684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:\20 сад\162APPLE\IMG_274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76" y="7354885"/>
            <a:ext cx="1087448" cy="815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F:\20 сад\фото\апрель 2021\IMG_E2733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4"/>
          <a:stretch/>
        </p:blipFill>
        <p:spPr bwMode="auto">
          <a:xfrm>
            <a:off x="5459523" y="6288247"/>
            <a:ext cx="1209464" cy="102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14" y="0"/>
            <a:ext cx="844931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074372" y="114064"/>
            <a:ext cx="4810061" cy="6287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0842" y="1060345"/>
            <a:ext cx="6358159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педагогов  ДОУ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истопольского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 вопросах эффективного взаимодействия специалиста - педагога-психолога и воспитателя Выявление актуальных психологических проблем в коллективах воспитанников ДОУ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приобретенного опыта по проблеме среди участников ресурсного центра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банка методических ресурсов теоретического и практического опыта участников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F:\IMG_0525-22-06-21-11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" y="0"/>
            <a:ext cx="856258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73943" y="2618814"/>
            <a:ext cx="334399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u="sng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1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МРЦ по ППС</a:t>
            </a:r>
            <a:endParaRPr lang="ru-RU" sz="1400" b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6188" y="3094670"/>
            <a:ext cx="2834122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продукт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психологического здоровья воспитанника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Рисунок 19" descr="C:\Users\кц\Desktop\Буклет\5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38" y="2879252"/>
            <a:ext cx="1541297" cy="138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20" descr="C:\Users\кц\Desktop\Буклет\6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32" y="2531507"/>
            <a:ext cx="1497894" cy="182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1404" y="4320301"/>
            <a:ext cx="3100358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нтеллектуальная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профессиональных знаний педагогов-психологов и воспитателей (участников РЦ) с использованием онлайн-сервиса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тему: «Психологическое сопровождение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в ДОУ</a:t>
            </a:r>
          </a:p>
        </p:txBody>
      </p:sp>
      <p:pic>
        <p:nvPicPr>
          <p:cNvPr id="1030" name="Рисунок 21" descr="C:\Users\кц\Desktop\Буклет\6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76" y="4122489"/>
            <a:ext cx="1345658" cy="141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22" descr="C:\Users\кц\Desktop\Буклет\7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97" y="5313546"/>
            <a:ext cx="134143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298817" y="4381223"/>
            <a:ext cx="1927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основ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возрастной</a:t>
            </a:r>
          </a:p>
          <a:p>
            <a:pPr algn="just" fontAlgn="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педагогической психологии;</a:t>
            </a:r>
          </a:p>
          <a:p>
            <a:pPr algn="just" fontAlgn="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теории и методов организации психодиагностического исследования</a:t>
            </a:r>
          </a:p>
          <a:p>
            <a:pPr algn="just" fontAlgn="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630" y="6997153"/>
            <a:ext cx="3139269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 видеопредставлению комплекса игр, направленных на коррекцию психологических проблем дошкольников</a:t>
            </a:r>
          </a:p>
        </p:txBody>
      </p:sp>
      <p:pic>
        <p:nvPicPr>
          <p:cNvPr id="1032" name="Picture 8" descr="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02" y="6494874"/>
            <a:ext cx="1344748" cy="100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088" y="6494874"/>
            <a:ext cx="1240118" cy="92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35" y="7762672"/>
            <a:ext cx="1227615" cy="92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48" y="7726621"/>
            <a:ext cx="1290210" cy="96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245939" y="7469960"/>
            <a:ext cx="1772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тревожности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88936" y="7449622"/>
            <a:ext cx="18806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агрессивности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87272" y="8694765"/>
            <a:ext cx="1895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конфликтности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27101" y="8610304"/>
            <a:ext cx="2126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эмоционального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дискомфорта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9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14" y="0"/>
            <a:ext cx="844931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074372" y="114064"/>
            <a:ext cx="4810061" cy="6287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0842" y="1060345"/>
            <a:ext cx="6358159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педагогов  ДОУ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истопольского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 вопросах эффективного взаимодействия специалиста - педагога-психолога и воспитателя Выявление актуальных психологических проблем в коллективах воспитанников ДОУ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приобретенного опыта по проблеме среди участников ресурсного центра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банка методических ресурсов теоретического и практического опыта участников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F:\IMG_0525-22-06-21-11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" y="0"/>
            <a:ext cx="856258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46385" y="2566321"/>
            <a:ext cx="334399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u="sng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1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МРЦ по ППС</a:t>
            </a:r>
            <a:endParaRPr lang="ru-RU" sz="1400" b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6882" y="2936698"/>
            <a:ext cx="2834122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проект по организации работы с родителями, содержащий познавательные формы работы с семьёй, которые предназначены для ознакомления родителей с особенностями возрастного и психологического развития детей  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6206" y="4842296"/>
            <a:ext cx="3100358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ональный </a:t>
            </a:r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разработки: Интерактивные формы сотрудничества с родителями. Выявление и обобщение лучших практик по использованию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 технологий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направленных на информирование и психолого-педагогическое просвещение родителей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3201" y="7165377"/>
            <a:ext cx="3139269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социальных компетенции у дошкольников через сюжетно-ролевые игры. Видеозапись с участием воспитанников, отражающая сюжеты реальной жизни и содержание профессиональной деятельности взрослых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8" t="47900" r="43539" b="12500"/>
          <a:stretch/>
        </p:blipFill>
        <p:spPr bwMode="auto">
          <a:xfrm>
            <a:off x="3255990" y="4842296"/>
            <a:ext cx="1892459" cy="211810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8" t="20928" r="33592" b="25847"/>
          <a:stretch/>
        </p:blipFill>
        <p:spPr bwMode="auto">
          <a:xfrm>
            <a:off x="4718859" y="5286263"/>
            <a:ext cx="1962107" cy="135882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8" t="17798" r="41811" b="12923"/>
          <a:stretch/>
        </p:blipFill>
        <p:spPr bwMode="auto">
          <a:xfrm>
            <a:off x="3318381" y="2986415"/>
            <a:ext cx="1586590" cy="176616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8" t="20928" r="41334" b="7627"/>
          <a:stretch/>
        </p:blipFill>
        <p:spPr bwMode="auto">
          <a:xfrm>
            <a:off x="5067805" y="2986415"/>
            <a:ext cx="1574445" cy="178313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t="24572" r="22979" b="9418"/>
          <a:stretch/>
        </p:blipFill>
        <p:spPr bwMode="auto">
          <a:xfrm>
            <a:off x="3919627" y="7008982"/>
            <a:ext cx="2728902" cy="1379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31507" r="22031" b="21422"/>
          <a:stretch/>
        </p:blipFill>
        <p:spPr bwMode="auto">
          <a:xfrm>
            <a:off x="3463122" y="8099186"/>
            <a:ext cx="2840543" cy="101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2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479" y="64791"/>
            <a:ext cx="929522" cy="942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29656" y="221751"/>
            <a:ext cx="5419823" cy="6287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710" y="1358655"/>
            <a:ext cx="6358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26.03.2019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- Семинар–практикум для заведующих и старших воспитателей: «Организация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ДОУ по профилактике семейного неблагополучия»</a:t>
            </a:r>
          </a:p>
        </p:txBody>
      </p:sp>
      <p:pic>
        <p:nvPicPr>
          <p:cNvPr id="2050" name="Рисунок 12" descr="H:\Семинар наш март 2019\Новая папка (2)\IMG_7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50" y="1902626"/>
            <a:ext cx="1151276" cy="86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" descr="C:\Users\кц\Desktop\!!СЕМИНАР2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1"/>
          <a:stretch>
            <a:fillRect/>
          </a:stretch>
        </p:blipFill>
        <p:spPr bwMode="auto">
          <a:xfrm>
            <a:off x="2001999" y="1782612"/>
            <a:ext cx="1671996" cy="1108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" descr="C:\Users\кц\Desktop\Буклет\1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5" b="13461"/>
          <a:stretch>
            <a:fillRect/>
          </a:stretch>
        </p:blipFill>
        <p:spPr bwMode="auto">
          <a:xfrm>
            <a:off x="60273" y="1870779"/>
            <a:ext cx="725913" cy="96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97353" y="1829048"/>
            <a:ext cx="3005984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Знакомство с проектом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«Триада – педагог-ребенок-родитель»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направленный на организацию комплекса профилактических, коррекционных мер с воспитанниками и их семьями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82251" y="1007512"/>
            <a:ext cx="376144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u="sng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16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МРЦ по ППС</a:t>
            </a:r>
            <a:endParaRPr lang="ru-RU" sz="1600" b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35952" y="2810433"/>
            <a:ext cx="64985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31.10.2019г. -Теоретико-практический семинар для участников РЦ: 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«Направления работы психолого-педагогической службы»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3429000" y="3256709"/>
            <a:ext cx="3345781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--Повышение образовательного уровня педагогов с целью включения нетрадиционных форм и методов работы</a:t>
            </a:r>
            <a:r>
              <a:rPr kumimoji="0" lang="ru-RU" altLang="ja-JP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 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с детьми и их родителями в </a:t>
            </a:r>
            <a:r>
              <a:rPr kumimoji="0" lang="ru-RU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воспитательно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-образовательное пространство ДОУ</a:t>
            </a:r>
            <a:endParaRPr kumimoji="0" lang="ru-RU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Рисунок 14" descr="C:\Users\кц\Desktop\Буклет\3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3" b="15967"/>
          <a:stretch>
            <a:fillRect/>
          </a:stretch>
        </p:blipFill>
        <p:spPr bwMode="auto">
          <a:xfrm>
            <a:off x="67534" y="3256709"/>
            <a:ext cx="749601" cy="10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Рисунок 19" descr="C:\Users\кц\Desktop\Буклет\5.pn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2" y="3263527"/>
            <a:ext cx="867879" cy="118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67534" y="4273250"/>
            <a:ext cx="66112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25.05.2020г.  -Заседание  на площадке  </a:t>
            </a:r>
            <a:r>
              <a:rPr kumimoji="0" lang="ru-RU" altLang="ja-JP" sz="1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Zоо</a:t>
            </a:r>
            <a:r>
              <a:rPr kumimoji="0" lang="en-US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m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«Психолого-педагогическое сопровождение семьи и ребенка в условиях ДОУ»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в рамках реализации проекта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«Триада – педагог-ребенок-родитель»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712315" y="5040247"/>
            <a:ext cx="39664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Обобщение и распространение приобретенного опыта работы среди участников ресурсного центра.  </a:t>
            </a:r>
          </a:p>
        </p:txBody>
      </p:sp>
      <p:pic>
        <p:nvPicPr>
          <p:cNvPr id="2062" name="Picture 14" descr="F:\ДОУ 14\Новая папка\1 Семинар ППС октябрь 2019\IMG_808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3" r="4827" b="15386"/>
          <a:stretch/>
        </p:blipFill>
        <p:spPr bwMode="auto">
          <a:xfrm>
            <a:off x="1729251" y="3353119"/>
            <a:ext cx="1585245" cy="85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Рисунок 5" descr="C:\Users\кц\Downloads\IMG_7649-17-12-20-11-1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9212" b="8293"/>
          <a:stretch>
            <a:fillRect/>
          </a:stretch>
        </p:blipFill>
        <p:spPr bwMode="auto">
          <a:xfrm>
            <a:off x="1182251" y="4958217"/>
            <a:ext cx="1233464" cy="818467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Рисунок 13" descr="C:\Users\кц\Desktop\Буклет\4.jp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1"/>
          <a:stretch>
            <a:fillRect/>
          </a:stretch>
        </p:blipFill>
        <p:spPr bwMode="auto">
          <a:xfrm>
            <a:off x="229656" y="4834037"/>
            <a:ext cx="766219" cy="94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Рисунок 8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3" b="10577"/>
          <a:stretch>
            <a:fillRect/>
          </a:stretch>
        </p:blipFill>
        <p:spPr bwMode="auto">
          <a:xfrm>
            <a:off x="161710" y="6160835"/>
            <a:ext cx="685794" cy="99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7534" y="5757920"/>
            <a:ext cx="6611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03.11.2020г. -Заседание на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площадке 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Zоо</a:t>
            </a:r>
            <a:r>
              <a:rPr 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“Эффективное взаимодействие педагога-психолога и воспитателя с целью обеспечения полноценного психического развития детей»</a:t>
            </a:r>
          </a:p>
        </p:txBody>
      </p:sp>
      <p:pic>
        <p:nvPicPr>
          <p:cNvPr id="2066" name="Рисунок 6" descr="C:\Users\кц\Downloads\IMG_7652-17-12-20-11-1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11395" r="2509" b="7123"/>
          <a:stretch>
            <a:fillRect/>
          </a:stretch>
        </p:blipFill>
        <p:spPr bwMode="auto">
          <a:xfrm>
            <a:off x="995875" y="6219585"/>
            <a:ext cx="1335202" cy="84854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468475" y="6224329"/>
            <a:ext cx="3896848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--Рассмотрена тема: «Эмоциональные и личностные проблемы дошкольников (сниженное настроение, повышенная возбудимость, частая смена настроения, страхи, раздражительность, тревожность)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31400" y="7098379"/>
            <a:ext cx="60265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25.05.2021г. –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еминар-практикум « Ничего лишнего или много-много практики»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20 сад\МППЦ Семинар май 2021\HNVI144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75" y="7406217"/>
            <a:ext cx="1482504" cy="66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20 сад\МППЦ Семинар май 2021\IMG_7835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1"/>
          <a:stretch/>
        </p:blipFill>
        <p:spPr bwMode="auto">
          <a:xfrm>
            <a:off x="2383055" y="8157031"/>
            <a:ext cx="2123456" cy="935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20 сад\МППЦ Семинар май 2021\IMG_7849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16126" r="6751"/>
          <a:stretch/>
        </p:blipFill>
        <p:spPr bwMode="auto">
          <a:xfrm>
            <a:off x="888642" y="8139197"/>
            <a:ext cx="1245046" cy="915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20 сад\МППЦ Семинар май 2021\JHQS1998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/>
          <a:stretch/>
        </p:blipFill>
        <p:spPr bwMode="auto">
          <a:xfrm>
            <a:off x="2696086" y="7375378"/>
            <a:ext cx="1472081" cy="731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02589" y="7449282"/>
            <a:ext cx="2162473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--Педагоги поделились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опытом работы по эффективному взаимодействию педагога-психолога и воспитателя на тему: коррекция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эмоционально-личностных проблем дошкольников</a:t>
            </a:r>
          </a:p>
        </p:txBody>
      </p:sp>
      <p:pic>
        <p:nvPicPr>
          <p:cNvPr id="2055" name="Picture 7" descr="C:\Users\кроха\Downloads\IMG_0547-23-06-21-09-38 (2)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t="7878" r="2375" b="5707"/>
          <a:stretch/>
        </p:blipFill>
        <p:spPr bwMode="auto">
          <a:xfrm rot="5400000">
            <a:off x="30121" y="7764788"/>
            <a:ext cx="880289" cy="617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5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074372" y="114064"/>
            <a:ext cx="4810061" cy="6287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pic>
        <p:nvPicPr>
          <p:cNvPr id="7" name="Picture 2" descr="F:\IMG_0525-22-06-21-11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" y="0"/>
            <a:ext cx="856258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78" y="0"/>
            <a:ext cx="844931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26287" y="989316"/>
            <a:ext cx="5088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-  ШКОЛА ЛЮБЯЩИХ РОДИТЕЛЕЙ</a:t>
            </a:r>
            <a:endParaRPr lang="ru-RU" b="1" i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Рисунок 3" descr="H:\1 Семинар ППС октябрь 2019\WAFV12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17" y="1598623"/>
            <a:ext cx="3434909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4" descr="H:\1 Семинар ППС октябрь 2019\TMDR93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02" y="3856391"/>
            <a:ext cx="3101334" cy="176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2" descr="H:\1 Семинар ППС октябрь 2019\IMG_80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11" y="5780133"/>
            <a:ext cx="2647038" cy="200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Users\кроха\Desktop\heart-clip-art-25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80" y="7977590"/>
            <a:ext cx="907012" cy="8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16474" y="1634624"/>
            <a:ext cx="2632738" cy="1600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Нормализация детско-родительских взаимоотношений; повышение уровня психолого-педагогической компетентности родителей в вопросах воспитания детей</a:t>
            </a:r>
            <a:r>
              <a:rPr lang="ru-RU" sz="1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381207" y="3542839"/>
            <a:ext cx="2606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БЛОК-СХЕМА поэтапной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endParaRPr lang="ru-RU" alt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любящих родителей»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668470" y="4109316"/>
            <a:ext cx="1913167" cy="912152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</a:p>
          <a:p>
            <a:pPr algn="ctr" eaLnBrk="1" hangingPunct="1"/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«Будем знакомы»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внутрисемейных</a:t>
            </a:r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074372" y="5409852"/>
            <a:ext cx="2168599" cy="878519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 «Мы вам рады»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психологической 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почвы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сближения </a:t>
            </a:r>
          </a:p>
          <a:p>
            <a:pPr algn="ctr" eaLnBrk="1" hangingPunct="1"/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  </a:t>
            </a: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195877" y="6696954"/>
            <a:ext cx="3744415" cy="1261121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 </a:t>
            </a:r>
            <a:r>
              <a:rPr lang="ru-RU" alt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общения</a:t>
            </a:r>
            <a:r>
              <a:rPr lang="ru-RU" altLang="ru-RU" sz="1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1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Занятия, направленные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на обучение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родителей навыкам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эффективного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общения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совместной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деятельности с детьми. </a:t>
            </a: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способам решения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внутриличностных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межличностных ситуаций.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Информирование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 возрастных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индивидуальных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особенностях детей </a:t>
            </a:r>
            <a:r>
              <a:rPr lang="ru-RU" alt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885865" y="8401938"/>
            <a:ext cx="3865030" cy="562550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результативности проведенной 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alt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auto">
          <a:xfrm>
            <a:off x="1476027" y="5021468"/>
            <a:ext cx="541267" cy="341184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2139987" y="6288371"/>
            <a:ext cx="481535" cy="348151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" name="AutoShape 18"/>
          <p:cNvSpPr>
            <a:spLocks noChangeArrowheads="1"/>
          </p:cNvSpPr>
          <p:nvPr/>
        </p:nvSpPr>
        <p:spPr bwMode="auto">
          <a:xfrm>
            <a:off x="2530757" y="7958075"/>
            <a:ext cx="575246" cy="37910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671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6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6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6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6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6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6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074372" y="114064"/>
            <a:ext cx="4810061" cy="6287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pic>
        <p:nvPicPr>
          <p:cNvPr id="7" name="Picture 2" descr="F:\IMG_0525-22-06-21-11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" y="0"/>
            <a:ext cx="856258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78" y="0"/>
            <a:ext cx="844931" cy="85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4441" y="989316"/>
            <a:ext cx="496855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УДИВИТЕЛЬНЫЙ  ТИМБИЛДИНГ</a:t>
            </a:r>
            <a:endParaRPr lang="ru-RU" b="1" i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0648" y="1358648"/>
            <a:ext cx="6408712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тимбилдинг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это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целенаправленные задания,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которые призваны сплотить детский коллектив. В игровой форме, в интерактивном формате, через простые, но действенные задачи,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учатся добиваться вместе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побед, спортивных результатов, настраиваются на успех,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при этом каждый имеет возможность проявить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себя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внести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частичку своего мастерства в общее дело.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Игры и упражнения просты в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проведении,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доступны по инвентарю, задания, команды, предметы могут меняться постоянно. 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Дети с большим удовольствием проходят все испытания, решают проблемные ситуации, а главное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учатся ценить друг друга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 понимать,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что каждый из них, это и есть команда!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4" t="15001" r="20207" b="15191"/>
          <a:stretch/>
        </p:blipFill>
        <p:spPr bwMode="auto">
          <a:xfrm>
            <a:off x="4508155" y="6307459"/>
            <a:ext cx="1758295" cy="1089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3077" r="22402" b="29423"/>
          <a:stretch/>
        </p:blipFill>
        <p:spPr bwMode="auto">
          <a:xfrm>
            <a:off x="289730" y="3228429"/>
            <a:ext cx="3194674" cy="176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6" t="12308" r="20997" b="14615"/>
          <a:stretch/>
        </p:blipFill>
        <p:spPr bwMode="auto">
          <a:xfrm>
            <a:off x="4407009" y="5028915"/>
            <a:ext cx="1893731" cy="118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12308" r="22402" b="14038"/>
          <a:stretch/>
        </p:blipFill>
        <p:spPr bwMode="auto">
          <a:xfrm>
            <a:off x="4098024" y="7462539"/>
            <a:ext cx="2420193" cy="1547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3" t="12692" r="12347" b="15678"/>
          <a:stretch/>
        </p:blipFill>
        <p:spPr bwMode="auto">
          <a:xfrm>
            <a:off x="3861048" y="3228429"/>
            <a:ext cx="2663511" cy="167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9423" r="15375" b="15678"/>
          <a:stretch/>
        </p:blipFill>
        <p:spPr bwMode="auto">
          <a:xfrm>
            <a:off x="97104" y="5149009"/>
            <a:ext cx="4030556" cy="218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6" t="15000" r="12347" b="34143"/>
          <a:stretch/>
        </p:blipFill>
        <p:spPr bwMode="auto">
          <a:xfrm>
            <a:off x="233906" y="7446302"/>
            <a:ext cx="3589622" cy="1561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8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1670</Words>
  <Application>Microsoft Office PowerPoint</Application>
  <PresentationFormat>Экран (4:3)</PresentationFormat>
  <Paragraphs>156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кроха</cp:lastModifiedBy>
  <cp:revision>115</cp:revision>
  <cp:lastPrinted>2021-06-28T06:03:50Z</cp:lastPrinted>
  <dcterms:created xsi:type="dcterms:W3CDTF">2021-06-22T08:53:09Z</dcterms:created>
  <dcterms:modified xsi:type="dcterms:W3CDTF">2023-03-13T10:25:53Z</dcterms:modified>
</cp:coreProperties>
</file>