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4" r:id="rId3"/>
    <p:sldId id="275" r:id="rId4"/>
    <p:sldId id="27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54" d="100"/>
          <a:sy n="54" d="100"/>
        </p:scale>
        <p:origin x="11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60414-E65A-408A-94D0-A971E56D56A4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609C-2D6C-447F-B5CC-BB13C1BA1A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5902424" cy="747514"/>
          </a:xfrm>
        </p:spPr>
        <p:txBody>
          <a:bodyPr>
            <a:noAutofit/>
          </a:bodyPr>
          <a:lstStyle/>
          <a:p>
            <a:br>
              <a:rPr lang="ru-RU" sz="8000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8000" dirty="0">
                <a:solidFill>
                  <a:srgbClr val="FF0000"/>
                </a:solidFill>
                <a:latin typeface="Monotype Corsiva" pitchFamily="66" charset="0"/>
              </a:rPr>
              <a:t>Наша жизнь </a:t>
            </a:r>
            <a:br>
              <a:rPr lang="ru-RU" sz="8000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8000" dirty="0">
                <a:solidFill>
                  <a:srgbClr val="FF0000"/>
                </a:solidFill>
                <a:latin typeface="Monotype Corsiva" pitchFamily="66" charset="0"/>
              </a:rPr>
              <a:t>в детском саду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581128"/>
            <a:ext cx="6048672" cy="1944216"/>
          </a:xfrm>
        </p:spPr>
        <p:txBody>
          <a:bodyPr>
            <a:normAutofit/>
          </a:bodyPr>
          <a:lstStyle/>
          <a:p>
            <a:endParaRPr lang="ru-RU" sz="2800" b="1" dirty="0">
              <a:solidFill>
                <a:schemeClr val="accent1">
                  <a:lumMod val="25000"/>
                </a:schemeClr>
              </a:solidFill>
              <a:latin typeface="Monotype Corsiva" pitchFamily="66" charset="0"/>
            </a:endParaRPr>
          </a:p>
          <a:p>
            <a:r>
              <a:rPr lang="ru-RU" sz="2800" b="1" dirty="0">
                <a:solidFill>
                  <a:schemeClr val="accent1">
                    <a:lumMod val="25000"/>
                  </a:schemeClr>
                </a:solidFill>
                <a:latin typeface="Monotype Corsiva" pitchFamily="66" charset="0"/>
              </a:rPr>
              <a:t>МДДОУ Детский сад «Рябинка»</a:t>
            </a:r>
          </a:p>
          <a:p>
            <a:r>
              <a:rPr lang="ru-RU" sz="2800" b="1" dirty="0">
                <a:solidFill>
                  <a:schemeClr val="accent1">
                    <a:lumMod val="25000"/>
                  </a:schemeClr>
                </a:solidFill>
                <a:latin typeface="Monotype Corsiva" pitchFamily="66" charset="0"/>
              </a:rPr>
              <a:t>(</a:t>
            </a:r>
            <a:r>
              <a:rPr lang="ru-RU" sz="2800" b="1" dirty="0" err="1">
                <a:solidFill>
                  <a:schemeClr val="accent1">
                    <a:lumMod val="25000"/>
                  </a:schemeClr>
                </a:solidFill>
                <a:latin typeface="Monotype Corsiva" pitchFamily="66" charset="0"/>
              </a:rPr>
              <a:t>п.г.т</a:t>
            </a:r>
            <a:r>
              <a:rPr lang="ru-RU" sz="2800" b="1" dirty="0">
                <a:solidFill>
                  <a:schemeClr val="accent1">
                    <a:lumMod val="25000"/>
                  </a:schemeClr>
                </a:solidFill>
                <a:latin typeface="Monotype Corsiva" pitchFamily="66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25000"/>
                  </a:schemeClr>
                </a:solidFill>
                <a:latin typeface="Monotype Corsiva" pitchFamily="66" charset="0"/>
              </a:rPr>
              <a:t>Барсово</a:t>
            </a:r>
            <a:r>
              <a:rPr lang="ru-RU" sz="2800" b="1" dirty="0">
                <a:solidFill>
                  <a:schemeClr val="accent1">
                    <a:lumMod val="25000"/>
                  </a:schemeClr>
                </a:solidFill>
                <a:latin typeface="Monotype Corsiva" pitchFamily="66" charset="0"/>
              </a:rPr>
              <a:t>)</a:t>
            </a:r>
          </a:p>
          <a:p>
            <a:endParaRPr lang="ru-RU" sz="2800" b="1" dirty="0">
              <a:solidFill>
                <a:schemeClr val="accent1">
                  <a:lumMod val="2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-130299"/>
            <a:ext cx="2915816" cy="2492896"/>
          </a:xfrm>
          <a:prstGeom prst="rect">
            <a:avLst/>
          </a:prstGeom>
        </p:spPr>
      </p:pic>
      <p:pic>
        <p:nvPicPr>
          <p:cNvPr id="6" name="Содержимое 34" descr="0_b262b_6ce3626f_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9788" y="2924944"/>
            <a:ext cx="3491880" cy="393305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173A2-51C1-4057-89CC-BC3A209760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318" y="19878"/>
            <a:ext cx="3797742" cy="249289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5BF6E-DA00-4FBC-898B-823902947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Тип, вид, учреждения</a:t>
            </a:r>
            <a:endParaRPr lang="ru-RU" sz="36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22A396-E69B-4E0C-9714-98704D026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00808"/>
            <a:ext cx="8352928" cy="4425355"/>
          </a:xfrm>
        </p:spPr>
        <p:txBody>
          <a:bodyPr>
            <a:normAutofit lnSpcReduction="10000"/>
          </a:bodyPr>
          <a:lstStyle/>
          <a:p>
            <a:pPr marL="515620" marR="363220" indent="449580" algn="just">
              <a:spcBef>
                <a:spcPts val="5"/>
              </a:spcBef>
              <a:spcAft>
                <a:spcPts val="0"/>
              </a:spcAft>
            </a:pPr>
            <a: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Полное наименование: муниципальное бюджетное дошкольное образовательное учреждение детский сад «Рябинка» (п.г.т.Барсово) (далее – образовательная организация).</a:t>
            </a:r>
          </a:p>
          <a:p>
            <a:pPr marL="515620" marR="362585" indent="449580" algn="just"/>
            <a: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организация</a:t>
            </a:r>
            <a:r>
              <a:rPr lang="ru-RU" sz="18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относится к типу «дошкольное образовательное учреждение»,</a:t>
            </a:r>
            <a:r>
              <a:rPr lang="ru-RU" sz="18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имеет статус «детский сад». Вид – детский сад, реализующий основную образовательную программу дошкольного образования.</a:t>
            </a:r>
          </a:p>
          <a:p>
            <a:pPr marL="515620" marR="361950" indent="228600" algn="just"/>
            <a: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организация</a:t>
            </a:r>
            <a:r>
              <a:rPr lang="ru-RU" sz="1800" spc="4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звеном муниципальной системы образования Сургутского района,</a:t>
            </a:r>
            <a:r>
              <a:rPr lang="ru-RU" sz="18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основной целью которого стало предоставление гражданам права на общедоступное бесплатное дошкольное образование и призвано обеспечить качественное дошкольное образование жителям городского поселения Барсово. Учредитель - муниципальное образование Сургутский район. Функции и полномочия учредителя образовательной организации осуществляет</a:t>
            </a:r>
            <a:r>
              <a:rPr lang="ru-RU" sz="18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образования</a:t>
            </a:r>
            <a:r>
              <a:rPr lang="ru-RU" sz="18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молодёжной политики администрации Сургутского района.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D7E3EAD-6FA4-4DBA-A6BD-E50C7A6657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0"/>
            <a:ext cx="2232248" cy="190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81148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9575E7-2F47-4B9D-A0F2-F91E2F94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Лицензия</a:t>
            </a:r>
            <a:r>
              <a:rPr lang="ru-RU" sz="3600" b="1" spc="-2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3600" b="1" spc="-1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</a:t>
            </a:r>
            <a:r>
              <a:rPr lang="ru-RU" sz="3600" b="1" spc="-1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spc="-1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</a:t>
            </a:r>
            <a:br>
              <a:rPr lang="ru-RU" sz="3600" b="1" spc="-1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b="1" spc="-1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Местонахождение,</a:t>
            </a:r>
            <a:r>
              <a:rPr lang="ru-RU" sz="3600" b="1" spc="-3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удобство</a:t>
            </a:r>
            <a:r>
              <a:rPr lang="ru-RU" sz="3600" b="1" spc="-3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транспортного</a:t>
            </a:r>
            <a:r>
              <a:rPr lang="ru-RU" sz="3600" b="1" spc="-3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spc="-1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расположения</a:t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50BFDE-FDA8-44B7-89EB-7E50042B7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4220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4220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1320" indent="0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4220" algn="just"/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</a:t>
            </a:r>
            <a:r>
              <a:rPr lang="ru-RU" sz="2000" spc="-2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</a:t>
            </a:r>
            <a:r>
              <a:rPr lang="ru-RU" sz="2000" spc="29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осуществляет</a:t>
            </a:r>
            <a:r>
              <a:rPr lang="ru-RU" sz="2000" spc="-1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свою</a:t>
            </a:r>
            <a:r>
              <a:rPr lang="ru-RU" sz="2000" spc="-1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</a:t>
            </a:r>
            <a:r>
              <a:rPr lang="ru-RU" sz="2000" spc="-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000" spc="-1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основании</a:t>
            </a:r>
          </a:p>
          <a:p>
            <a:pPr marL="744220" algn="just"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Лицензии</a:t>
            </a:r>
            <a:r>
              <a:rPr lang="ru-RU" sz="20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осуществление образовательной деятельности</a:t>
            </a:r>
            <a:r>
              <a:rPr lang="ru-RU" sz="20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17.04.2018 года №3082, приложения к лицензии от 17.04.2018г., серия</a:t>
            </a:r>
            <a:r>
              <a:rPr lang="ru-RU" sz="20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86 Л 01 №0002356, выдана Службой по контролю и надзору в сфере образования ХМАО-Югры, срок действия лицензии: бессрочно.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Детский сад	расположен по адресу: 628450,</a:t>
            </a:r>
            <a:r>
              <a:rPr lang="ru-RU" sz="20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Российская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Федерация, Тюменская область, Ханты – Мансийский автономный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округ – Югра, городское поселение Барсово,</a:t>
            </a:r>
            <a:r>
              <a:rPr lang="ru-RU" sz="20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п.г.т.Барсово, улица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Апрельская, д. 34.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53E58E-3A31-4872-BE64-B752CD5B9F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0"/>
            <a:ext cx="2267744" cy="193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2841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9C672-1BA6-4DEB-BA04-4B1A35326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</a:t>
            </a:r>
            <a:r>
              <a:rPr lang="ru-RU" sz="3600" b="1" spc="-2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3600" b="1" spc="-2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</a:t>
            </a:r>
            <a:r>
              <a:rPr lang="ru-RU" sz="3600" b="1" spc="-1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spc="-1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</a:t>
            </a:r>
            <a:br>
              <a:rPr lang="ru-RU" sz="18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5F5ACD-4EB9-4287-B854-4FBC1443B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65835" marR="1070610">
              <a:spcAft>
                <a:spcPts val="0"/>
              </a:spcAft>
            </a:pPr>
            <a:endParaRPr lang="ru-RU" sz="2000" dirty="0">
              <a:solidFill>
                <a:schemeClr val="accent5">
                  <a:lumMod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2935" marR="1070610" indent="0" algn="ctr">
              <a:spcAft>
                <a:spcPts val="0"/>
              </a:spcAft>
              <a:buNone/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ДОО</a:t>
            </a:r>
            <a:r>
              <a:rPr lang="ru-RU" sz="20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функционируют 16</a:t>
            </a:r>
            <a:r>
              <a:rPr lang="ru-RU" sz="2000" spc="2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 разной направленности:</a:t>
            </a:r>
          </a:p>
          <a:p>
            <a:pPr marL="342900" lvl="0" indent="-342900" algn="just">
              <a:buSzPts val="1200"/>
              <a:buFont typeface="Times New Roman" panose="02020603050405020304" pitchFamily="18" charset="0"/>
              <a:buChar char="-"/>
              <a:tabLst>
                <a:tab pos="604520" algn="l"/>
              </a:tabLst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r>
              <a:rPr lang="ru-RU" sz="2000" spc="-7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</a:t>
            </a:r>
            <a:r>
              <a:rPr lang="ru-RU" sz="2000" spc="-6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общеразвивающей</a:t>
            </a:r>
            <a:r>
              <a:rPr lang="ru-RU" sz="2000" spc="-6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направленности;</a:t>
            </a:r>
            <a:endParaRPr lang="ru-RU" sz="2000" dirty="0">
              <a:solidFill>
                <a:schemeClr val="accent5">
                  <a:lumMod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Times New Roman" panose="02020603050405020304" pitchFamily="18" charset="0"/>
              <a:buChar char="-"/>
              <a:tabLst>
                <a:tab pos="604520" algn="l"/>
              </a:tabLst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разновозрастная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группа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компенсирующей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направленности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-5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тяжелыми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нарушениями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речи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2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лет;</a:t>
            </a:r>
            <a:endParaRPr lang="ru-RU" sz="2000" dirty="0">
              <a:solidFill>
                <a:schemeClr val="accent5">
                  <a:lumMod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Times New Roman" panose="02020603050405020304" pitchFamily="18" charset="0"/>
              <a:buChar char="-"/>
              <a:tabLst>
                <a:tab pos="604520" algn="l"/>
              </a:tabLst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разновозрастная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группа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компенсирующей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направленности</a:t>
            </a:r>
            <a:r>
              <a:rPr lang="ru-RU" sz="2000" spc="22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задержкой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психического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z="2000" spc="35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2000" spc="21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2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лет;</a:t>
            </a:r>
            <a:endParaRPr lang="ru-RU" sz="2000" dirty="0">
              <a:solidFill>
                <a:schemeClr val="accent5">
                  <a:lumMod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Times New Roman" panose="02020603050405020304" pitchFamily="18" charset="0"/>
              <a:buChar char="-"/>
              <a:tabLst>
                <a:tab pos="604520" algn="l"/>
              </a:tabLst>
            </a:pP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разновозрастная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группа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комбинированной</a:t>
            </a:r>
            <a:r>
              <a:rPr lang="ru-RU" sz="2000" spc="-5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направленности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2000" spc="22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2000" spc="-4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000" spc="-4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000" spc="215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20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лет.</a:t>
            </a:r>
            <a:endParaRPr lang="ru-RU" sz="2000" dirty="0">
              <a:solidFill>
                <a:schemeClr val="accent5">
                  <a:lumMod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BAE03E-CFB7-455F-B362-D940A60C32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32656"/>
            <a:ext cx="2195736" cy="187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02964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Другая 3">
      <a:dk1>
        <a:srgbClr val="007DA8"/>
      </a:dk1>
      <a:lt1>
        <a:srgbClr val="53D3FF"/>
      </a:lt1>
      <a:dk2>
        <a:srgbClr val="53D3FF"/>
      </a:dk2>
      <a:lt2>
        <a:srgbClr val="8DE2FF"/>
      </a:lt2>
      <a:accent1>
        <a:srgbClr val="FFCBCC"/>
      </a:accent1>
      <a:accent2>
        <a:srgbClr val="FFE528"/>
      </a:accent2>
      <a:accent3>
        <a:srgbClr val="00A8E1"/>
      </a:accent3>
      <a:accent4>
        <a:srgbClr val="AB73D5"/>
      </a:accent4>
      <a:accent5>
        <a:srgbClr val="FFA2A3"/>
      </a:accent5>
      <a:accent6>
        <a:srgbClr val="B20001"/>
      </a:accent6>
      <a:hlink>
        <a:srgbClr val="92D050"/>
      </a:hlink>
      <a:folHlink>
        <a:srgbClr val="00B0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316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Monotype Corsiva</vt:lpstr>
      <vt:lpstr>Times New Roman</vt:lpstr>
      <vt:lpstr>Тема Office</vt:lpstr>
      <vt:lpstr> Наша жизнь  в детском саду</vt:lpstr>
      <vt:lpstr>       Тип, вид, учреждения</vt:lpstr>
      <vt:lpstr>   Лицензия на образовательную деятельность   Местонахождение, удобство транспортного расположения </vt:lpstr>
      <vt:lpstr>Структура и количество групп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Наша жизнь  в детском саду</dc:title>
  <dc:creator>Customer</dc:creator>
  <cp:lastModifiedBy>Lenovo</cp:lastModifiedBy>
  <cp:revision>45</cp:revision>
  <dcterms:created xsi:type="dcterms:W3CDTF">2016-05-13T03:04:10Z</dcterms:created>
  <dcterms:modified xsi:type="dcterms:W3CDTF">2022-02-24T06:04:57Z</dcterms:modified>
</cp:coreProperties>
</file>