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FF"/>
    <a:srgbClr val="F0F537"/>
    <a:srgbClr val="F3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902" autoAdjust="0"/>
  </p:normalViewPr>
  <p:slideViewPr>
    <p:cSldViewPr>
      <p:cViewPr varScale="1">
        <p:scale>
          <a:sx n="64" d="100"/>
          <a:sy n="64" d="100"/>
        </p:scale>
        <p:origin x="-134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6633"/>
            </a:gs>
            <a:gs pos="29000">
              <a:srgbClr val="FFFF00"/>
            </a:gs>
            <a:gs pos="86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5" y="0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КлипАрт\Дети\0_833e9_d1cacb4b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8207587" cy="21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1983" y="1076543"/>
            <a:ext cx="77610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Частное общеобразовательное учреждение</a:t>
            </a:r>
          </a:p>
          <a:p>
            <a:pPr algn="ctr"/>
            <a:r>
              <a:rPr lang="ru-RU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«Школа-интернат № 30 среднего общего образования</a:t>
            </a:r>
          </a:p>
          <a:p>
            <a:pPr algn="ctr"/>
            <a:r>
              <a:rPr lang="ru-RU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открытого акционерного общества «Российские железные дороги</a:t>
            </a:r>
            <a:r>
              <a:rPr lang="ru-RU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/>
            <a:r>
              <a:rPr lang="ru-RU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(дошкольное образование)</a:t>
            </a:r>
            <a:endParaRPr lang="ru-RU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84" y="180993"/>
            <a:ext cx="1424392" cy="10091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36441" y="2492896"/>
            <a:ext cx="667790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Воспитание толерантности 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 детей через знакомство с культурой и бытом коренных малочисленным народов Приамурья</a:t>
            </a:r>
            <a:endParaRPr lang="ru-RU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Конкурс Детский сад года\Поляничко О.И\DSCN7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9623"/>
            <a:ext cx="3654949" cy="2055909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Конкурс Детский сад года\Поляничко О.И\DSCN7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70" y="4318374"/>
            <a:ext cx="3456383" cy="1944216"/>
          </a:xfrm>
          <a:prstGeom prst="rect">
            <a:avLst/>
          </a:prstGeom>
          <a:noFill/>
          <a:effectLst>
            <a:glow rad="165100">
              <a:srgbClr val="92D05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Конкурс Детский сад года\Поляничко О.И\DSC_1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7" y="543182"/>
            <a:ext cx="3701956" cy="2082350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Конкурс Детский сад года\Поляничко О.И\DSC_1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21" y="4348719"/>
            <a:ext cx="3240360" cy="1822703"/>
          </a:xfrm>
          <a:prstGeom prst="rect">
            <a:avLst/>
          </a:prstGeom>
          <a:noFill/>
          <a:effectLst>
            <a:glow rad="165100">
              <a:schemeClr val="accent6">
                <a:lumMod val="75000"/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329" y="278092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Нанайских сказок много знаем.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Каждый день мы их читаем.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В них </a:t>
            </a:r>
            <a:r>
              <a:rPr lang="ru-RU" sz="2400" b="1" dirty="0" err="1">
                <a:latin typeface="Monotype Corsiva" pitchFamily="66" charset="0"/>
              </a:rPr>
              <a:t>Мэргэн</a:t>
            </a:r>
            <a:r>
              <a:rPr lang="ru-RU" sz="2400" b="1" dirty="0">
                <a:latin typeface="Monotype Corsiva" pitchFamily="66" charset="0"/>
              </a:rPr>
              <a:t> и </a:t>
            </a:r>
            <a:r>
              <a:rPr lang="ru-RU" sz="2400" b="1" dirty="0" err="1">
                <a:latin typeface="Monotype Corsiva" pitchFamily="66" charset="0"/>
              </a:rPr>
              <a:t>Айога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Интересно нам всегда.</a:t>
            </a:r>
          </a:p>
        </p:txBody>
      </p:sp>
    </p:spTree>
    <p:extLst>
      <p:ext uri="{BB962C8B-B14F-4D97-AF65-F5344CB8AC3E}">
        <p14:creationId xmlns:p14="http://schemas.microsoft.com/office/powerpoint/2010/main" val="8088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Конкурс Детский сад года\9 группа\DSCN6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73726"/>
            <a:ext cx="4159667" cy="3119750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764704"/>
            <a:ext cx="7001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Работники музея к нам приходили,</a:t>
            </a:r>
          </a:p>
          <a:p>
            <a:r>
              <a:rPr lang="ru-RU" sz="2400" b="1" dirty="0">
                <a:latin typeface="Monotype Corsiva" pitchFamily="66" charset="0"/>
              </a:rPr>
              <a:t>Редкие экспонаты в сад приносили!</a:t>
            </a:r>
          </a:p>
          <a:p>
            <a:r>
              <a:rPr lang="ru-RU" sz="2400" b="1" dirty="0">
                <a:latin typeface="Monotype Corsiva" pitchFamily="66" charset="0"/>
              </a:rPr>
              <a:t>Все посмотрели, вопросы </a:t>
            </a:r>
            <a:r>
              <a:rPr lang="ru-RU" sz="2400" b="1" dirty="0" smtClean="0">
                <a:latin typeface="Monotype Corsiva" pitchFamily="66" charset="0"/>
              </a:rPr>
              <a:t>задали,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О </a:t>
            </a:r>
            <a:r>
              <a:rPr lang="ru-RU" sz="2400" b="1" dirty="0">
                <a:latin typeface="Monotype Corsiva" pitchFamily="66" charset="0"/>
              </a:rPr>
              <a:t>быте нанайцев мы много узнали.</a:t>
            </a:r>
          </a:p>
          <a:p>
            <a:r>
              <a:rPr lang="ru-RU" sz="2400" b="1" dirty="0">
                <a:latin typeface="Monotype Corsiva" pitchFamily="66" charset="0"/>
              </a:rPr>
              <a:t>Шкатулку сделал каждый </a:t>
            </a:r>
            <a:r>
              <a:rPr lang="ru-RU" sz="2400" b="1" dirty="0" smtClean="0">
                <a:latin typeface="Monotype Corsiva" pitchFamily="66" charset="0"/>
              </a:rPr>
              <a:t>сам,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Всех </a:t>
            </a:r>
            <a:r>
              <a:rPr lang="ru-RU" sz="2400" b="1" dirty="0">
                <a:latin typeface="Monotype Corsiva" pitchFamily="66" charset="0"/>
              </a:rPr>
              <a:t>порадовали мам!</a:t>
            </a:r>
          </a:p>
        </p:txBody>
      </p:sp>
    </p:spTree>
    <p:extLst>
      <p:ext uri="{BB962C8B-B14F-4D97-AF65-F5344CB8AC3E}">
        <p14:creationId xmlns:p14="http://schemas.microsoft.com/office/powerpoint/2010/main" val="37671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Оборот\Сидорова А.Н\Детский сад года 2016\Бабаева Марина. Развлечение с родителями\DSC04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2260" b="5378"/>
          <a:stretch/>
        </p:blipFill>
        <p:spPr bwMode="auto">
          <a:xfrm>
            <a:off x="5094897" y="4296255"/>
            <a:ext cx="3545237" cy="2190142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Оборот\Сидорова А.Н\Детский сад года 2016\Бабаева Марина. Развлечение с родителями\DSC04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31374" r="25463"/>
          <a:stretch/>
        </p:blipFill>
        <p:spPr bwMode="auto">
          <a:xfrm>
            <a:off x="1691680" y="522543"/>
            <a:ext cx="1917755" cy="22040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  <a:effectLst>
            <a:glow rad="165100">
              <a:schemeClr val="accent5">
                <a:lumMod val="60000"/>
                <a:lumOff val="40000"/>
                <a:alpha val="80000"/>
              </a:schemeClr>
            </a:glow>
            <a:softEdge rad="31750"/>
          </a:effectLst>
          <a:extLst/>
        </p:spPr>
      </p:pic>
      <p:pic>
        <p:nvPicPr>
          <p:cNvPr id="1028" name="Picture 4" descr="V:\Оборот\Сидорова А.Н\Детский сад года 2016\Бабаева Марина\DSCN76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r="8427"/>
          <a:stretch/>
        </p:blipFill>
        <p:spPr bwMode="auto">
          <a:xfrm>
            <a:off x="4754940" y="563308"/>
            <a:ext cx="3858484" cy="2163287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V:\Оборот\Сидорова А.Н\Детский сад года 2016\Бабаева Марина\DSCN76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23887" b="15941"/>
          <a:stretch/>
        </p:blipFill>
        <p:spPr bwMode="auto">
          <a:xfrm>
            <a:off x="1403649" y="4278323"/>
            <a:ext cx="3251458" cy="2190142"/>
          </a:xfrm>
          <a:prstGeom prst="rect">
            <a:avLst/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8553" y="2766883"/>
            <a:ext cx="6192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00" dirty="0">
                <a:latin typeface="Monotype Corsiva" pitchFamily="66" charset="0"/>
              </a:rPr>
              <a:t>Подвижные игры любят все дети,</a:t>
            </a:r>
          </a:p>
          <a:p>
            <a:pPr algn="ctr"/>
            <a:r>
              <a:rPr lang="ru-RU" sz="2400" b="1" spc="100" dirty="0">
                <a:latin typeface="Monotype Corsiva" pitchFamily="66" charset="0"/>
              </a:rPr>
              <a:t>«</a:t>
            </a:r>
            <a:r>
              <a:rPr lang="ru-RU" sz="2400" b="1" spc="100" dirty="0" err="1">
                <a:latin typeface="Monotype Corsiva" pitchFamily="66" charset="0"/>
              </a:rPr>
              <a:t>Ловишки</a:t>
            </a:r>
            <a:r>
              <a:rPr lang="ru-RU" sz="2400" b="1" spc="100" dirty="0">
                <a:latin typeface="Monotype Corsiva" pitchFamily="66" charset="0"/>
              </a:rPr>
              <a:t>» и «прятки» знает каждый на свете.</a:t>
            </a:r>
          </a:p>
          <a:p>
            <a:pPr algn="ctr"/>
            <a:r>
              <a:rPr lang="ru-RU" sz="2400" b="1" spc="100" dirty="0">
                <a:latin typeface="Monotype Corsiva" pitchFamily="66" charset="0"/>
              </a:rPr>
              <a:t>В нанайской игре есть охота, </a:t>
            </a:r>
            <a:r>
              <a:rPr lang="ru-RU" sz="2400" b="1" spc="100" dirty="0" smtClean="0">
                <a:latin typeface="Monotype Corsiva" pitchFamily="66" charset="0"/>
              </a:rPr>
              <a:t>рыбалка,</a:t>
            </a:r>
            <a:endParaRPr lang="ru-RU" sz="2400" b="1" spc="100" dirty="0">
              <a:latin typeface="Monotype Corsiva" pitchFamily="66" charset="0"/>
            </a:endParaRPr>
          </a:p>
          <a:p>
            <a:pPr algn="ctr"/>
            <a:r>
              <a:rPr lang="ru-RU" sz="2400" b="1" spc="100" dirty="0">
                <a:latin typeface="Monotype Corsiva" pitchFamily="66" charset="0"/>
              </a:rPr>
              <a:t>У всех разовьётся сноровка, смекалка.</a:t>
            </a:r>
            <a:endParaRPr lang="ru-RU" sz="2400" b="1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:\Оборот\Сидорова А.Н\Детский сад года 2016\Бабаева Марина\DSCN75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2" t="23954" b="11745"/>
          <a:stretch/>
        </p:blipFill>
        <p:spPr bwMode="auto">
          <a:xfrm>
            <a:off x="1293346" y="4652330"/>
            <a:ext cx="2515954" cy="1618685"/>
          </a:xfrm>
          <a:prstGeom prst="rect">
            <a:avLst/>
          </a:prstGeom>
          <a:noFill/>
          <a:effectLst>
            <a:glow rad="165100">
              <a:srgbClr val="00B050">
                <a:alpha val="40000"/>
              </a:srgb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V:\Оборот\Сидорова А.Н\Детский сад года 2016\Бабаева Марина\DSCN75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6223" r="13115"/>
          <a:stretch/>
        </p:blipFill>
        <p:spPr bwMode="auto">
          <a:xfrm rot="16200000" flipV="1">
            <a:off x="4692663" y="1364122"/>
            <a:ext cx="3952273" cy="2465406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:\Оборот\Сидорова А.Н\Детский сад года 2016\Бабаева Марина\DSCN7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2" b="17106"/>
          <a:stretch/>
        </p:blipFill>
        <p:spPr bwMode="auto">
          <a:xfrm>
            <a:off x="1343470" y="2708920"/>
            <a:ext cx="2370125" cy="1597891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410" y="620688"/>
            <a:ext cx="3744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0" dirty="0">
                <a:latin typeface="Monotype Corsiva" pitchFamily="66" charset="0"/>
              </a:rPr>
              <a:t>Если острогой попал ты в цель.</a:t>
            </a:r>
          </a:p>
          <a:p>
            <a:r>
              <a:rPr lang="ru-RU" sz="2000" b="1" spc="100" dirty="0">
                <a:latin typeface="Monotype Corsiva" pitchFamily="66" charset="0"/>
              </a:rPr>
              <a:t>Будет на обед таймень!</a:t>
            </a:r>
          </a:p>
          <a:p>
            <a:r>
              <a:rPr lang="ru-RU" sz="2000" b="1" spc="100" dirty="0">
                <a:latin typeface="Monotype Corsiva" pitchFamily="66" charset="0"/>
              </a:rPr>
              <a:t>В «</a:t>
            </a:r>
            <a:r>
              <a:rPr lang="ru-RU" sz="2000" b="1" spc="100" dirty="0" err="1">
                <a:latin typeface="Monotype Corsiva" pitchFamily="66" charset="0"/>
              </a:rPr>
              <a:t>сибякачи</a:t>
            </a:r>
            <a:r>
              <a:rPr lang="ru-RU" sz="2000" b="1" spc="100" dirty="0">
                <a:latin typeface="Monotype Corsiva" pitchFamily="66" charset="0"/>
              </a:rPr>
              <a:t>» коль играешь</a:t>
            </a:r>
          </a:p>
          <a:p>
            <a:r>
              <a:rPr lang="ru-RU" sz="2000" b="1" spc="100" dirty="0">
                <a:latin typeface="Monotype Corsiva" pitchFamily="66" charset="0"/>
              </a:rPr>
              <a:t>Ловкость рук ты развиваешь,</a:t>
            </a:r>
          </a:p>
          <a:p>
            <a:r>
              <a:rPr lang="ru-RU" sz="2000" b="1" spc="100" dirty="0">
                <a:latin typeface="Monotype Corsiva" pitchFamily="66" charset="0"/>
              </a:rPr>
              <a:t>Ещё выдержку, терпенье</a:t>
            </a:r>
          </a:p>
          <a:p>
            <a:r>
              <a:rPr lang="ru-RU" sz="2000" b="1" spc="100" dirty="0">
                <a:latin typeface="Monotype Corsiva" pitchFamily="66" charset="0"/>
              </a:rPr>
              <a:t>И хорошее настроение.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941168"/>
            <a:ext cx="3967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100" dirty="0">
                <a:latin typeface="Monotype Corsiva" pitchFamily="66" charset="0"/>
              </a:rPr>
              <a:t>Чтоб под веревкой пробегать, </a:t>
            </a:r>
          </a:p>
          <a:p>
            <a:pPr algn="r"/>
            <a:r>
              <a:rPr lang="ru-RU" sz="2000" b="1" spc="100" dirty="0">
                <a:latin typeface="Monotype Corsiva" pitchFamily="66" charset="0"/>
              </a:rPr>
              <a:t>Нужно смелость развивать.</a:t>
            </a:r>
          </a:p>
          <a:p>
            <a:pPr algn="r"/>
            <a:r>
              <a:rPr lang="ru-RU" sz="2000" b="1" spc="100" dirty="0">
                <a:latin typeface="Monotype Corsiva" pitchFamily="66" charset="0"/>
              </a:rPr>
              <a:t>Быстрее ветра кто бежит, </a:t>
            </a:r>
          </a:p>
          <a:p>
            <a:pPr algn="r"/>
            <a:r>
              <a:rPr lang="ru-RU" sz="2000" b="1" spc="100" dirty="0">
                <a:latin typeface="Monotype Corsiva" pitchFamily="66" charset="0"/>
              </a:rPr>
              <a:t>Тот робость, трусость победит!</a:t>
            </a:r>
          </a:p>
          <a:p>
            <a:pPr algn="r"/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:\Оборот\Сидорова А.Н\Детский сад года 2016\Беляева Л.И\танец\DSC_1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3717032"/>
            <a:ext cx="4045880" cy="2228089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V:\Оборот\Сидорова А.Н\Детский сад года 2016\Беляева Л.И\DSC_1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28" y="836712"/>
            <a:ext cx="3968440" cy="2232248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7481" y="1045364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latin typeface="Monotype Corsiva" pitchFamily="66" charset="0"/>
              </a:rPr>
              <a:t>Льётся песня над Амуром,</a:t>
            </a:r>
          </a:p>
          <a:p>
            <a:r>
              <a:rPr lang="ru-RU" sz="2400" b="1" spc="100" dirty="0">
                <a:latin typeface="Monotype Corsiva" pitchFamily="66" charset="0"/>
              </a:rPr>
              <a:t>И в саду она слышна.</a:t>
            </a:r>
          </a:p>
          <a:p>
            <a:r>
              <a:rPr lang="ru-RU" sz="2400" b="1" spc="100" dirty="0">
                <a:latin typeface="Monotype Corsiva" pitchFamily="66" charset="0"/>
              </a:rPr>
              <a:t>Про нанайцев и про </a:t>
            </a:r>
            <a:r>
              <a:rPr lang="ru-RU" sz="2400" b="1" spc="100" dirty="0" err="1">
                <a:latin typeface="Monotype Corsiva" pitchFamily="66" charset="0"/>
              </a:rPr>
              <a:t>ульчей</a:t>
            </a:r>
            <a:endParaRPr lang="ru-RU" sz="2400" b="1" spc="100" dirty="0">
              <a:latin typeface="Monotype Corsiva" pitchFamily="66" charset="0"/>
            </a:endParaRPr>
          </a:p>
          <a:p>
            <a:r>
              <a:rPr lang="ru-RU" sz="2400" b="1" spc="100" dirty="0">
                <a:latin typeface="Monotype Corsiva" pitchFamily="66" charset="0"/>
              </a:rPr>
              <a:t>Распевает детвора.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046247"/>
            <a:ext cx="3939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latin typeface="Monotype Corsiva" pitchFamily="66" charset="0"/>
              </a:rPr>
              <a:t>Танцев много у ребят.</a:t>
            </a:r>
          </a:p>
          <a:p>
            <a:r>
              <a:rPr lang="ru-RU" sz="2400" b="1" spc="100" dirty="0">
                <a:latin typeface="Monotype Corsiva" pitchFamily="66" charset="0"/>
              </a:rPr>
              <a:t>Дети любят танцевать.</a:t>
            </a:r>
          </a:p>
          <a:p>
            <a:r>
              <a:rPr lang="ru-RU" sz="2400" b="1" spc="100" dirty="0">
                <a:latin typeface="Monotype Corsiva" pitchFamily="66" charset="0"/>
              </a:rPr>
              <a:t>Бубен в руки мы возьмём,</a:t>
            </a:r>
          </a:p>
          <a:p>
            <a:r>
              <a:rPr lang="ru-RU" sz="2400" b="1" spc="100" dirty="0">
                <a:latin typeface="Monotype Corsiva" pitchFamily="66" charset="0"/>
              </a:rPr>
              <a:t>Словно чайка поплывём.</a:t>
            </a:r>
          </a:p>
        </p:txBody>
      </p:sp>
    </p:spTree>
    <p:extLst>
      <p:ext uri="{BB962C8B-B14F-4D97-AF65-F5344CB8AC3E}">
        <p14:creationId xmlns:p14="http://schemas.microsoft.com/office/powerpoint/2010/main" val="366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V:\Оборот\Сидорова А.Н\Детский сад года 2016\Беляева Л.И\сказка\DSC_1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r="21229"/>
          <a:stretch/>
        </p:blipFill>
        <p:spPr bwMode="auto">
          <a:xfrm>
            <a:off x="1198329" y="908720"/>
            <a:ext cx="2992333" cy="3168352"/>
          </a:xfrm>
          <a:prstGeom prst="rect">
            <a:avLst/>
          </a:prstGeom>
          <a:noFill/>
          <a:effectLst>
            <a:glow rad="165100">
              <a:schemeClr val="accent6">
                <a:lumMod val="75000"/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:\Оборот\Сидорова А.Н\Детский сад года 2016\Беляева Л.И\сказка\DSC_10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r="16329"/>
          <a:stretch/>
        </p:blipFill>
        <p:spPr bwMode="auto">
          <a:xfrm>
            <a:off x="4833929" y="921026"/>
            <a:ext cx="3672408" cy="3156046"/>
          </a:xfrm>
          <a:prstGeom prst="rect">
            <a:avLst/>
          </a:prstGeom>
          <a:noFill/>
          <a:effectLst>
            <a:glow rad="165100">
              <a:srgbClr val="92D05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437112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красивом музыкальном </a:t>
            </a:r>
            <a:r>
              <a:rPr lang="ru-RU" sz="2400" b="1" dirty="0">
                <a:latin typeface="Monotype Corsiva" pitchFamily="66" charset="0"/>
              </a:rPr>
              <a:t>зале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Мы сказку </a:t>
            </a:r>
            <a:r>
              <a:rPr lang="ru-RU" sz="2400" b="1" spc="100" dirty="0">
                <a:latin typeface="Monotype Corsiva" pitchFamily="66" charset="0"/>
              </a:rPr>
              <a:t>нанайскую</a:t>
            </a:r>
            <a:r>
              <a:rPr lang="ru-RU" sz="2400" b="1" dirty="0">
                <a:latin typeface="Monotype Corsiva" pitchFamily="66" charset="0"/>
              </a:rPr>
              <a:t> всем показали!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Дети в восторге, родители тоже!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На правду и вымысел сказка похожа!</a:t>
            </a:r>
          </a:p>
        </p:txBody>
      </p:sp>
    </p:spTree>
    <p:extLst>
      <p:ext uri="{BB962C8B-B14F-4D97-AF65-F5344CB8AC3E}">
        <p14:creationId xmlns:p14="http://schemas.microsoft.com/office/powerpoint/2010/main" val="7693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Конференция 26.11.2015\DSCN68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r="54333"/>
          <a:stretch/>
        </p:blipFill>
        <p:spPr bwMode="auto">
          <a:xfrm flipH="1">
            <a:off x="5553540" y="816678"/>
            <a:ext cx="2952328" cy="3496452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Конференция 26.11.2015\DSCN68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7"/>
          <a:stretch/>
        </p:blipFill>
        <p:spPr bwMode="auto">
          <a:xfrm>
            <a:off x="1150731" y="2564904"/>
            <a:ext cx="4185251" cy="3312368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6141" y="1052736"/>
            <a:ext cx="4071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На компьютере играем,</a:t>
            </a:r>
          </a:p>
          <a:p>
            <a:r>
              <a:rPr lang="ru-RU" sz="2800" b="1" dirty="0">
                <a:latin typeface="Monotype Corsiva" pitchFamily="66" charset="0"/>
              </a:rPr>
              <a:t>Быт нанайцев изучаем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134" y="4797152"/>
            <a:ext cx="3447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00" dirty="0">
                <a:latin typeface="Monotype Corsiva" pitchFamily="66" charset="0"/>
              </a:rPr>
              <a:t>Знаем, где они живут,</a:t>
            </a:r>
          </a:p>
          <a:p>
            <a:r>
              <a:rPr lang="ru-RU" sz="2800" b="1" spc="100" dirty="0">
                <a:latin typeface="Monotype Corsiva" pitchFamily="66" charset="0"/>
              </a:rPr>
              <a:t>Из чего одежду шьют.</a:t>
            </a:r>
          </a:p>
        </p:txBody>
      </p:sp>
    </p:spTree>
    <p:extLst>
      <p:ext uri="{BB962C8B-B14F-4D97-AF65-F5344CB8AC3E}">
        <p14:creationId xmlns:p14="http://schemas.microsoft.com/office/powerpoint/2010/main" val="11167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Конференция 26.11.2015\DSCN68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1" r="19544" b="20161"/>
          <a:stretch/>
        </p:blipFill>
        <p:spPr bwMode="auto">
          <a:xfrm>
            <a:off x="1313384" y="3379935"/>
            <a:ext cx="3744416" cy="2816529"/>
          </a:xfrm>
          <a:prstGeom prst="rect">
            <a:avLst/>
          </a:prstGeom>
          <a:noFill/>
          <a:effectLst>
            <a:glow rad="190500">
              <a:srgbClr val="FFFF00">
                <a:alpha val="80000"/>
              </a:srgb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Конференция 26.11.2015\DSCN68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4" r="6222"/>
          <a:stretch/>
        </p:blipFill>
        <p:spPr bwMode="auto">
          <a:xfrm>
            <a:off x="6012160" y="3391303"/>
            <a:ext cx="2479059" cy="2793791"/>
          </a:xfrm>
          <a:prstGeom prst="rect">
            <a:avLst/>
          </a:prstGeom>
          <a:noFill/>
          <a:effectLst>
            <a:glow rad="190500">
              <a:srgbClr val="92D050">
                <a:alpha val="80000"/>
              </a:srgb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Конференция 26.11.2015\DSCN68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t="1011" r="9199" b="-1011"/>
          <a:stretch/>
        </p:blipFill>
        <p:spPr bwMode="auto">
          <a:xfrm>
            <a:off x="6008019" y="681086"/>
            <a:ext cx="2483200" cy="2475560"/>
          </a:xfrm>
          <a:prstGeom prst="rect">
            <a:avLst/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2380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В каких домах нанайцы жили,</a:t>
            </a:r>
          </a:p>
          <a:p>
            <a:r>
              <a:rPr lang="ru-RU" sz="2400" b="1" dirty="0">
                <a:latin typeface="Monotype Corsiva" pitchFamily="66" charset="0"/>
              </a:rPr>
              <a:t>Чем занимались, как дружили,</a:t>
            </a:r>
          </a:p>
          <a:p>
            <a:r>
              <a:rPr lang="ru-RU" sz="2400" b="1" dirty="0">
                <a:latin typeface="Monotype Corsiva" pitchFamily="66" charset="0"/>
              </a:rPr>
              <a:t>Воспитывались как в семье,</a:t>
            </a:r>
          </a:p>
          <a:p>
            <a:r>
              <a:rPr lang="ru-RU" sz="2400" b="1" dirty="0">
                <a:latin typeface="Monotype Corsiva" pitchFamily="66" charset="0"/>
              </a:rPr>
              <a:t>Когда охотились и где?</a:t>
            </a:r>
          </a:p>
          <a:p>
            <a:r>
              <a:rPr lang="ru-RU" sz="2400" b="1" dirty="0">
                <a:latin typeface="Monotype Corsiva" pitchFamily="66" charset="0"/>
              </a:rPr>
              <a:t>Про все расскажем мы сейчас,</a:t>
            </a:r>
          </a:p>
          <a:p>
            <a:r>
              <a:rPr lang="ru-RU" sz="2400" b="1" dirty="0">
                <a:latin typeface="Monotype Corsiva" pitchFamily="66" charset="0"/>
              </a:rPr>
              <a:t>Поликультурное образование у нас.</a:t>
            </a:r>
          </a:p>
        </p:txBody>
      </p:sp>
    </p:spTree>
    <p:extLst>
      <p:ext uri="{BB962C8B-B14F-4D97-AF65-F5344CB8AC3E}">
        <p14:creationId xmlns:p14="http://schemas.microsoft.com/office/powerpoint/2010/main" val="18084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Конкурс Детский сад года\Елена Олеговна\Аппликация украсим халатик\DSCN6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678177" cy="2008633"/>
          </a:xfrm>
          <a:prstGeom prst="rect">
            <a:avLst/>
          </a:prstGeom>
          <a:noFill/>
          <a:effectLst>
            <a:glow rad="165100">
              <a:schemeClr val="accent6">
                <a:lumMod val="75000"/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\Desktop\Конференция 26.11.2015\DSCN67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26180" r="18037" b="6344"/>
          <a:stretch/>
        </p:blipFill>
        <p:spPr bwMode="auto">
          <a:xfrm>
            <a:off x="4283968" y="1018172"/>
            <a:ext cx="4032448" cy="2240156"/>
          </a:xfrm>
          <a:prstGeom prst="rect">
            <a:avLst/>
          </a:prstGeom>
          <a:noFill/>
          <a:effectLst>
            <a:glow rad="165100">
              <a:schemeClr val="accent1">
                <a:alpha val="8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472" y="1018172"/>
            <a:ext cx="321363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На конференции у нас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Показали мастер-класс: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Ободки надели,</a:t>
            </a:r>
            <a:br>
              <a:rPr lang="ru-RU" sz="2400" b="1" dirty="0">
                <a:latin typeface="Monotype Corsiva" pitchFamily="66" charset="0"/>
                <a:ea typeface="Calibri"/>
                <a:cs typeface="Times New Roman"/>
              </a:rPr>
            </a:b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Дружно песню спели.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6394" y="3578367"/>
            <a:ext cx="340572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Мы узоры вырезали,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latin typeface="Monotype Corsiva" pitchFamily="66" charset="0"/>
                <a:ea typeface="Calibri"/>
                <a:cs typeface="Times New Roman"/>
              </a:rPr>
              <a:t>Акоан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 мы наряжали.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Расписной халат на ней.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Радует он всех детей.</a:t>
            </a:r>
          </a:p>
          <a:p>
            <a:pPr algn="r"/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122" name="Picture 2" descr="G:\Конкурс Детский сад года\Елена Олеговна\Аппликация украсим халатик\IMG_0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60" y="4489783"/>
            <a:ext cx="2617216" cy="1962912"/>
          </a:xfrm>
          <a:prstGeom prst="rect">
            <a:avLst/>
          </a:prstGeom>
          <a:noFill/>
          <a:effectLst>
            <a:glow rad="165100">
              <a:srgbClr val="FFFF00">
                <a:alpha val="80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боль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975" y="-23711"/>
            <a:ext cx="9287712" cy="687613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Конкурс Детский сад года\Палюх\DSCN29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6110"/>
          <a:stretch/>
        </p:blipFill>
        <p:spPr bwMode="auto">
          <a:xfrm>
            <a:off x="4636293" y="1252597"/>
            <a:ext cx="3591179" cy="3024336"/>
          </a:xfrm>
          <a:prstGeom prst="rect">
            <a:avLst/>
          </a:prstGeom>
          <a:noFill/>
          <a:effectLst>
            <a:glow rad="165100">
              <a:srgbClr val="92D050">
                <a:alpha val="78000"/>
              </a:srgb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Конкурс Детский сад года\Палюх\DSCN2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" b="11831"/>
          <a:stretch/>
        </p:blipFill>
        <p:spPr bwMode="auto">
          <a:xfrm rot="5400000">
            <a:off x="1043606" y="1396612"/>
            <a:ext cx="3240363" cy="2520280"/>
          </a:xfrm>
          <a:prstGeom prst="rect">
            <a:avLst/>
          </a:prstGeom>
          <a:noFill/>
          <a:effectLst>
            <a:glow rad="165100">
              <a:schemeClr val="accent1">
                <a:alpha val="78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65313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В кабинет ИЗО придем, в руки кисточки возьмем.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Нанайский так богат узор!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Чудесным </a:t>
            </a:r>
            <a:r>
              <a:rPr lang="ru-RU" sz="2800" b="1" dirty="0">
                <a:latin typeface="Monotype Corsiva" pitchFamily="66" charset="0"/>
              </a:rPr>
              <a:t>вышел наш ковёр!</a:t>
            </a:r>
            <a:endParaRPr lang="ru-RU" sz="2800" b="1" dirty="0"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3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37</cp:revision>
  <dcterms:created xsi:type="dcterms:W3CDTF">2016-03-17T03:19:23Z</dcterms:created>
  <dcterms:modified xsi:type="dcterms:W3CDTF">2022-02-24T00:37:12Z</dcterms:modified>
</cp:coreProperties>
</file>