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5" r:id="rId2"/>
    <p:sldId id="260" r:id="rId3"/>
    <p:sldId id="293" r:id="rId4"/>
    <p:sldId id="291" r:id="rId5"/>
    <p:sldId id="277" r:id="rId6"/>
    <p:sldId id="288" r:id="rId7"/>
    <p:sldId id="313" r:id="rId8"/>
    <p:sldId id="287" r:id="rId9"/>
    <p:sldId id="294" r:id="rId10"/>
    <p:sldId id="304" r:id="rId11"/>
    <p:sldId id="323" r:id="rId12"/>
    <p:sldId id="302" r:id="rId13"/>
    <p:sldId id="269" r:id="rId14"/>
    <p:sldId id="301" r:id="rId15"/>
    <p:sldId id="305" r:id="rId16"/>
    <p:sldId id="315" r:id="rId17"/>
    <p:sldId id="297" r:id="rId18"/>
    <p:sldId id="296" r:id="rId19"/>
    <p:sldId id="327" r:id="rId20"/>
    <p:sldId id="303" r:id="rId21"/>
    <p:sldId id="299" r:id="rId22"/>
    <p:sldId id="316" r:id="rId23"/>
    <p:sldId id="275" r:id="rId24"/>
    <p:sldId id="318" r:id="rId25"/>
    <p:sldId id="320" r:id="rId26"/>
    <p:sldId id="321" r:id="rId27"/>
    <p:sldId id="308" r:id="rId28"/>
    <p:sldId id="307" r:id="rId29"/>
    <p:sldId id="314" r:id="rId30"/>
    <p:sldId id="309" r:id="rId31"/>
    <p:sldId id="310" r:id="rId32"/>
    <p:sldId id="325" r:id="rId33"/>
    <p:sldId id="32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FFFF"/>
    <a:srgbClr val="CCFF99"/>
    <a:srgbClr val="99FF66"/>
    <a:srgbClr val="0000FF"/>
    <a:srgbClr val="4FE626"/>
    <a:srgbClr val="FF00FF"/>
    <a:srgbClr val="00FF00"/>
    <a:srgbClr val="9A3DB3"/>
    <a:srgbClr val="EAE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1121" autoAdjust="0"/>
  </p:normalViewPr>
  <p:slideViewPr>
    <p:cSldViewPr>
      <p:cViewPr varScale="1">
        <p:scale>
          <a:sx n="86" d="100"/>
          <a:sy n="86" d="100"/>
        </p:scale>
        <p:origin x="13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72869174774725"/>
          <c:y val="0.10025517019925827"/>
          <c:w val="0.65455072285212024"/>
          <c:h val="0.698913381850805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Лист1!$O$20</c:f>
              <c:strCache>
                <c:ptCount val="1"/>
                <c:pt idx="0">
                  <c:v>Сентябрь</c:v>
                </c:pt>
              </c:strCache>
            </c:strRef>
          </c:tx>
          <c:invertIfNegative val="0"/>
          <c:cat>
            <c:strRef>
              <c:f>Лист1!$P$19:$U$19</c:f>
              <c:strCache>
                <c:ptCount val="5"/>
                <c:pt idx="0">
                  <c:v>низкий уровень</c:v>
                </c:pt>
                <c:pt idx="2">
                  <c:v>средний уровень</c:v>
                </c:pt>
                <c:pt idx="4">
                  <c:v>высокий уровень</c:v>
                </c:pt>
              </c:strCache>
            </c:strRef>
          </c:cat>
          <c:val>
            <c:numRef>
              <c:f>Лист1!$P$20:$U$20</c:f>
              <c:numCache>
                <c:formatCode>General</c:formatCode>
                <c:ptCount val="6"/>
                <c:pt idx="0" formatCode="0.00%">
                  <c:v>0.254</c:v>
                </c:pt>
                <c:pt idx="2" formatCode="0.00%">
                  <c:v>0.55300000000000005</c:v>
                </c:pt>
                <c:pt idx="4" formatCode="0.00%">
                  <c:v>0.192</c:v>
                </c:pt>
              </c:numCache>
            </c:numRef>
          </c:val>
        </c:ser>
        <c:ser>
          <c:idx val="1"/>
          <c:order val="1"/>
          <c:tx>
            <c:strRef>
              <c:f>Лист1!$O$21</c:f>
              <c:strCache>
                <c:ptCount val="1"/>
                <c:pt idx="0">
                  <c:v>Май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Лист1!$P$19:$U$19</c:f>
              <c:strCache>
                <c:ptCount val="5"/>
                <c:pt idx="0">
                  <c:v>низкий уровень</c:v>
                </c:pt>
                <c:pt idx="2">
                  <c:v>средний уровень</c:v>
                </c:pt>
                <c:pt idx="4">
                  <c:v>высокий уровень</c:v>
                </c:pt>
              </c:strCache>
            </c:strRef>
          </c:cat>
          <c:val>
            <c:numRef>
              <c:f>Лист1!$P$21:$U$21</c:f>
              <c:numCache>
                <c:formatCode>General</c:formatCode>
                <c:ptCount val="6"/>
                <c:pt idx="0" formatCode="0%">
                  <c:v>3.4000000000000002E-2</c:v>
                </c:pt>
                <c:pt idx="2" formatCode="0.00%">
                  <c:v>0.35</c:v>
                </c:pt>
                <c:pt idx="4" formatCode="0.00%">
                  <c:v>0.61499999999999999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58075520"/>
        <c:axId val="260462584"/>
      </c:barChart>
      <c:catAx>
        <c:axId val="258075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60462584"/>
        <c:crosses val="autoZero"/>
        <c:auto val="1"/>
        <c:lblAlgn val="ctr"/>
        <c:lblOffset val="100"/>
        <c:noMultiLvlLbl val="0"/>
      </c:catAx>
      <c:valAx>
        <c:axId val="260462584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580755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933554415541"/>
          <c:y val="5.6672786502697539E-2"/>
          <c:w val="0.65455072285212024"/>
          <c:h val="0.698913381850805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Лист1!$O$20</c:f>
              <c:strCache>
                <c:ptCount val="1"/>
                <c:pt idx="0">
                  <c:v>Сентябрь</c:v>
                </c:pt>
              </c:strCache>
            </c:strRef>
          </c:tx>
          <c:invertIfNegative val="0"/>
          <c:cat>
            <c:strRef>
              <c:f>Лист1!$P$19:$U$19</c:f>
              <c:strCache>
                <c:ptCount val="5"/>
                <c:pt idx="0">
                  <c:v>низкий уровень</c:v>
                </c:pt>
                <c:pt idx="2">
                  <c:v>средний уровень</c:v>
                </c:pt>
                <c:pt idx="4">
                  <c:v>высокий уровень</c:v>
                </c:pt>
              </c:strCache>
            </c:strRef>
          </c:cat>
          <c:val>
            <c:numRef>
              <c:f>Лист1!$P$20:$U$20</c:f>
              <c:numCache>
                <c:formatCode>General</c:formatCode>
                <c:ptCount val="6"/>
                <c:pt idx="0" formatCode="0.00%">
                  <c:v>0.254</c:v>
                </c:pt>
                <c:pt idx="2" formatCode="0.00%">
                  <c:v>0.55300000000000005</c:v>
                </c:pt>
                <c:pt idx="4" formatCode="0.00%">
                  <c:v>0.192</c:v>
                </c:pt>
              </c:numCache>
            </c:numRef>
          </c:val>
        </c:ser>
        <c:ser>
          <c:idx val="1"/>
          <c:order val="1"/>
          <c:tx>
            <c:strRef>
              <c:f>Лист1!$O$21</c:f>
              <c:strCache>
                <c:ptCount val="1"/>
                <c:pt idx="0">
                  <c:v>Май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Лист1!$P$19:$U$19</c:f>
              <c:strCache>
                <c:ptCount val="5"/>
                <c:pt idx="0">
                  <c:v>низкий уровень</c:v>
                </c:pt>
                <c:pt idx="2">
                  <c:v>средний уровень</c:v>
                </c:pt>
                <c:pt idx="4">
                  <c:v>высокий уровень</c:v>
                </c:pt>
              </c:strCache>
            </c:strRef>
          </c:cat>
          <c:val>
            <c:numRef>
              <c:f>Лист1!$P$21:$U$21</c:f>
              <c:numCache>
                <c:formatCode>General</c:formatCode>
                <c:ptCount val="6"/>
                <c:pt idx="0" formatCode="0%">
                  <c:v>3.4000000000000002E-2</c:v>
                </c:pt>
                <c:pt idx="2" formatCode="0.00%">
                  <c:v>0.35</c:v>
                </c:pt>
                <c:pt idx="4" formatCode="0.00%">
                  <c:v>0.61499999999999999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60460624"/>
        <c:axId val="260461408"/>
      </c:barChart>
      <c:catAx>
        <c:axId val="260460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60461408"/>
        <c:crosses val="autoZero"/>
        <c:auto val="1"/>
        <c:lblAlgn val="ctr"/>
        <c:lblOffset val="100"/>
        <c:noMultiLvlLbl val="0"/>
      </c:catAx>
      <c:valAx>
        <c:axId val="260461408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26046062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84950306067997"/>
          <c:y val="5.7850264112068353E-2"/>
          <c:w val="0.58199210808935464"/>
          <c:h val="0.84037215602128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Лист1!$A$9</c:f>
              <c:strCache>
                <c:ptCount val="1"/>
                <c:pt idx="0">
                  <c:v>Сентябрь</c:v>
                </c:pt>
              </c:strCache>
            </c:strRef>
          </c:tx>
          <c:invertIfNegative val="0"/>
          <c:cat>
            <c:strRef>
              <c:f>Лист1!$B$8:$G$8</c:f>
              <c:strCache>
                <c:ptCount val="5"/>
                <c:pt idx="0">
                  <c:v>низкий уровень</c:v>
                </c:pt>
                <c:pt idx="2">
                  <c:v>средний уровень</c:v>
                </c:pt>
                <c:pt idx="4">
                  <c:v>высокий уровень</c:v>
                </c:pt>
              </c:strCache>
            </c:strRef>
          </c:cat>
          <c:val>
            <c:numRef>
              <c:f>Лист1!$B$9:$G$9</c:f>
              <c:numCache>
                <c:formatCode>General</c:formatCode>
                <c:ptCount val="6"/>
                <c:pt idx="0" formatCode="0.00%">
                  <c:v>0.39600000000000002</c:v>
                </c:pt>
                <c:pt idx="2" formatCode="0.00%">
                  <c:v>0.49299999999999999</c:v>
                </c:pt>
                <c:pt idx="4" formatCode="0.00%">
                  <c:v>0.11</c:v>
                </c:pt>
              </c:numCache>
            </c:numRef>
          </c:val>
        </c:ser>
        <c:ser>
          <c:idx val="1"/>
          <c:order val="1"/>
          <c:tx>
            <c:strRef>
              <c:f>Лист1!$A$10</c:f>
              <c:strCache>
                <c:ptCount val="1"/>
                <c:pt idx="0">
                  <c:v>Май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Лист1!$B$8:$G$8</c:f>
              <c:strCache>
                <c:ptCount val="5"/>
                <c:pt idx="0">
                  <c:v>низкий уровень</c:v>
                </c:pt>
                <c:pt idx="2">
                  <c:v>средний уровень</c:v>
                </c:pt>
                <c:pt idx="4">
                  <c:v>высокий уровень</c:v>
                </c:pt>
              </c:strCache>
            </c:strRef>
          </c:cat>
          <c:val>
            <c:numRef>
              <c:f>Лист1!$B$10:$G$10</c:f>
              <c:numCache>
                <c:formatCode>General</c:formatCode>
                <c:ptCount val="6"/>
                <c:pt idx="0" formatCode="0%">
                  <c:v>0.06</c:v>
                </c:pt>
                <c:pt idx="2" formatCode="0.00%">
                  <c:v>0.46800000000000003</c:v>
                </c:pt>
                <c:pt idx="4" formatCode="0.00%">
                  <c:v>0.47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57923768"/>
        <c:axId val="257923376"/>
      </c:barChart>
      <c:catAx>
        <c:axId val="257923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57923376"/>
        <c:crosses val="autoZero"/>
        <c:auto val="1"/>
        <c:lblAlgn val="ctr"/>
        <c:lblOffset val="100"/>
        <c:noMultiLvlLbl val="0"/>
      </c:catAx>
      <c:valAx>
        <c:axId val="257923376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5792376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67619409094059"/>
          <c:y val="6.2586582426025703E-2"/>
          <c:w val="0.66255173106997756"/>
          <c:h val="0.72739224940532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Лист1!$A$106</c:f>
              <c:strCache>
                <c:ptCount val="1"/>
                <c:pt idx="0">
                  <c:v>Сентябрь</c:v>
                </c:pt>
              </c:strCache>
            </c:strRef>
          </c:tx>
          <c:invertIfNegative val="0"/>
          <c:cat>
            <c:strRef>
              <c:f>Лист1!$B$105:$G$105</c:f>
              <c:strCache>
                <c:ptCount val="5"/>
                <c:pt idx="0">
                  <c:v>низкий уровень</c:v>
                </c:pt>
                <c:pt idx="2">
                  <c:v>средний уровень</c:v>
                </c:pt>
                <c:pt idx="4">
                  <c:v>высокий уровень</c:v>
                </c:pt>
              </c:strCache>
            </c:strRef>
          </c:cat>
          <c:val>
            <c:numRef>
              <c:f>Лист1!$B$106:$G$106</c:f>
              <c:numCache>
                <c:formatCode>General</c:formatCode>
                <c:ptCount val="6"/>
                <c:pt idx="0" formatCode="0.00%">
                  <c:v>0.315</c:v>
                </c:pt>
                <c:pt idx="2" formatCode="0.00%">
                  <c:v>0.56100000000000005</c:v>
                </c:pt>
                <c:pt idx="4" formatCode="0.00%">
                  <c:v>0.122</c:v>
                </c:pt>
              </c:numCache>
            </c:numRef>
          </c:val>
        </c:ser>
        <c:ser>
          <c:idx val="1"/>
          <c:order val="1"/>
          <c:tx>
            <c:strRef>
              <c:f>Лист1!$A$107</c:f>
              <c:strCache>
                <c:ptCount val="1"/>
                <c:pt idx="0">
                  <c:v>Май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Лист1!$B$105:$G$105</c:f>
              <c:strCache>
                <c:ptCount val="5"/>
                <c:pt idx="0">
                  <c:v>низкий уровень</c:v>
                </c:pt>
                <c:pt idx="2">
                  <c:v>средний уровень</c:v>
                </c:pt>
                <c:pt idx="4">
                  <c:v>высокий уровень</c:v>
                </c:pt>
              </c:strCache>
            </c:strRef>
          </c:cat>
          <c:val>
            <c:numRef>
              <c:f>Лист1!$B$107:$G$107</c:f>
              <c:numCache>
                <c:formatCode>General</c:formatCode>
                <c:ptCount val="6"/>
                <c:pt idx="0" formatCode="0%">
                  <c:v>5.0999999999999997E-2</c:v>
                </c:pt>
                <c:pt idx="2" formatCode="0.00%">
                  <c:v>0.39200000000000002</c:v>
                </c:pt>
                <c:pt idx="4" formatCode="0.00%">
                  <c:v>0.55600000000000005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41035096"/>
        <c:axId val="488337480"/>
      </c:barChart>
      <c:catAx>
        <c:axId val="241035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488337480"/>
        <c:crosses val="autoZero"/>
        <c:auto val="1"/>
        <c:lblAlgn val="ctr"/>
        <c:lblOffset val="100"/>
        <c:noMultiLvlLbl val="0"/>
      </c:catAx>
      <c:valAx>
        <c:axId val="488337480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4103509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91794556900779"/>
          <c:y val="5.3616997592842525E-2"/>
          <c:w val="0.71962526311189312"/>
          <c:h val="0.715147931189618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Лист1!$A$77</c:f>
              <c:strCache>
                <c:ptCount val="1"/>
                <c:pt idx="0">
                  <c:v>Сентябрь</c:v>
                </c:pt>
              </c:strCache>
            </c:strRef>
          </c:tx>
          <c:invertIfNegative val="0"/>
          <c:cat>
            <c:strRef>
              <c:f>Лист1!$B$76:$G$76</c:f>
              <c:strCache>
                <c:ptCount val="5"/>
                <c:pt idx="0">
                  <c:v>низкий уровень</c:v>
                </c:pt>
                <c:pt idx="2">
                  <c:v>средний уровень</c:v>
                </c:pt>
                <c:pt idx="4">
                  <c:v>высокий уровень</c:v>
                </c:pt>
              </c:strCache>
            </c:strRef>
          </c:cat>
          <c:val>
            <c:numRef>
              <c:f>Лист1!$B$77:$G$77</c:f>
              <c:numCache>
                <c:formatCode>General</c:formatCode>
                <c:ptCount val="6"/>
                <c:pt idx="0" formatCode="0.00%">
                  <c:v>0.27</c:v>
                </c:pt>
                <c:pt idx="2" formatCode="0.00%">
                  <c:v>0.67200000000000004</c:v>
                </c:pt>
                <c:pt idx="4" formatCode="0.00%">
                  <c:v>5.6000000000000001E-2</c:v>
                </c:pt>
              </c:numCache>
            </c:numRef>
          </c:val>
        </c:ser>
        <c:ser>
          <c:idx val="1"/>
          <c:order val="1"/>
          <c:tx>
            <c:strRef>
              <c:f>Лист1!$A$78</c:f>
              <c:strCache>
                <c:ptCount val="1"/>
                <c:pt idx="0">
                  <c:v>Май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Лист1!$B$76:$G$76</c:f>
              <c:strCache>
                <c:ptCount val="5"/>
                <c:pt idx="0">
                  <c:v>низкий уровень</c:v>
                </c:pt>
                <c:pt idx="2">
                  <c:v>средний уровень</c:v>
                </c:pt>
                <c:pt idx="4">
                  <c:v>высокий уровень</c:v>
                </c:pt>
              </c:strCache>
            </c:strRef>
          </c:cat>
          <c:val>
            <c:numRef>
              <c:f>Лист1!$B$78:$G$78</c:f>
              <c:numCache>
                <c:formatCode>General</c:formatCode>
                <c:ptCount val="6"/>
                <c:pt idx="0" formatCode="0%">
                  <c:v>5.0999999999999997E-2</c:v>
                </c:pt>
                <c:pt idx="2" formatCode="0.00%">
                  <c:v>0.433</c:v>
                </c:pt>
                <c:pt idx="4" formatCode="0.00%">
                  <c:v>0.51300000000000001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488338264"/>
        <c:axId val="488338656"/>
      </c:barChart>
      <c:catAx>
        <c:axId val="488338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488338656"/>
        <c:crosses val="autoZero"/>
        <c:auto val="1"/>
        <c:lblAlgn val="ctr"/>
        <c:lblOffset val="100"/>
        <c:noMultiLvlLbl val="0"/>
      </c:catAx>
      <c:valAx>
        <c:axId val="488338656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48833826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12" Type="http://schemas.openxmlformats.org/officeDocument/2006/relationships/image" Target="../media/image33.emf"/><Relationship Id="rId2" Type="http://schemas.openxmlformats.org/officeDocument/2006/relationships/image" Target="../media/image23.emf"/><Relationship Id="rId16" Type="http://schemas.openxmlformats.org/officeDocument/2006/relationships/image" Target="../media/image37.emf"/><Relationship Id="rId1" Type="http://schemas.openxmlformats.org/officeDocument/2006/relationships/image" Target="../media/image22.emf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emf"/><Relationship Id="rId15" Type="http://schemas.openxmlformats.org/officeDocument/2006/relationships/image" Target="../media/image3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Relationship Id="rId14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EF08F-3A76-4AA8-A2AF-7568EC1E9718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F42FC-6166-449D-8B43-B04C308DC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54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F42FC-6166-449D-8B43-B04C308DC2D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51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F42FC-6166-449D-8B43-B04C308DC2D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0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F42FC-6166-449D-8B43-B04C308DC2D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295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F42FC-6166-449D-8B43-B04C308DC2D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662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F42FC-6166-449D-8B43-B04C308DC2D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13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F42FC-6166-449D-8B43-B04C308DC2D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09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Relationship Id="rId9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gif"/><Relationship Id="rId7" Type="http://schemas.openxmlformats.org/officeDocument/2006/relationships/image" Target="../media/image67.jpeg"/><Relationship Id="rId12" Type="http://schemas.openxmlformats.org/officeDocument/2006/relationships/image" Target="../media/image7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gif"/><Relationship Id="rId9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38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11" Type="http://schemas.openxmlformats.org/officeDocument/2006/relationships/image" Target="../media/image2.gif"/><Relationship Id="rId5" Type="http://schemas.openxmlformats.org/officeDocument/2006/relationships/image" Target="../media/image89.jpeg"/><Relationship Id="rId10" Type="http://schemas.openxmlformats.org/officeDocument/2006/relationships/image" Target="../media/image93.jpeg"/><Relationship Id="rId4" Type="http://schemas.openxmlformats.org/officeDocument/2006/relationships/image" Target="../media/image88.jpeg"/><Relationship Id="rId9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38.jpe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2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gif"/><Relationship Id="rId5" Type="http://schemas.openxmlformats.org/officeDocument/2006/relationships/image" Target="../media/image100.gif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5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hyperlink" Target="mailto:galina130660@mail.ru" TargetMode="Externa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03.jpeg"/><Relationship Id="rId7" Type="http://schemas.openxmlformats.org/officeDocument/2006/relationships/image" Target="../media/image10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09.png"/><Relationship Id="rId4" Type="http://schemas.openxmlformats.org/officeDocument/2006/relationships/image" Target="../media/image104.jp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111.jpeg"/><Relationship Id="rId7" Type="http://schemas.openxmlformats.org/officeDocument/2006/relationships/image" Target="../media/image2.gif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jpg"/><Relationship Id="rId4" Type="http://schemas.openxmlformats.org/officeDocument/2006/relationships/image" Target="../media/image112.jpeg"/><Relationship Id="rId9" Type="http://schemas.openxmlformats.org/officeDocument/2006/relationships/image" Target="../media/image1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3.gif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png"/><Relationship Id="rId4" Type="http://schemas.openxmlformats.org/officeDocument/2006/relationships/image" Target="../media/image118.gif"/><Relationship Id="rId9" Type="http://schemas.openxmlformats.org/officeDocument/2006/relationships/image" Target="../media/image1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g"/><Relationship Id="rId7" Type="http://schemas.openxmlformats.org/officeDocument/2006/relationships/image" Target="../media/image131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17.jpe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g"/><Relationship Id="rId3" Type="http://schemas.openxmlformats.org/officeDocument/2006/relationships/image" Target="../media/image144.jpeg"/><Relationship Id="rId7" Type="http://schemas.openxmlformats.org/officeDocument/2006/relationships/image" Target="../media/image126.gi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14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73.jp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g"/><Relationship Id="rId11" Type="http://schemas.openxmlformats.org/officeDocument/2006/relationships/image" Target="../media/image148.jpg"/><Relationship Id="rId5" Type="http://schemas.openxmlformats.org/officeDocument/2006/relationships/image" Target="../media/image151.jpg"/><Relationship Id="rId10" Type="http://schemas.openxmlformats.org/officeDocument/2006/relationships/image" Target="../media/image156.png"/><Relationship Id="rId4" Type="http://schemas.openxmlformats.org/officeDocument/2006/relationships/image" Target="../media/image150.jpg"/><Relationship Id="rId9" Type="http://schemas.openxmlformats.org/officeDocument/2006/relationships/image" Target="../media/image15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57.jpg"/><Relationship Id="rId7" Type="http://schemas.openxmlformats.org/officeDocument/2006/relationships/image" Target="../media/image161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1.jpg"/><Relationship Id="rId7" Type="http://schemas.openxmlformats.org/officeDocument/2006/relationships/image" Target="../media/image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8.gif"/><Relationship Id="rId7" Type="http://schemas.openxmlformats.org/officeDocument/2006/relationships/image" Target="../media/image2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Relationship Id="rId9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6.e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9" Type="http://schemas.openxmlformats.org/officeDocument/2006/relationships/image" Target="../media/image41.png"/><Relationship Id="rId3" Type="http://schemas.openxmlformats.org/officeDocument/2006/relationships/image" Target="../media/image38.jpeg"/><Relationship Id="rId21" Type="http://schemas.openxmlformats.org/officeDocument/2006/relationships/image" Target="../media/image30.emf"/><Relationship Id="rId34" Type="http://schemas.openxmlformats.org/officeDocument/2006/relationships/oleObject" Target="../embeddings/oleObject16.bin"/><Relationship Id="rId7" Type="http://schemas.openxmlformats.org/officeDocument/2006/relationships/image" Target="../media/image23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8.emf"/><Relationship Id="rId25" Type="http://schemas.openxmlformats.org/officeDocument/2006/relationships/image" Target="../media/image32.emf"/><Relationship Id="rId33" Type="http://schemas.openxmlformats.org/officeDocument/2006/relationships/image" Target="../media/image36.emf"/><Relationship Id="rId38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34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5.emf"/><Relationship Id="rId24" Type="http://schemas.openxmlformats.org/officeDocument/2006/relationships/oleObject" Target="../embeddings/oleObject11.bin"/><Relationship Id="rId32" Type="http://schemas.openxmlformats.org/officeDocument/2006/relationships/oleObject" Target="../embeddings/oleObject15.bin"/><Relationship Id="rId37" Type="http://schemas.openxmlformats.org/officeDocument/2006/relationships/image" Target="../media/image2.gif"/><Relationship Id="rId5" Type="http://schemas.openxmlformats.org/officeDocument/2006/relationships/image" Target="../media/image22.emf"/><Relationship Id="rId15" Type="http://schemas.openxmlformats.org/officeDocument/2006/relationships/image" Target="../media/image27.emf"/><Relationship Id="rId23" Type="http://schemas.openxmlformats.org/officeDocument/2006/relationships/image" Target="../media/image31.emf"/><Relationship Id="rId28" Type="http://schemas.openxmlformats.org/officeDocument/2006/relationships/oleObject" Target="../embeddings/oleObject13.bin"/><Relationship Id="rId36" Type="http://schemas.openxmlformats.org/officeDocument/2006/relationships/image" Target="../media/image39.gi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9.emf"/><Relationship Id="rId31" Type="http://schemas.openxmlformats.org/officeDocument/2006/relationships/image" Target="../media/image3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33.emf"/><Relationship Id="rId30" Type="http://schemas.openxmlformats.org/officeDocument/2006/relationships/oleObject" Target="../embeddings/oleObject14.bin"/><Relationship Id="rId35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2.gif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Relationship Id="rId9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" y="0"/>
            <a:ext cx="9144000" cy="74158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044624" y="1025462"/>
            <a:ext cx="8434765" cy="1944217"/>
          </a:xfrm>
          <a:prstGeom prst="rect">
            <a:avLst/>
          </a:prstGeom>
          <a:solidFill>
            <a:srgbClr val="FF00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cs typeface="Aharoni" panose="02010803020104030203" pitchFamily="2" charset="-79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sz="4000" b="1" i="1" dirty="0">
                <a:cs typeface="Aharoni" panose="02010803020104030203" pitchFamily="2" charset="-79"/>
              </a:rPr>
              <a:t>«Детский сад №14»</a:t>
            </a:r>
          </a:p>
          <a:p>
            <a:pPr algn="ctr"/>
            <a:endParaRPr lang="ru-RU" dirty="0"/>
          </a:p>
        </p:txBody>
      </p:sp>
      <p:pic>
        <p:nvPicPr>
          <p:cNvPr id="9" name="Picture 4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444979">
            <a:off x="6685099" y="2145533"/>
            <a:ext cx="2659352" cy="2349093"/>
          </a:xfrm>
          <a:prstGeom prst="rect">
            <a:avLst/>
          </a:prstGeom>
          <a:noFill/>
        </p:spPr>
      </p:pic>
      <p:pic>
        <p:nvPicPr>
          <p:cNvPr id="10" name="Picture 4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444979">
            <a:off x="6193985" y="2652406"/>
            <a:ext cx="844607" cy="74606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67744" y="4242193"/>
            <a:ext cx="6192688" cy="1224136"/>
          </a:xfrm>
          <a:prstGeom prst="rect">
            <a:avLst/>
          </a:prstGeom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Мы рады приветствовать ВАС на нашем электронном выставочном стенде Всероссийского открытого смотра-конкурса «Образцовый детский сад»</a:t>
            </a:r>
            <a:endParaRPr lang="ru-RU" sz="2000" dirty="0">
              <a:ln>
                <a:solidFill>
                  <a:srgbClr val="FF00FF"/>
                </a:solidFill>
              </a:ln>
              <a:solidFill>
                <a:srgbClr val="FF00FF"/>
              </a:solidFill>
            </a:endParaRPr>
          </a:p>
        </p:txBody>
      </p:sp>
      <p:pic>
        <p:nvPicPr>
          <p:cNvPr id="11" name="Picture 4" descr="https://photosp.ru/images/2018/03/13/0_18cc97_1253a16_ori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340374">
            <a:off x="6518929" y="6075449"/>
            <a:ext cx="1013345" cy="946426"/>
          </a:xfrm>
          <a:prstGeom prst="rect">
            <a:avLst/>
          </a:prstGeom>
          <a:noFill/>
        </p:spPr>
      </p:pic>
      <p:pic>
        <p:nvPicPr>
          <p:cNvPr id="8" name="Picture 8" descr="https://flomaster.club/uploads/posts/2021-01/1612116203_34-p-babochka-risunok-3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0350">
            <a:off x="2157938" y="3117934"/>
            <a:ext cx="1262359" cy="134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55328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4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127" y="3115381"/>
            <a:ext cx="2759623" cy="36794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15" y="332500"/>
            <a:ext cx="2735489" cy="364731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907704" y="-51233"/>
            <a:ext cx="4597319" cy="883675"/>
          </a:xfrm>
          <a:prstGeom prst="round2Diag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Старшая разновозрастная </a:t>
            </a:r>
            <a:r>
              <a:rPr lang="ru-RU" sz="1600" b="1" i="1" dirty="0">
                <a:solidFill>
                  <a:schemeClr val="tx1"/>
                </a:solidFill>
              </a:rPr>
              <a:t>группа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1" y="-132658"/>
            <a:ext cx="2484276" cy="33123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3368" y="941109"/>
            <a:ext cx="2517744" cy="33569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66" y="832442"/>
            <a:ext cx="3104788" cy="41397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8" descr="https://sun9-14.userapi.com/impg/XjNz37jH-r4C658KjQKKa-9OzOpxV_k8-YuEjQ/TZscYGCRsyE.jpg?size=810x1080&amp;quality=95&amp;sign=e850d5b80a3666553adbb57121314ba5&amp;type=albu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6176" y="3052259"/>
            <a:ext cx="2854307" cy="380574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120819"/>
            <a:ext cx="3853465" cy="28900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18878907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344" y="-1860"/>
            <a:ext cx="9554344" cy="6858000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sp>
        <p:nvSpPr>
          <p:cNvPr id="2" name="Скругленный прямоугольник 1"/>
          <p:cNvSpPr/>
          <p:nvPr/>
        </p:nvSpPr>
        <p:spPr>
          <a:xfrm>
            <a:off x="611560" y="188640"/>
            <a:ext cx="8064896" cy="6436096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Условия осуществления образовательного процесса  </a:t>
            </a:r>
          </a:p>
          <a:p>
            <a:pPr algn="ctr"/>
            <a:endParaRPr lang="ru-RU" b="1" dirty="0" smtClean="0"/>
          </a:p>
          <a:p>
            <a:r>
              <a:rPr lang="ru-RU" sz="1600" dirty="0" err="1" smtClean="0"/>
              <a:t>Воспитательно</a:t>
            </a:r>
            <a:r>
              <a:rPr lang="ru-RU" sz="1600" dirty="0" smtClean="0"/>
              <a:t>-образовательный </a:t>
            </a:r>
            <a:r>
              <a:rPr lang="ru-RU" sz="1600" dirty="0"/>
              <a:t>процесс в ДОУ </a:t>
            </a:r>
            <a:r>
              <a:rPr lang="ru-RU" sz="1600" dirty="0" smtClean="0"/>
              <a:t>строится</a:t>
            </a:r>
            <a:r>
              <a:rPr lang="ru-RU" sz="1600" dirty="0"/>
              <a:t>  в соответствии с ФГОС, нормативно-правовыми  документами. </a:t>
            </a:r>
            <a:r>
              <a:rPr lang="ru-RU" sz="1600" dirty="0" smtClean="0"/>
              <a:t>Структуру </a:t>
            </a:r>
            <a:r>
              <a:rPr lang="ru-RU" sz="1600" dirty="0"/>
              <a:t>базового содержания </a:t>
            </a:r>
            <a:r>
              <a:rPr lang="ru-RU" sz="1600" dirty="0" smtClean="0"/>
              <a:t>составляет </a:t>
            </a:r>
            <a:r>
              <a:rPr lang="ru-RU" sz="1600" dirty="0"/>
              <a:t>программа воспитания и обучения детей в детском саду под редакцией </a:t>
            </a:r>
            <a:r>
              <a:rPr lang="ru-RU" sz="1600" dirty="0" err="1"/>
              <a:t>Н.Е.Вераксы</a:t>
            </a:r>
            <a:r>
              <a:rPr lang="ru-RU" sz="1600" dirty="0"/>
              <a:t>. </a:t>
            </a:r>
            <a:r>
              <a:rPr lang="ru-RU" sz="1600" dirty="0" err="1"/>
              <a:t>Т.С.Комаровой.М.А.Васильевой</a:t>
            </a:r>
            <a:r>
              <a:rPr lang="ru-RU" sz="1600" dirty="0"/>
              <a:t> « От рождения до школы»</a:t>
            </a:r>
          </a:p>
          <a:p>
            <a:r>
              <a:rPr lang="ru-RU" dirty="0"/>
              <a:t>     </a:t>
            </a:r>
            <a:r>
              <a:rPr lang="ru-RU" sz="1600" dirty="0"/>
              <a:t>В соответствии с ФГОС  основная  общеобразовательная программа дошкольного образования  предусматривает  решение образовательных задач в совместной деятельности взрослого и детей  не только в рамках организованной образовательной деятельности, но и при проведении режимных моментов в соответствии со спецификой дошкольного образования;  предполагается  построение образовательного процесса в адекватных дошкольному возрасту формах работы с детьми. Основной формой работы с дошкольниками является игра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Образовательная программа </a:t>
            </a:r>
            <a:r>
              <a:rPr lang="ru-RU" sz="1600" dirty="0" smtClean="0"/>
              <a:t>МДОУ «Детский сад №14»</a:t>
            </a:r>
            <a:r>
              <a:rPr lang="ru-RU" sz="1600" dirty="0"/>
              <a:t>  обеспечивает разностороннее развитие детей в возрасте от 3 до 7 лет с учетом их возрастных и индивидуальных особенностей по основным направлениям программы: физическому, социально-коммуникативному, познавательному, речевому, художественно-эстетическому.</a:t>
            </a:r>
          </a:p>
          <a:p>
            <a:r>
              <a:rPr lang="ru-RU" sz="1600" dirty="0"/>
              <a:t>   В дошкольном учреждении  приемлемыми формами практики  для ребенка дошкольного возраста являются : игровая (ведущая деятельность детей дошкольников),  коммуникативная, двигательная, продуктивная, познавательно-исследовательская, трудовая, музыкально-художественная, чтение (восприятие) художественной литературы.           </a:t>
            </a:r>
            <a:endParaRPr lang="ru-RU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1628547"/>
      </p:ext>
    </p:extLst>
  </p:cSld>
  <p:clrMapOvr>
    <a:masterClrMapping/>
  </p:clrMapOvr>
  <p:transition spd="slow" advClick="0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66"/>
            <a:ext cx="9144000" cy="6841424"/>
          </a:xfrm>
          <a:prstGeom prst="rect">
            <a:avLst/>
          </a:prstGeom>
        </p:spPr>
      </p:pic>
      <p:sp>
        <p:nvSpPr>
          <p:cNvPr id="4" name="Вертикальный свиток 3"/>
          <p:cNvSpPr/>
          <p:nvPr/>
        </p:nvSpPr>
        <p:spPr>
          <a:xfrm>
            <a:off x="748942" y="-24653"/>
            <a:ext cx="7074532" cy="1389695"/>
          </a:xfrm>
          <a:prstGeom prst="verticalScroll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Я люблю свой детский сад. В нем полным полно ребят.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Раз, два, три, четыре, пять… Жаль, что всех не сосчитать!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Может сто их, может двести. Хорошо, когда мы вместе</a:t>
            </a:r>
            <a:r>
              <a:rPr lang="ru-RU" b="1" i="1" dirty="0" smtClean="0">
                <a:solidFill>
                  <a:srgbClr val="0000FF"/>
                </a:solidFill>
              </a:rPr>
              <a:t>!</a:t>
            </a:r>
            <a:endParaRPr lang="ru-RU" b="1" i="1" dirty="0">
              <a:solidFill>
                <a:srgbClr val="0000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8" y="1182122"/>
            <a:ext cx="2400383" cy="320051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71" y="1230763"/>
            <a:ext cx="3713681" cy="256839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936" y="1738115"/>
            <a:ext cx="2305778" cy="44058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0" y="3888693"/>
            <a:ext cx="2272287" cy="30297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43" y="3486875"/>
            <a:ext cx="2858398" cy="347025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35145"/>
            <a:ext cx="2889794" cy="38530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03874822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4143380"/>
            <a:ext cx="1785918" cy="1577560"/>
          </a:xfrm>
          <a:prstGeom prst="rect">
            <a:avLst/>
          </a:prstGeom>
          <a:noFill/>
        </p:spPr>
      </p:pic>
      <p:pic>
        <p:nvPicPr>
          <p:cNvPr id="9" name="Picture 20" descr="http://i8.glitter-graphics.org/pub/729/729468i6s9irebs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3191852"/>
            <a:ext cx="7358114" cy="3660569"/>
          </a:xfrm>
          <a:prstGeom prst="rect">
            <a:avLst/>
          </a:prstGeom>
          <a:noFill/>
        </p:spPr>
      </p:pic>
      <p:pic>
        <p:nvPicPr>
          <p:cNvPr id="11" name="Picture 20" descr="http://i8.glitter-graphics.org/pub/729/729468i6s9irebs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886" y="0"/>
            <a:ext cx="7358114" cy="3660569"/>
          </a:xfrm>
          <a:prstGeom prst="rect">
            <a:avLst/>
          </a:prstGeom>
          <a:noFill/>
        </p:spPr>
      </p:pic>
      <p:pic>
        <p:nvPicPr>
          <p:cNvPr id="6" name="Picture 6" descr="https://img-fotki.yandex.ru/get/6108/80710473.c0/0_76b21_1915fe0e_XS.gif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616" y="5124814"/>
            <a:ext cx="1597411" cy="164305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31" y="5715362"/>
            <a:ext cx="1140719" cy="1137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59" y="-37300"/>
            <a:ext cx="9204259" cy="68953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1182" y="3519364"/>
            <a:ext cx="4007390" cy="300554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54" y="3505720"/>
            <a:ext cx="3051881" cy="37183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21" y="3057580"/>
            <a:ext cx="2480679" cy="33075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59" y="739399"/>
            <a:ext cx="3240344" cy="243025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07" y="23714"/>
            <a:ext cx="3963802" cy="29728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20" y="333781"/>
            <a:ext cx="2744092" cy="365878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69" y="59216"/>
            <a:ext cx="9144000" cy="6832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-2684"/>
            <a:ext cx="3055045" cy="407339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805">
            <a:off x="5520900" y="3739168"/>
            <a:ext cx="3779912" cy="28349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8795">
            <a:off x="-174816" y="4363867"/>
            <a:ext cx="3419872" cy="25649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094">
            <a:off x="-32066" y="320925"/>
            <a:ext cx="2660457" cy="35472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8">
            <a:off x="6254379" y="58634"/>
            <a:ext cx="2857175" cy="380956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154948"/>
            <a:ext cx="3715926" cy="246886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40781536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88" y="18908"/>
            <a:ext cx="9252520" cy="6841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05" y="2723893"/>
            <a:ext cx="2844149" cy="37921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140" y="-106803"/>
            <a:ext cx="3826380" cy="28697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6" y="12570"/>
            <a:ext cx="2626373" cy="350183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6" y="2889491"/>
            <a:ext cx="2152406" cy="40179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72" y="1029624"/>
            <a:ext cx="1852666" cy="358901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06" y="3567803"/>
            <a:ext cx="3967496" cy="29756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7" y="317460"/>
            <a:ext cx="3160825" cy="23706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12" y="1795907"/>
            <a:ext cx="2355726" cy="314096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59698607"/>
      </p:ext>
    </p:extLst>
  </p:cSld>
  <p:clrMapOvr>
    <a:masterClrMapping/>
  </p:clrMapOvr>
  <p:transition spd="slow" advClick="0"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344" y="-1860"/>
            <a:ext cx="9554344" cy="6858000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sp>
        <p:nvSpPr>
          <p:cNvPr id="3" name="Скругленный прямоугольник 2"/>
          <p:cNvSpPr/>
          <p:nvPr/>
        </p:nvSpPr>
        <p:spPr>
          <a:xfrm>
            <a:off x="539552" y="0"/>
            <a:ext cx="8424936" cy="6453336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                       Формирование </a:t>
            </a:r>
            <a:r>
              <a:rPr lang="ru-RU" b="1" dirty="0"/>
              <a:t>здорового образа </a:t>
            </a:r>
            <a:r>
              <a:rPr lang="ru-RU" b="1" dirty="0" smtClean="0"/>
              <a:t>жизни</a:t>
            </a:r>
          </a:p>
          <a:p>
            <a:endParaRPr lang="ru-RU" b="1" dirty="0"/>
          </a:p>
          <a:p>
            <a:r>
              <a:rPr lang="ru-RU" dirty="0" smtClean="0"/>
              <a:t>            Основными </a:t>
            </a:r>
            <a:r>
              <a:rPr lang="ru-RU" dirty="0"/>
              <a:t>задачами ДОУ по формированию здорового образа жизни является охрана и укрепление здоровья ребенка, формирование у ребенка представлений о себе, строении своего тела, о чувствах и мыслях; обучение знаниям, умениям, навыкам ведения здорового образа жизни; обучение ребенка объективно оценивать положительные и отрицательные явления нашей жизни действовать в зависимости от ситуации; закаливание детского организма; формирование правильной осанки, жизненно-необходимых двигательных действий и культурно-гигиенических навыков и умений, достижение полноценного физического развития</a:t>
            </a:r>
          </a:p>
          <a:p>
            <a:r>
              <a:rPr lang="ru-RU" dirty="0"/>
              <a:t>В детском саду проводятся оздоровительные мероприятия: утренняя гимнастика, культурно-гигиенические процедуры (полоскание рта после приема пищи, водные процедуры, воздушные и солнечные ванны, </a:t>
            </a:r>
            <a:r>
              <a:rPr lang="ru-RU" dirty="0" err="1"/>
              <a:t>босохождение</a:t>
            </a:r>
            <a:r>
              <a:rPr lang="ru-RU" dirty="0"/>
              <a:t> </a:t>
            </a:r>
            <a:r>
              <a:rPr lang="ru-RU" dirty="0" smtClean="0"/>
              <a:t>), бодрящая  </a:t>
            </a:r>
            <a:r>
              <a:rPr lang="ru-RU" dirty="0"/>
              <a:t>гимнастика, спортивно-досуговая деятельность, физкультурные занятия</a:t>
            </a:r>
            <a:r>
              <a:rPr lang="ru-RU" dirty="0" smtClean="0"/>
              <a:t>, спартакиады, </a:t>
            </a:r>
            <a:r>
              <a:rPr lang="ru-RU" dirty="0"/>
              <a:t>беседы о правильном питании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нашем ДОУ разработана и успешно реализуется </a:t>
            </a:r>
            <a:r>
              <a:rPr lang="ru-RU" b="1" dirty="0" smtClean="0"/>
              <a:t>Дополнительная физкультурно- оздоровительная программа «</a:t>
            </a:r>
            <a:r>
              <a:rPr lang="ru-RU" b="1" dirty="0" err="1" smtClean="0"/>
              <a:t>Здоровячок</a:t>
            </a:r>
            <a:r>
              <a:rPr lang="ru-RU" b="1" dirty="0" smtClean="0"/>
              <a:t>» </a:t>
            </a:r>
            <a:r>
              <a:rPr lang="ru-RU" dirty="0" smtClean="0"/>
              <a:t>для </a:t>
            </a:r>
            <a:r>
              <a:rPr lang="ru-RU" dirty="0"/>
              <a:t>детей </a:t>
            </a:r>
            <a:r>
              <a:rPr lang="ru-RU" dirty="0" smtClean="0"/>
              <a:t>старшего дошкольного возраста. </a:t>
            </a:r>
            <a:r>
              <a:rPr lang="ru-RU" dirty="0"/>
              <a:t>В ее содержание входит большое количество физических и  дыхательных упражнений, нацеленных на улучшение физического развития и физической подготовленности  детей.</a:t>
            </a:r>
          </a:p>
          <a:p>
            <a:endParaRPr lang="ru-RU" dirty="0">
              <a:effectLst/>
            </a:endParaRPr>
          </a:p>
        </p:txBody>
      </p:sp>
      <p:pic>
        <p:nvPicPr>
          <p:cNvPr id="5" name="Picture 2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348021" y="135068"/>
            <a:ext cx="2045080" cy="1806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441510"/>
      </p:ext>
    </p:extLst>
  </p:cSld>
  <p:clrMapOvr>
    <a:masterClrMapping/>
  </p:clrMapOvr>
  <p:transition spd="slow" advClick="0"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" y="-5099"/>
            <a:ext cx="9075276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24"/>
            <a:ext cx="3510494" cy="273630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82" y="2105524"/>
            <a:ext cx="4088356" cy="2746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" y="3068960"/>
            <a:ext cx="2841780" cy="37890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25734" y="-22771"/>
            <a:ext cx="6617335" cy="1610694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</a:rPr>
              <a:t>В нашем детском саду каждый ребенок реализует свое право на индивидуальное развитие в соответствии со своими потребностями, способностями, </a:t>
            </a:r>
            <a:r>
              <a:rPr lang="ru-RU" b="1" i="1" dirty="0" smtClean="0">
                <a:solidFill>
                  <a:schemeClr val="tx1"/>
                </a:solidFill>
              </a:rPr>
              <a:t>возможностями.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97" y="3884010"/>
            <a:ext cx="4176464" cy="313234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2" name="Picture 4" descr="https://photosp.ru/images/2018/03/13/0_18cc97_1253a16_orig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71647">
            <a:off x="7716241" y="3210661"/>
            <a:ext cx="1098210" cy="520826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244" y="1506440"/>
            <a:ext cx="3572000" cy="26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41" y="4484274"/>
            <a:ext cx="1717425" cy="25864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4" descr="https://photosp.ru/images/2018/03/13/0_18cc97_1253a16_orig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22364">
            <a:off x="8160148" y="3218217"/>
            <a:ext cx="557653" cy="520826"/>
          </a:xfrm>
          <a:prstGeom prst="rect">
            <a:avLst/>
          </a:prstGeom>
          <a:noFill/>
        </p:spPr>
      </p:pic>
      <p:pic>
        <p:nvPicPr>
          <p:cNvPr id="16" name="Picture 2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8902569">
            <a:off x="7998967" y="6085337"/>
            <a:ext cx="1373212" cy="1213004"/>
          </a:xfrm>
          <a:prstGeom prst="rect">
            <a:avLst/>
          </a:prstGeom>
          <a:noFill/>
        </p:spPr>
      </p:pic>
      <p:pic>
        <p:nvPicPr>
          <p:cNvPr id="17" name="Picture 2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8856705">
            <a:off x="2693997" y="1275103"/>
            <a:ext cx="1182764" cy="1155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3782941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196" y="27384"/>
            <a:ext cx="9554344" cy="6858000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556792"/>
            <a:ext cx="4625670" cy="30351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92" y="3815220"/>
            <a:ext cx="4482920" cy="32433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30033"/>
            <a:ext cx="3970749" cy="26396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</p:pic>
      <p:pic>
        <p:nvPicPr>
          <p:cNvPr id="10" name="Picture 2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9989522">
            <a:off x="7202510" y="2482462"/>
            <a:ext cx="1633999" cy="1443364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24" y="1959466"/>
            <a:ext cx="3885620" cy="2899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38" y="0"/>
            <a:ext cx="3642659" cy="26164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-725931" y="116632"/>
            <a:ext cx="6519304" cy="1938104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</a:rPr>
              <a:t>В ДОУ создана система непрерывного </a:t>
            </a:r>
            <a:r>
              <a:rPr lang="ru-RU" b="1" i="1" dirty="0" err="1">
                <a:solidFill>
                  <a:schemeClr val="tx1"/>
                </a:solidFill>
              </a:rPr>
              <a:t>здоровьесберегающего</a:t>
            </a:r>
            <a:r>
              <a:rPr lang="ru-RU" b="1" i="1" dirty="0">
                <a:solidFill>
                  <a:schemeClr val="tx1"/>
                </a:solidFill>
              </a:rPr>
              <a:t> образования, что позволяет  проводить оздоровительную работу,  внедряя </a:t>
            </a:r>
            <a:r>
              <a:rPr lang="ru-RU" b="1" i="1" dirty="0" err="1">
                <a:solidFill>
                  <a:schemeClr val="tx1"/>
                </a:solidFill>
              </a:rPr>
              <a:t>здоровьесберегающие</a:t>
            </a:r>
            <a:r>
              <a:rPr lang="ru-RU" b="1" i="1" dirty="0">
                <a:solidFill>
                  <a:schemeClr val="tx1"/>
                </a:solidFill>
              </a:rPr>
              <a:t> технологии и компоненты в </a:t>
            </a:r>
            <a:r>
              <a:rPr lang="ru-RU" b="1" i="1" dirty="0" err="1">
                <a:solidFill>
                  <a:schemeClr val="tx1"/>
                </a:solidFill>
              </a:rPr>
              <a:t>воспитательно</a:t>
            </a:r>
            <a:r>
              <a:rPr lang="ru-RU" b="1" i="1" dirty="0">
                <a:solidFill>
                  <a:schemeClr val="tx1"/>
                </a:solidFill>
              </a:rPr>
              <a:t>-образовательный процесс.</a:t>
            </a:r>
          </a:p>
        </p:txBody>
      </p:sp>
      <p:pic>
        <p:nvPicPr>
          <p:cNvPr id="12" name="Picture 2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866506">
            <a:off x="3623582" y="3620638"/>
            <a:ext cx="956882" cy="845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5755336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344" y="31742"/>
            <a:ext cx="9554344" cy="6858000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sp>
        <p:nvSpPr>
          <p:cNvPr id="3" name="Скругленный прямоугольник 2"/>
          <p:cNvSpPr/>
          <p:nvPr/>
        </p:nvSpPr>
        <p:spPr>
          <a:xfrm>
            <a:off x="-463134" y="-74743"/>
            <a:ext cx="9659924" cy="6336704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Наше ДОУ расположено в приспособленном помещении- это первый этаж жилого дома, нет спортивного зала, но работа по охране и укреплению здоровья детей ведется в полном объеме. </a:t>
            </a:r>
          </a:p>
          <a:p>
            <a:r>
              <a:rPr lang="ru-RU" b="1" i="1" dirty="0" smtClean="0"/>
              <a:t>Мечты наших девчонок:</a:t>
            </a:r>
          </a:p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Три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девицы в саде том говорили об одном:   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«Если б я была царица,- говорит одна девица,-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 бы денег в сад дала и процентов не взяла».  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«Если б я была царица,- говорит её сестрица,-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 бы садик, наконец, превратила во дворец!» 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Третья молвит: «Погодите, что такое говорите?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Где нам денег столько взять? Будем деньги мы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искать…»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решили все втроём: 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«Мы на конкурс все пойдём,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Главный приз там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заберем!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построим зал спортивный,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Дивный, стильный и красивый,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Чтоб здоровыми нам быть,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4000" indent="-254000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 спортом надо всем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дружить!»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460742"/>
            <a:ext cx="4886428" cy="366482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8" descr="http://f4.mylove.ru/wqlt31bOVB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9836">
            <a:off x="5466568" y="1295980"/>
            <a:ext cx="1857169" cy="154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664979">
            <a:off x="7974723" y="2188612"/>
            <a:ext cx="953603" cy="1047811"/>
          </a:xfrm>
          <a:prstGeom prst="rect">
            <a:avLst/>
          </a:prstGeom>
          <a:noFill/>
        </p:spPr>
      </p:pic>
      <p:pic>
        <p:nvPicPr>
          <p:cNvPr id="8" name="Picture 4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31109">
            <a:off x="3380262" y="4034307"/>
            <a:ext cx="735191" cy="807822"/>
          </a:xfrm>
          <a:prstGeom prst="rect">
            <a:avLst/>
          </a:prstGeom>
          <a:noFill/>
        </p:spPr>
      </p:pic>
      <p:pic>
        <p:nvPicPr>
          <p:cNvPr id="9" name="Picture 14" descr="http://www.playcast.ru/uploads/2013/06/15/555183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786512">
            <a:off x="796723" y="5770258"/>
            <a:ext cx="1007993" cy="983407"/>
          </a:xfrm>
          <a:prstGeom prst="rect">
            <a:avLst/>
          </a:prstGeom>
          <a:noFill/>
        </p:spPr>
      </p:pic>
      <p:pic>
        <p:nvPicPr>
          <p:cNvPr id="10" name="Picture 12" descr="http://3.bp.blogspot.com/_MLTPJ6Tw4u8/SIiC6Qiz-4I/AAAAAAAAGMc/k502L2k6fn0/s400/coccinella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5673" y="5545759"/>
            <a:ext cx="1272184" cy="1272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133694"/>
      </p:ext>
    </p:extLst>
  </p:cSld>
  <p:clrMapOvr>
    <a:masterClrMapping/>
  </p:clrMapOvr>
  <p:transition spd="slow" advClick="0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8" y="0"/>
            <a:ext cx="9144000" cy="6858000"/>
          </a:xfrm>
          <a:prstGeom prst="rect">
            <a:avLst/>
          </a:prstGeom>
        </p:spPr>
      </p:pic>
      <p:pic>
        <p:nvPicPr>
          <p:cNvPr id="11" name="Picture 6" descr="https://img1.picmix.com/output/stamp/thumb/0/4/0/6/356040_af94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8835" y="1178922"/>
            <a:ext cx="3623514" cy="5143512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683568" y="0"/>
            <a:ext cx="8208912" cy="6957392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Историческая справка</a:t>
            </a:r>
          </a:p>
          <a:p>
            <a:pPr algn="ctr"/>
            <a:r>
              <a:rPr lang="ru-RU" dirty="0" smtClean="0"/>
              <a:t>Муниципальное дошкольное образовательное учреждение "Детский сад № 14", ранее детский сад 2041/14, был образован Министерством обороны 18.07.1967 г. и являлся структурным подразделением войсковой части 14365 по 30.05.1997 г. В связи с расформированием в/ч 14365 детский сад был передан в подчинение в/ч 02561 на основании указа Штаба Ленинградского военного округа от 04.06.2002 г. №34/9/1696 и постановления Главы МО "</a:t>
            </a:r>
            <a:r>
              <a:rPr lang="ru-RU" dirty="0" err="1" smtClean="0"/>
              <a:t>Лужский</a:t>
            </a:r>
            <a:r>
              <a:rPr lang="ru-RU" dirty="0" smtClean="0"/>
              <a:t> район" от 13.11.2003 г. №830 детский сад с 01.01.2004 г. передан в отдел образования МО "</a:t>
            </a:r>
            <a:r>
              <a:rPr lang="ru-RU" dirty="0" err="1" smtClean="0"/>
              <a:t>Лужский</a:t>
            </a:r>
            <a:r>
              <a:rPr lang="ru-RU" dirty="0" smtClean="0"/>
              <a:t> район".</a:t>
            </a:r>
          </a:p>
          <a:p>
            <a:pPr algn="ctr"/>
            <a:r>
              <a:rPr lang="ru-RU" b="1" i="1" u="sng" dirty="0" smtClean="0"/>
              <a:t>Учредитель образовательной организации</a:t>
            </a:r>
            <a:r>
              <a:rPr lang="ru-RU" b="1" i="1" dirty="0" smtClean="0"/>
              <a:t>:</a:t>
            </a:r>
          </a:p>
          <a:p>
            <a:pPr algn="ctr"/>
            <a:r>
              <a:rPr lang="ru-RU" dirty="0" smtClean="0"/>
              <a:t> Муниципальное образование  «</a:t>
            </a:r>
            <a:r>
              <a:rPr lang="ru-RU" dirty="0" err="1" smtClean="0"/>
              <a:t>Лужский</a:t>
            </a:r>
            <a:r>
              <a:rPr lang="ru-RU" dirty="0" smtClean="0"/>
              <a:t> муниципальный район»</a:t>
            </a:r>
          </a:p>
          <a:p>
            <a:pPr algn="ctr"/>
            <a:r>
              <a:rPr lang="ru-RU" dirty="0" smtClean="0"/>
              <a:t> Ленинградской области.</a:t>
            </a:r>
          </a:p>
          <a:p>
            <a:pPr algn="ctr"/>
            <a:r>
              <a:rPr lang="ru-RU" b="1" i="1" u="sng" dirty="0" smtClean="0"/>
              <a:t>Режим работы ДОУ:</a:t>
            </a:r>
            <a:endParaRPr lang="ru-RU" b="1" i="1" dirty="0" smtClean="0"/>
          </a:p>
          <a:p>
            <a:pPr algn="ctr"/>
            <a:r>
              <a:rPr lang="ru-RU" dirty="0" smtClean="0"/>
              <a:t>понедельник-пятница с 7.00 до 19.00,</a:t>
            </a:r>
          </a:p>
          <a:p>
            <a:pPr algn="ctr"/>
            <a:r>
              <a:rPr lang="ru-RU" dirty="0" smtClean="0"/>
              <a:t>суббота, воскресенье -  выходные</a:t>
            </a:r>
          </a:p>
          <a:p>
            <a:r>
              <a:rPr lang="ru-RU" dirty="0" smtClean="0"/>
              <a:t>праздничные дни: в соответствии с Законодательством Российской Федерации</a:t>
            </a:r>
          </a:p>
          <a:p>
            <a:pPr algn="ctr"/>
            <a:r>
              <a:rPr lang="ru-RU" b="1" i="1" u="sng" dirty="0"/>
              <a:t>Наш адрес:</a:t>
            </a:r>
          </a:p>
          <a:p>
            <a:pPr algn="ctr"/>
            <a:r>
              <a:rPr lang="ru-RU" dirty="0"/>
              <a:t>188289 </a:t>
            </a:r>
            <a:r>
              <a:rPr lang="ru-RU" smtClean="0"/>
              <a:t>Российская Федерация, </a:t>
            </a:r>
            <a:r>
              <a:rPr lang="ru-RU" dirty="0"/>
              <a:t>Ленинградская область,</a:t>
            </a:r>
          </a:p>
          <a:p>
            <a:pPr algn="ctr"/>
            <a:r>
              <a:rPr lang="ru-RU" dirty="0"/>
              <a:t> г. Луга, микрорайон Городок д. 5/272</a:t>
            </a:r>
          </a:p>
          <a:p>
            <a:pPr algn="ctr"/>
            <a:r>
              <a:rPr lang="ru-RU" dirty="0"/>
              <a:t>Электронный адрес: </a:t>
            </a:r>
            <a:r>
              <a:rPr lang="en-US" dirty="0">
                <a:hlinkClick r:id="rId5"/>
              </a:rPr>
              <a:t>galina130660@mail.ru</a:t>
            </a:r>
            <a:endParaRPr lang="ru-RU" dirty="0"/>
          </a:p>
          <a:p>
            <a:pPr algn="ctr"/>
            <a:r>
              <a:rPr lang="ru-RU" dirty="0"/>
              <a:t>Сайт ДОУ:</a:t>
            </a:r>
            <a:r>
              <a:rPr lang="en-US" dirty="0"/>
              <a:t>http://ds14-luga.ucoz.ru/</a:t>
            </a:r>
          </a:p>
          <a:p>
            <a:pPr algn="ctr"/>
            <a:r>
              <a:rPr lang="ru-RU" dirty="0"/>
              <a:t>Тел.:</a:t>
            </a:r>
            <a:r>
              <a:rPr lang="en-US" dirty="0"/>
              <a:t> 8(81372)52117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9" name="Picture 4" descr="http://kartinki-vernisazh.ru/_ph/142/2/33739206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3124" y="4589668"/>
            <a:ext cx="1726399" cy="2071678"/>
          </a:xfrm>
          <a:prstGeom prst="rect">
            <a:avLst/>
          </a:prstGeom>
          <a:noFill/>
        </p:spPr>
      </p:pic>
      <p:pic>
        <p:nvPicPr>
          <p:cNvPr id="13" name="Picture 2" descr="http://www.cartooncottage.com/images/flowerpink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64574" y="5016714"/>
            <a:ext cx="1285852" cy="1710183"/>
          </a:xfrm>
          <a:prstGeom prst="rect">
            <a:avLst/>
          </a:prstGeom>
          <a:noFill/>
        </p:spPr>
      </p:pic>
      <p:pic>
        <p:nvPicPr>
          <p:cNvPr id="14" name="Picture 2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040138">
            <a:off x="7101882" y="3547269"/>
            <a:ext cx="1199555" cy="1059607"/>
          </a:xfrm>
          <a:prstGeom prst="rect">
            <a:avLst/>
          </a:prstGeom>
          <a:noFill/>
        </p:spPr>
      </p:pic>
      <p:pic>
        <p:nvPicPr>
          <p:cNvPr id="15" name="Picture 2" descr="http://www.cartooncottage.com/images/flowerpink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029" y="4077072"/>
            <a:ext cx="1414669" cy="251872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046" y="4021204"/>
            <a:ext cx="3963954" cy="29729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497" y="2842372"/>
            <a:ext cx="5269494" cy="39521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986" y="-136168"/>
            <a:ext cx="4806148" cy="28023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10" descr="https://catherineasquithgallery.com/uploads/posts/2021-03/1614553599_34-p-kartinki-babochki-na-belom-fone-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3" y="5937560"/>
            <a:ext cx="986486" cy="80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-157705" y="-387424"/>
            <a:ext cx="5580326" cy="3311881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/>
              <a:t>Родители реализуют ФГОС</a:t>
            </a:r>
          </a:p>
          <a:p>
            <a:r>
              <a:rPr lang="ru-RU" dirty="0"/>
              <a:t>Девиз работы с родителями: «От сосуществования – к сотрудничеству и партнёрству».</a:t>
            </a:r>
            <a:br>
              <a:rPr lang="ru-RU" dirty="0"/>
            </a:br>
            <a:r>
              <a:rPr lang="ru-RU" dirty="0"/>
              <a:t>Повышение активности родителей в образовательной деятельности ДОУ: участие в праздничных, спортивных мероприятиях, мастер-классах, тренингах, акциях, проектах, организации образовательной среды, конкурсах и викторинах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193" y="2262991"/>
            <a:ext cx="4873196" cy="21680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2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460757">
            <a:off x="4100332" y="614162"/>
            <a:ext cx="1490438" cy="1316553"/>
          </a:xfrm>
          <a:prstGeom prst="rect">
            <a:avLst/>
          </a:prstGeom>
          <a:noFill/>
        </p:spPr>
      </p:pic>
      <p:pic>
        <p:nvPicPr>
          <p:cNvPr id="17" name="Picture 10" descr="https://catherineasquithgallery.com/uploads/posts/2021-03/1614553599_34-p-kartinki-babochki-na-belom-fone-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93" y="5332240"/>
            <a:ext cx="432359" cy="35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catherineasquithgallery.com/uploads/posts/2021-03/1614553599_34-p-kartinki-babochki-na-belom-fone-5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49" y="6274232"/>
            <a:ext cx="440743" cy="3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catherineasquithgallery.com/uploads/posts/2021-03/1614553599_34-p-kartinki-babochki-na-belom-fone-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96499" y="4454315"/>
            <a:ext cx="432359" cy="35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365190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" y="-17933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12" y="4088626"/>
            <a:ext cx="3890957" cy="29182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45" y="104177"/>
            <a:ext cx="3327255" cy="24954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059" y="3011073"/>
            <a:ext cx="2808312" cy="39029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10" descr="https://catherineasquithgallery.com/uploads/posts/2021-03/1614553599_34-p-kartinki-babochki-na-belom-fone-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823" y="2599619"/>
            <a:ext cx="1522208" cy="12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460757">
            <a:off x="-274775" y="5939904"/>
            <a:ext cx="1490438" cy="131655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" y="2175458"/>
            <a:ext cx="5491596" cy="247121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2869" y="-157949"/>
            <a:ext cx="5820481" cy="2802233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rgbClr val="0000FF"/>
              </a:solidFill>
            </a:endParaRPr>
          </a:p>
          <a:p>
            <a:r>
              <a:rPr lang="ru-RU" b="1" i="1" dirty="0" smtClean="0"/>
              <a:t>             Каждый </a:t>
            </a:r>
            <a:r>
              <a:rPr lang="ru-RU" b="1" i="1" dirty="0"/>
              <a:t>ребенок талантлив по </a:t>
            </a:r>
            <a:r>
              <a:rPr lang="ru-RU" b="1" i="1" dirty="0" smtClean="0"/>
              <a:t>–своему.</a:t>
            </a:r>
            <a:endParaRPr lang="ru-RU" b="1" i="1" dirty="0"/>
          </a:p>
          <a:p>
            <a:r>
              <a:rPr lang="ru-RU" dirty="0"/>
              <a:t>Каждый ребенок – это отдельный мир со своими правилами поведения, своими чувствами. </a:t>
            </a:r>
            <a:r>
              <a:rPr lang="ru-RU" dirty="0" smtClean="0"/>
              <a:t>Поэтому </a:t>
            </a:r>
            <a:r>
              <a:rPr lang="ru-RU" dirty="0"/>
              <a:t>раннее выявление, обучение и воспитание одаренных и талантливых детей составляет одну из главных задач педагогов ДОУ</a:t>
            </a:r>
            <a:r>
              <a:rPr lang="ru-RU" dirty="0" smtClean="0"/>
              <a:t>. Наши воспитанника принимают активное участие в конкурсах, акциях и занимают призовые места.</a:t>
            </a:r>
            <a:endParaRPr lang="ru-RU" dirty="0"/>
          </a:p>
          <a:p>
            <a:pPr algn="ctr"/>
            <a:endParaRPr lang="ru-RU" b="1" i="1" dirty="0">
              <a:solidFill>
                <a:srgbClr val="0000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75" y="4337778"/>
            <a:ext cx="3157865" cy="23683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19969239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olna.org/wp-content/uploads/2016/09/1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59764" y="-24474"/>
            <a:ext cx="9935871" cy="9721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-155209" y="0"/>
            <a:ext cx="8926760" cy="7533456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                             </a:t>
            </a:r>
          </a:p>
          <a:p>
            <a:pPr algn="ctr"/>
            <a:r>
              <a:rPr lang="ru-RU" b="1" i="1" dirty="0" smtClean="0"/>
              <a:t>  Патриотическое воспитание</a:t>
            </a:r>
          </a:p>
          <a:p>
            <a:r>
              <a:rPr lang="ru-RU" dirty="0"/>
              <a:t>«Воспитание любви к родному краю, к родной культуре, </a:t>
            </a:r>
            <a:r>
              <a:rPr lang="ru-RU" dirty="0" smtClean="0"/>
              <a:t>к </a:t>
            </a:r>
            <a:r>
              <a:rPr lang="ru-RU" dirty="0"/>
              <a:t>родному городу – задача первостепенной </a:t>
            </a:r>
            <a:r>
              <a:rPr lang="ru-RU" dirty="0" smtClean="0"/>
              <a:t>важности</a:t>
            </a:r>
            <a:r>
              <a:rPr lang="ru-RU" dirty="0"/>
              <a:t>, и нет необходимости это доказывать.</a:t>
            </a:r>
            <a:br>
              <a:rPr lang="ru-RU" dirty="0"/>
            </a:br>
            <a:r>
              <a:rPr lang="ru-RU" dirty="0"/>
              <a:t>Но как воспитать эту любовь? </a:t>
            </a:r>
            <a:br>
              <a:rPr lang="ru-RU" dirty="0"/>
            </a:br>
            <a:r>
              <a:rPr lang="ru-RU" dirty="0"/>
              <a:t>Она начинается с малого – с любви к своей семье, к своему дому. </a:t>
            </a:r>
            <a:r>
              <a:rPr lang="ru-RU" dirty="0" smtClean="0"/>
              <a:t>Постоянно </a:t>
            </a:r>
            <a:r>
              <a:rPr lang="ru-RU" dirty="0"/>
              <a:t>расширяясь, эта любовь к родному переходит </a:t>
            </a:r>
            <a:r>
              <a:rPr lang="ru-RU" dirty="0" smtClean="0"/>
              <a:t>в </a:t>
            </a:r>
            <a:r>
              <a:rPr lang="ru-RU" dirty="0"/>
              <a:t>любовь к своему государству, к его истории</a:t>
            </a:r>
            <a:r>
              <a:rPr lang="ru-RU" dirty="0" smtClean="0"/>
              <a:t>, его </a:t>
            </a:r>
            <a:r>
              <a:rPr lang="ru-RU" dirty="0"/>
              <a:t>прошлому и настоящему, а затем ко всему человечеству».</a:t>
            </a:r>
          </a:p>
          <a:p>
            <a:pPr algn="r"/>
            <a:r>
              <a:rPr lang="ru-RU" b="1" dirty="0"/>
              <a:t> </a:t>
            </a:r>
            <a:r>
              <a:rPr lang="ru-RU" dirty="0"/>
              <a:t>Д.С. Лихачёв</a:t>
            </a:r>
          </a:p>
          <a:p>
            <a:r>
              <a:rPr lang="ru-RU" dirty="0"/>
              <a:t> </a:t>
            </a:r>
            <a:r>
              <a:rPr lang="ru-RU" dirty="0">
                <a:solidFill>
                  <a:srgbClr val="00008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Большая работа в ДОУ проводится по нравственно-патриотическому воспитанию. Педагогами разработана </a:t>
            </a:r>
            <a:r>
              <a:rPr lang="ru-RU" b="1" dirty="0">
                <a:solidFill>
                  <a:schemeClr val="tx1"/>
                </a:solidFill>
              </a:rPr>
              <a:t>Рабочая программа «Юный патриот</a:t>
            </a:r>
            <a:r>
              <a:rPr lang="ru-RU" b="1" dirty="0" smtClean="0">
                <a:solidFill>
                  <a:schemeClr val="tx1"/>
                </a:solidFill>
              </a:rPr>
              <a:t>».</a:t>
            </a:r>
          </a:p>
          <a:p>
            <a:r>
              <a:rPr lang="ru-RU" b="1" dirty="0" smtClean="0"/>
              <a:t>Цель программы</a:t>
            </a:r>
            <a:r>
              <a:rPr lang="ru-RU" dirty="0" smtClean="0"/>
              <a:t>: </a:t>
            </a:r>
            <a:r>
              <a:rPr lang="ru-RU" dirty="0"/>
              <a:t>духовно – нравственное и патриотическое воспитание детей дошкольного возраста в условиях социального партнерства, создание условий, где каждый ребенок сможет развить свои личностные качества, свою активность, освоение им первоначальных представлений социального характера и включения его в систему социальных отношений</a:t>
            </a:r>
            <a:r>
              <a:rPr lang="ru-RU" dirty="0" smtClean="0"/>
              <a:t>.</a:t>
            </a:r>
          </a:p>
          <a:p>
            <a:r>
              <a:rPr lang="ru-RU" dirty="0"/>
              <a:t>Реализация содержания программы происходит через разнообразные формы организации деятельности детей, включая НОД по социально – природному миру, игры, экскурсии, нерегламентированную деятельность детей: встречи с интересными людьми; чтение, рассказывание детям.  Знакомство с художественно литературой; рассматривание картин, фото, карт, и т.д. Беседы, викторины. Художественная деятельность детей: рисование, лепка, музыка, художественный </a:t>
            </a:r>
            <a:r>
              <a:rPr lang="ru-RU" dirty="0" smtClean="0"/>
              <a:t>труд, труд </a:t>
            </a:r>
            <a:r>
              <a:rPr lang="ru-RU" dirty="0"/>
              <a:t>в </a:t>
            </a:r>
            <a:r>
              <a:rPr lang="ru-RU" dirty="0" smtClean="0"/>
              <a:t>природе, игры, </a:t>
            </a:r>
            <a:r>
              <a:rPr lang="ru-RU" dirty="0"/>
              <a:t>праздники и развлечения.</a:t>
            </a:r>
          </a:p>
          <a:p>
            <a:endParaRPr lang="ru-RU" dirty="0"/>
          </a:p>
          <a:p>
            <a:endParaRPr lang="ru-RU" dirty="0">
              <a:solidFill>
                <a:schemeClr val="tx1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5" name="Picture 2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43011">
            <a:off x="7224358" y="5455379"/>
            <a:ext cx="2021715" cy="178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9913151"/>
      </p:ext>
    </p:extLst>
  </p:cSld>
  <p:clrMapOvr>
    <a:masterClrMapping/>
  </p:clrMapOvr>
  <p:transition spd="slow" advClick="0"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volna.org/wp-content/uploads/2016/09/13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59764" y="-24474"/>
            <a:ext cx="9935871" cy="77019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1" name="Picture 26" descr="http://scientificstar.ru/_ph/63/2/81573572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31102">
            <a:off x="3335927" y="-173528"/>
            <a:ext cx="857256" cy="1071570"/>
          </a:xfrm>
          <a:prstGeom prst="rect">
            <a:avLst/>
          </a:prstGeom>
          <a:noFill/>
        </p:spPr>
      </p:pic>
      <p:pic>
        <p:nvPicPr>
          <p:cNvPr id="12" name="Picture 26" descr="http://scientificstar.ru/_ph/63/2/81573572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962651">
            <a:off x="5194365" y="333070"/>
            <a:ext cx="857256" cy="107157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83" y="4118710"/>
            <a:ext cx="3864838" cy="2806980"/>
          </a:xfrm>
          <a:prstGeom prst="rect">
            <a:avLst/>
          </a:prstGeom>
          <a:ln w="38100">
            <a:noFill/>
          </a:ln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764" y="74122"/>
            <a:ext cx="2806369" cy="2104777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70" y="182457"/>
            <a:ext cx="3117932" cy="2342534"/>
          </a:xfrm>
          <a:prstGeom prst="rect">
            <a:avLst/>
          </a:prstGeom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317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08" y="127434"/>
            <a:ext cx="3307929" cy="2376263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softEdge rad="317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764" y="2258302"/>
            <a:ext cx="3108784" cy="2221385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softEdge rad="317500"/>
          </a:effec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2625366" y="2635867"/>
            <a:ext cx="3453703" cy="1225182"/>
          </a:xfrm>
          <a:prstGeom prst="wedgeRoundRectCallout">
            <a:avLst>
              <a:gd name="adj1" fmla="val 1730"/>
              <a:gd name="adj2" fmla="val -482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8000"/>
                </a:solidFill>
              </a:rPr>
              <a:t>Ребенок в мире нравственных ценностей</a:t>
            </a:r>
            <a:endParaRPr lang="ru-RU" sz="2800" b="1" i="1" dirty="0">
              <a:solidFill>
                <a:srgbClr val="008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5405" y="3152849"/>
            <a:ext cx="2738086" cy="3705151"/>
          </a:xfrm>
          <a:prstGeom prst="rect">
            <a:avLst/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239" y="4436884"/>
            <a:ext cx="3419872" cy="25649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2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943011">
            <a:off x="6824106" y="2345035"/>
            <a:ext cx="1097238" cy="969227"/>
          </a:xfrm>
          <a:prstGeom prst="rect">
            <a:avLst/>
          </a:prstGeom>
          <a:noFill/>
        </p:spPr>
      </p:pic>
      <p:pic>
        <p:nvPicPr>
          <p:cNvPr id="15" name="Picture 2" descr="https://photosp.ru/images/2018/03/13/0_18cc97_1253a16_orig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4130907">
            <a:off x="1593259" y="3598477"/>
            <a:ext cx="1009650" cy="942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748997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196" y="27384"/>
            <a:ext cx="9554344" cy="6858000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sp>
        <p:nvSpPr>
          <p:cNvPr id="9" name="Скругленный прямоугольник 8"/>
          <p:cNvSpPr/>
          <p:nvPr/>
        </p:nvSpPr>
        <p:spPr>
          <a:xfrm>
            <a:off x="323528" y="49087"/>
            <a:ext cx="8352928" cy="6408712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Совместно с педагогами ЦДЮТ разработана и успешно            реализуется в ДОУ Дополнительная общеразвивающая</a:t>
            </a:r>
          </a:p>
          <a:p>
            <a:pPr algn="ctr"/>
            <a:r>
              <a:rPr lang="ru-RU" b="1" i="1" dirty="0" smtClean="0"/>
              <a:t>программа художественной направленности </a:t>
            </a:r>
            <a:r>
              <a:rPr lang="ru-RU" b="1" i="1" dirty="0"/>
              <a:t>«Золотой </a:t>
            </a:r>
            <a:r>
              <a:rPr lang="ru-RU" b="1" i="1" dirty="0" smtClean="0"/>
              <a:t>ключик».</a:t>
            </a:r>
          </a:p>
          <a:p>
            <a:r>
              <a:rPr lang="ru-RU" b="1" i="1" dirty="0" smtClean="0"/>
              <a:t>Цель программы</a:t>
            </a:r>
            <a:r>
              <a:rPr lang="ru-RU" b="1" dirty="0" smtClean="0"/>
              <a:t>: </a:t>
            </a:r>
            <a:r>
              <a:rPr lang="ru-RU" dirty="0"/>
              <a:t>развитие творческих способностей детей средствами театрального искусства.</a:t>
            </a:r>
          </a:p>
          <a:p>
            <a:r>
              <a:rPr lang="ru-RU" dirty="0" smtClean="0"/>
              <a:t>Использование </a:t>
            </a:r>
            <a:r>
              <a:rPr lang="ru-RU" dirty="0"/>
              <a:t>данной программы позволяет стимулировать раскрытие способности детей к образному и свободному восприятию окружающего мира которое, развиваясь параллельно с традиционным рациональным восприятием, расширяет и обогащает его. </a:t>
            </a:r>
          </a:p>
          <a:p>
            <a:r>
              <a:rPr lang="ru-RU" dirty="0"/>
              <a:t> </a:t>
            </a:r>
            <a:r>
              <a:rPr lang="ru-RU" dirty="0" smtClean="0"/>
              <a:t>Занятия </a:t>
            </a:r>
            <a:r>
              <a:rPr lang="ru-RU" dirty="0"/>
              <a:t>театральной деятельностью способствуют общему развитию дошкольников; проявлению любознательности, стремления к познанию, усвоению новых способов действия, развитию ассоциативного мышления, общего интеллекта, эмоций. Программа способствует формированию волевых черт характера ребенка: таких, как решительность, трудолюбие, настойчивость, целеустремленность.</a:t>
            </a:r>
          </a:p>
          <a:p>
            <a:r>
              <a:rPr lang="ru-RU" dirty="0"/>
              <a:t>Для эстетического развития личности огромное значение имеет разнообразная художественная деятельность: изобразительная, музыкальная, художественно-речевая, осуществляемая на занятиях.</a:t>
            </a:r>
          </a:p>
          <a:p>
            <a:r>
              <a:rPr lang="ru-RU" dirty="0"/>
              <a:t>Театрализованные игры и выступления на сцене перед зрителями способствуют, раскрепощению и повышению самооценки детей.</a:t>
            </a:r>
          </a:p>
        </p:txBody>
      </p:sp>
      <p:pic>
        <p:nvPicPr>
          <p:cNvPr id="10" name="Picture 8" descr="http://900igr.net/up/datai/258986/0023-018-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3606" y="3861048"/>
            <a:ext cx="3076574" cy="3313234"/>
          </a:xfrm>
          <a:prstGeom prst="rect">
            <a:avLst/>
          </a:prstGeom>
          <a:noFill/>
        </p:spPr>
      </p:pic>
      <p:pic>
        <p:nvPicPr>
          <p:cNvPr id="12" name="Picture 2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397470">
            <a:off x="-285482" y="78865"/>
            <a:ext cx="1625856" cy="1291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004977"/>
      </p:ext>
    </p:extLst>
  </p:cSld>
  <p:clrMapOvr>
    <a:masterClrMapping/>
  </p:clrMapOvr>
  <p:transition spd="slow" advClick="0"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513" y="-99392"/>
            <a:ext cx="9554344" cy="6858000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268" y="18352"/>
            <a:ext cx="2657238" cy="32104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36" y="814036"/>
            <a:ext cx="4123429" cy="30925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89" y="303818"/>
            <a:ext cx="3996280" cy="335704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443" y="2850210"/>
            <a:ext cx="2973155" cy="396420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25" y="3722791"/>
            <a:ext cx="4440361" cy="3156684"/>
          </a:xfrm>
          <a:prstGeom prst="rect">
            <a:avLst/>
          </a:prstGeom>
          <a:ln w="38100">
            <a:solidFill>
              <a:srgbClr val="00FF00"/>
            </a:solidFill>
          </a:ln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63" y="3345368"/>
            <a:ext cx="3654022" cy="2740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205990" y="442029"/>
            <a:ext cx="5808581" cy="591190"/>
          </a:xfrm>
          <a:prstGeom prst="rect">
            <a:avLst/>
          </a:prstGeom>
          <a:solidFill>
            <a:srgbClr val="4FE626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кружок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«Золотой ключик»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37742"/>
      </p:ext>
    </p:extLst>
  </p:cSld>
  <p:clrMapOvr>
    <a:masterClrMapping/>
  </p:clrMapOvr>
  <p:transition spd="slow" advClick="0"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olna.org/wp-content/uploads/2016/09/1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13987" y="0"/>
            <a:ext cx="9935871" cy="9721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-396552" y="836712"/>
            <a:ext cx="8352928" cy="6552728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Праздничные мероприятия в детском саду</a:t>
            </a:r>
          </a:p>
          <a:p>
            <a:pPr algn="ctr"/>
            <a:endParaRPr lang="ru-RU" b="1" dirty="0" smtClean="0"/>
          </a:p>
          <a:p>
            <a:r>
              <a:rPr lang="ru-RU" dirty="0" smtClean="0"/>
              <a:t>                 Праздники и развлечения в детском саду- это важная часть педагогического процесса, один из этапов воспитания детей, несущий серьезную эстетическую и моральную нагрузку. Это торжество, которое объединяет людей общностью переживаний, эмоциональным настроем, создает то особое ощущение, которое мы называем праздничным.</a:t>
            </a:r>
          </a:p>
          <a:p>
            <a:r>
              <a:rPr lang="ru-RU" b="1" i="1" dirty="0"/>
              <a:t>Праздники и развлечения в детском саду позволяют ребенку открыть в себе новые способности и таланты, развить уже имеющиеся навыки. На данных мероприятиях дети показывают свои достижения, и, кроме этого, праздники и развлечения являются источником новых впечатлений для ребенка, стимулом его дальнейшего развития.</a:t>
            </a:r>
          </a:p>
          <a:p>
            <a:r>
              <a:rPr lang="ru-RU" dirty="0" smtClean="0"/>
              <a:t>Подготовка и проведение праздников и развлечений служат нравственному воспитанию детей: они объединяются общими переживаниями, у них воспитываются основы коллективизма; произведения фольклора, песни и стихи о Родине, о родной природе, труде формируют патриотические чувства; участие в праздниках и развлечениях формирует у дошкольников дисциплинированность, культуру поведения.</a:t>
            </a:r>
            <a:endParaRPr lang="ru-RU" dirty="0"/>
          </a:p>
        </p:txBody>
      </p:sp>
      <p:pic>
        <p:nvPicPr>
          <p:cNvPr id="4" name="Picture 8" descr="https://flomaster.club/uploads/posts/2021-01/1612116203_34-p-babochka-risunok-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32" y="5445224"/>
            <a:ext cx="1645920" cy="168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flomaster.club/uploads/posts/2021-01/1612116203_34-p-babochka-risunok-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8880">
            <a:off x="-61171" y="944356"/>
            <a:ext cx="1276827" cy="130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flomaster.club/uploads/posts/2021-01/1612116203_34-p-babochka-risunok-3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860219"/>
            <a:ext cx="1012531" cy="103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704072"/>
      </p:ext>
    </p:extLst>
  </p:cSld>
  <p:clrMapOvr>
    <a:masterClrMapping/>
  </p:clrMapOvr>
  <p:transition spd="slow" advClick="0"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volna.org/wp-content/uploads/2016/09/13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21282" y="74122"/>
            <a:ext cx="9935871" cy="7179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54" y="0"/>
            <a:ext cx="3611894" cy="27089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741" y="4543266"/>
            <a:ext cx="3593249" cy="26949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29" y="2903461"/>
            <a:ext cx="3079112" cy="41044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876" y="-87128"/>
            <a:ext cx="3609075" cy="286805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6" name="Рисунок 7" descr="F:\DCIM\113___10\IMG_157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6620"/>
            <a:ext cx="3347131" cy="250704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63" y="2460140"/>
            <a:ext cx="3460480" cy="23135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408" y="2404509"/>
            <a:ext cx="3353568" cy="25151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58" y="4706130"/>
            <a:ext cx="3305966" cy="247947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60442620"/>
      </p:ext>
    </p:extLst>
  </p:cSld>
  <p:clrMapOvr>
    <a:masterClrMapping/>
  </p:clrMapOvr>
  <p:transition spd="slow" advClick="0"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8"/>
            <a:ext cx="9144000" cy="68328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84" y="195342"/>
            <a:ext cx="3131840" cy="23488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04" y="112802"/>
            <a:ext cx="3289595" cy="24671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986797"/>
            <a:ext cx="4071698" cy="27655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92" y="112802"/>
            <a:ext cx="3099587" cy="413278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 descr="http://900igr.net/up/datai/258986/0023-018-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74558" y="2056362"/>
            <a:ext cx="3076574" cy="331323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2968446" y="-99392"/>
            <a:ext cx="2952328" cy="1140964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Наши будни</a:t>
            </a:r>
            <a:endParaRPr lang="ru-RU" b="1" i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81" y="2917718"/>
            <a:ext cx="2762578" cy="36834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07" y="2742237"/>
            <a:ext cx="3025800" cy="4034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81543023"/>
      </p:ext>
    </p:extLst>
  </p:cSld>
  <p:clrMapOvr>
    <a:masterClrMapping/>
  </p:clrMapOvr>
  <p:transition spd="slow" advClick="0"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835696" y="35802"/>
            <a:ext cx="6984776" cy="6453336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/>
              <a:t>    </a:t>
            </a:r>
          </a:p>
          <a:p>
            <a:pPr algn="ctr"/>
            <a:r>
              <a:rPr lang="ru-RU" b="1" dirty="0" smtClean="0"/>
              <a:t>    </a:t>
            </a:r>
            <a:r>
              <a:rPr lang="ru-RU" b="1" i="1" dirty="0" smtClean="0"/>
              <a:t>Основы </a:t>
            </a:r>
            <a:r>
              <a:rPr lang="ru-RU" b="1" i="1" dirty="0"/>
              <a:t>жизнедеятельности и безопасности </a:t>
            </a:r>
            <a:r>
              <a:rPr lang="ru-RU" b="1" i="1" dirty="0" smtClean="0"/>
              <a:t>воспитанников</a:t>
            </a:r>
          </a:p>
          <a:p>
            <a:endParaRPr lang="ru-RU" b="1" dirty="0"/>
          </a:p>
          <a:p>
            <a:r>
              <a:rPr lang="ru-RU" dirty="0"/>
              <a:t>Основы жизнедеятельности и безопасности воспитанников являются важными для ДОУ, так как самое ценное </a:t>
            </a:r>
            <a:r>
              <a:rPr lang="ru-RU" dirty="0" smtClean="0"/>
              <a:t>- это </a:t>
            </a:r>
            <a:r>
              <a:rPr lang="ru-RU" dirty="0"/>
              <a:t>здоровье и жизнь ребенка. Что должны делать взрослые, чтобы обеспечить </a:t>
            </a:r>
            <a:r>
              <a:rPr lang="ru-RU" dirty="0" smtClean="0"/>
              <a:t>безопасность </a:t>
            </a:r>
            <a:r>
              <a:rPr lang="ru-RU" dirty="0"/>
              <a:t>и здоровье своих детей? </a:t>
            </a:r>
          </a:p>
          <a:p>
            <a:r>
              <a:rPr lang="ru-RU" dirty="0"/>
              <a:t>Во-первых, педагоги дают необходимую сумму знаний об общепринятых нормах безопасного поведения. Во-вторых, учат адекватно, осознанно действовать в той или иной обстановке, помогают дошкольникам овладеть элементарными навыками поведения дома, на улице, в парке, в транспорте. В-третьих, развивают у дошкольников самостоятельность и ответственность. В </a:t>
            </a:r>
            <a:r>
              <a:rPr lang="ru-RU" dirty="0" smtClean="0"/>
              <a:t>ДОУ </a:t>
            </a:r>
            <a:r>
              <a:rPr lang="ru-RU" dirty="0"/>
              <a:t>ведется видеонаблюдение по периметру территории и в здании. </a:t>
            </a:r>
            <a:r>
              <a:rPr lang="ru-RU" dirty="0" smtClean="0"/>
              <a:t>Сотрудники МЧС России и ГИБДД - частые гости в нашем ДОУ. Они проводят с детьми интересные беседы, викторины, участвуют в наших мероприятиях.</a:t>
            </a:r>
            <a:endParaRPr lang="ru-RU" dirty="0">
              <a:effectLst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772816"/>
            <a:ext cx="28803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14853"/>
      </p:ext>
    </p:extLst>
  </p:cSld>
  <p:clrMapOvr>
    <a:masterClrMapping/>
  </p:clrMapOvr>
  <p:transition spd="slow" advClick="0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2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3102" y="34622"/>
            <a:ext cx="8740897" cy="5997782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                     Сотрудники </a:t>
            </a:r>
            <a:r>
              <a:rPr lang="ru-RU" dirty="0">
                <a:solidFill>
                  <a:schemeClr val="tx1"/>
                </a:solidFill>
              </a:rPr>
              <a:t>нашего детского сада стараются отказаться от детского сада как учреждения, в котором господствуют инструкции, приказы, положения, контроль и управление.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   Мы </a:t>
            </a:r>
            <a:r>
              <a:rPr lang="ru-RU" dirty="0">
                <a:solidFill>
                  <a:schemeClr val="tx1"/>
                </a:solidFill>
              </a:rPr>
              <a:t>стараемся превратить детский сад в дом для детей с определёнными традициями и обычаями, определённым уровнем культуры. Дом, в котором и детям и взрослым уютно и комфортно, в котором ребёнка ждут и любят. Дом, где основной стиль взаимоотношений- сотрудничество и сотворчество, а контакты и общение основаны на личностных отношениях, а не на управлении и подчинении</a:t>
            </a:r>
            <a:r>
              <a:rPr lang="ru-RU" dirty="0" smtClean="0">
                <a:solidFill>
                  <a:schemeClr val="tx1"/>
                </a:solidFill>
              </a:rPr>
              <a:t>. Детский сад расположен на первом этаже двухэтажного жилого дома. Проектная наполняемость на 42 места. К большому сожалению мы располагаем небольшим количеством помещений( у нас нет спален, музыкального и спортивного зала), но в стенах нашего учреждения всегда кипит активная и интересная для детей жизнь. Материальная база постоянно пополняется, закупается интерактивное оборудование, мебель, пособия и игрушки.</a:t>
            </a:r>
          </a:p>
          <a:p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  </a:t>
            </a:r>
            <a:r>
              <a:rPr lang="ru-RU" dirty="0">
                <a:solidFill>
                  <a:schemeClr val="tx1"/>
                </a:solidFill>
              </a:rPr>
              <a:t>Родители в этом доме являются равноправными членами общей семьи и участвуют в его </a:t>
            </a:r>
            <a:r>
              <a:rPr lang="ru-RU" dirty="0" smtClean="0">
                <a:solidFill>
                  <a:schemeClr val="tx1"/>
                </a:solidFill>
              </a:rPr>
              <a:t>жизни.</a:t>
            </a:r>
          </a:p>
          <a:p>
            <a:r>
              <a:rPr lang="ru-RU" b="1" i="1" dirty="0" smtClean="0">
                <a:solidFill>
                  <a:schemeClr val="tx1"/>
                </a:solidFill>
              </a:rPr>
              <a:t>В нашем детском саду две разновозрастных группы: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м</a:t>
            </a:r>
            <a:r>
              <a:rPr lang="ru-RU" dirty="0" smtClean="0">
                <a:solidFill>
                  <a:schemeClr val="tx1"/>
                </a:solidFill>
              </a:rPr>
              <a:t>ладшая разновозрастная;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    старшая разновозрастная группа.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 descr="https://photosp.ru/images/2018/03/13/0_18cc97_1253a16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438174">
            <a:off x="353599" y="5586043"/>
            <a:ext cx="1174726" cy="1097150"/>
          </a:xfrm>
          <a:prstGeom prst="rect">
            <a:avLst/>
          </a:prstGeom>
          <a:noFill/>
        </p:spPr>
      </p:pic>
      <p:pic>
        <p:nvPicPr>
          <p:cNvPr id="7" name="Picture 4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363289">
            <a:off x="7896535" y="728231"/>
            <a:ext cx="1470227" cy="1298700"/>
          </a:xfrm>
          <a:prstGeom prst="rect">
            <a:avLst/>
          </a:prstGeom>
          <a:noFill/>
        </p:spPr>
      </p:pic>
      <p:pic>
        <p:nvPicPr>
          <p:cNvPr id="8" name="Picture 2" descr="http://animashki.org/uploads/posts/2016-06/1466760239_143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104" y="5172187"/>
            <a:ext cx="2000264" cy="1720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7949367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8"/>
            <a:ext cx="9144000" cy="7359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29" y="3053662"/>
            <a:ext cx="3608182" cy="43001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450">
            <a:off x="5320657" y="3765015"/>
            <a:ext cx="4024238" cy="301817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12" y="3208094"/>
            <a:ext cx="3248388" cy="43311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4" y="672988"/>
            <a:ext cx="3539067" cy="276789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936">
            <a:off x="5692729" y="1217695"/>
            <a:ext cx="3581700" cy="26862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99" y="1129197"/>
            <a:ext cx="3750922" cy="281319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020363" y="-140537"/>
            <a:ext cx="5661481" cy="1335638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Мероприятия проводимые в детском саду в игровой форме помогают закрепить полученные знания.</a:t>
            </a:r>
            <a:endParaRPr lang="ru-RU" dirty="0"/>
          </a:p>
        </p:txBody>
      </p:sp>
      <p:pic>
        <p:nvPicPr>
          <p:cNvPr id="11" name="Picture 8" descr="https://flomaster.club/uploads/posts/2021-01/1612116203_34-p-babochka-risunok-3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52" y="106926"/>
            <a:ext cx="997722" cy="102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81" y="2917718"/>
            <a:ext cx="2762578" cy="368343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56516389"/>
      </p:ext>
    </p:extLst>
  </p:cSld>
  <p:clrMapOvr>
    <a:masterClrMapping/>
  </p:clrMapOvr>
  <p:transition spd="slow" advClick="0" advTm="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8"/>
            <a:ext cx="9144000" cy="7359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" y="182650"/>
            <a:ext cx="2979215" cy="39722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648">
            <a:off x="175423" y="335050"/>
            <a:ext cx="2979215" cy="39722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896" y="160788"/>
            <a:ext cx="2826314" cy="37684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3" descr="F:\DCIM\121___09\IMG_23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24" y="629158"/>
            <a:ext cx="3874777" cy="285190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F:\DCIM\112___09\IMG_15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64" y="4071161"/>
            <a:ext cx="4068170" cy="282579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5" descr="F:\DCIM\112___09\IMG_15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5" y="3897921"/>
            <a:ext cx="4832911" cy="289760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s://photosp.ru/images/2018/03/13/0_18cc97_1253a16_orig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044992">
            <a:off x="5585778" y="3226075"/>
            <a:ext cx="634610" cy="592702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3318571" y="-208106"/>
            <a:ext cx="2677796" cy="1193273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Наши гости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246434"/>
      </p:ext>
    </p:extLst>
  </p:cSld>
  <p:clrMapOvr>
    <a:masterClrMapping/>
  </p:clrMapOvr>
  <p:transition spd="slow" advClick="0" advTm="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0" y="-64267"/>
            <a:ext cx="9144000" cy="7165675"/>
          </a:xfrm>
          <a:prstGeom prst="rect">
            <a:avLst/>
          </a:prstGeom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188339"/>
              </p:ext>
            </p:extLst>
          </p:nvPr>
        </p:nvGraphicFramePr>
        <p:xfrm>
          <a:off x="4620928" y="431401"/>
          <a:ext cx="4382985" cy="1647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35693" y="-22621"/>
            <a:ext cx="3716228" cy="6208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Основные показатели физического развития детей за 2020-2021 </a:t>
            </a:r>
            <a:r>
              <a:rPr lang="ru-RU" sz="1600" b="1" i="1" dirty="0" smtClean="0"/>
              <a:t>уч. г.</a:t>
            </a:r>
            <a:endParaRPr lang="ru-RU" sz="1600" b="1" i="1" dirty="0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672966"/>
              </p:ext>
            </p:extLst>
          </p:nvPr>
        </p:nvGraphicFramePr>
        <p:xfrm>
          <a:off x="247517" y="811487"/>
          <a:ext cx="4382985" cy="203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4768314" y="-51509"/>
            <a:ext cx="4325087" cy="4746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Основные показатели развития речи детей за 2020-2021 </a:t>
            </a:r>
            <a:r>
              <a:rPr lang="ru-RU" sz="1600" b="1" i="1" dirty="0" smtClean="0"/>
              <a:t>уч. г.</a:t>
            </a:r>
            <a:endParaRPr lang="ru-RU" sz="1600" b="1" i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0" y="2848849"/>
            <a:ext cx="3844962" cy="77935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Основные показатели </a:t>
            </a:r>
            <a:r>
              <a:rPr lang="ru-RU" sz="1600" b="1" i="1" dirty="0" smtClean="0"/>
              <a:t>социально-коммуникативного развития детей </a:t>
            </a:r>
            <a:r>
              <a:rPr lang="ru-RU" sz="1600" b="1" i="1" dirty="0"/>
              <a:t>за 2020-2021 </a:t>
            </a:r>
            <a:r>
              <a:rPr lang="ru-RU" sz="1600" b="1" i="1" dirty="0" smtClean="0"/>
              <a:t>уч. г.</a:t>
            </a:r>
            <a:endParaRPr lang="ru-RU" sz="1600" b="1" i="1" dirty="0"/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5967562"/>
              </p:ext>
            </p:extLst>
          </p:nvPr>
        </p:nvGraphicFramePr>
        <p:xfrm>
          <a:off x="19718" y="3628200"/>
          <a:ext cx="3588152" cy="3113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4643452" y="1975670"/>
            <a:ext cx="4449949" cy="541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Основные показатели </a:t>
            </a:r>
            <a:r>
              <a:rPr lang="ru-RU" sz="1600" b="1" i="1" dirty="0" smtClean="0"/>
              <a:t>познавательного развития детей </a:t>
            </a:r>
            <a:r>
              <a:rPr lang="ru-RU" sz="1600" b="1" i="1" dirty="0"/>
              <a:t>за 2020-2021 </a:t>
            </a:r>
            <a:r>
              <a:rPr lang="ru-RU" sz="1600" b="1" i="1" dirty="0" smtClean="0"/>
              <a:t>уч. г.</a:t>
            </a:r>
            <a:endParaRPr lang="ru-RU" sz="1600" b="1" i="1" dirty="0"/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154914"/>
              </p:ext>
            </p:extLst>
          </p:nvPr>
        </p:nvGraphicFramePr>
        <p:xfrm>
          <a:off x="4355536" y="2567665"/>
          <a:ext cx="4737865" cy="1696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Скругленный прямоугольник 20"/>
          <p:cNvSpPr/>
          <p:nvPr/>
        </p:nvSpPr>
        <p:spPr>
          <a:xfrm>
            <a:off x="4123952" y="4159590"/>
            <a:ext cx="4969449" cy="4998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Основные показатели </a:t>
            </a:r>
            <a:r>
              <a:rPr lang="ru-RU" sz="1600" b="1" i="1" dirty="0" smtClean="0"/>
              <a:t>художественно--эстетического развития детей </a:t>
            </a:r>
            <a:r>
              <a:rPr lang="ru-RU" sz="1600" b="1" i="1" dirty="0"/>
              <a:t>за 2020-2021 </a:t>
            </a:r>
            <a:r>
              <a:rPr lang="ru-RU" sz="1600" b="1" i="1" dirty="0" smtClean="0"/>
              <a:t>уч. г.</a:t>
            </a:r>
            <a:endParaRPr lang="ru-RU" sz="1600" b="1" i="1" dirty="0"/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6722197"/>
              </p:ext>
            </p:extLst>
          </p:nvPr>
        </p:nvGraphicFramePr>
        <p:xfrm>
          <a:off x="3844962" y="4802064"/>
          <a:ext cx="5400269" cy="2156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99835906"/>
      </p:ext>
    </p:extLst>
  </p:cSld>
  <p:clrMapOvr>
    <a:masterClrMapping/>
  </p:clrMapOvr>
  <p:transition spd="slow" advClick="0" advTm="5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ng.pngtree.com/back_origin_pic/04/06/01/a8dc488a26fc8617d79e66929071127c.jpg"/>
          <p:cNvPicPr>
            <a:picLocks noChangeAspect="1" noChangeArrowheads="1"/>
          </p:cNvPicPr>
          <p:nvPr/>
        </p:nvPicPr>
        <p:blipFill>
          <a:blip r:embed="rId2" cstate="print"/>
          <a:srcRect l="2834" r="6463"/>
          <a:stretch>
            <a:fillRect/>
          </a:stretch>
        </p:blipFill>
        <p:spPr bwMode="auto">
          <a:xfrm>
            <a:off x="34483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83" y="1412776"/>
            <a:ext cx="5400600" cy="358599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430019" y="4912028"/>
            <a:ext cx="8352928" cy="1738434"/>
          </a:xfrm>
          <a:prstGeom prst="horizontalScroll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i="1" dirty="0"/>
              <a:t>Детский сад мы </a:t>
            </a:r>
            <a:r>
              <a:rPr lang="ru-RU" sz="2200" b="1" i="1" dirty="0" smtClean="0"/>
              <a:t>показали, </a:t>
            </a:r>
            <a:r>
              <a:rPr lang="ru-RU" sz="2200" b="1" i="1" dirty="0"/>
              <a:t>о</a:t>
            </a:r>
            <a:r>
              <a:rPr lang="ru-RU" sz="2200" b="1" i="1" dirty="0" smtClean="0"/>
              <a:t> </a:t>
            </a:r>
            <a:r>
              <a:rPr lang="ru-RU" sz="2200" b="1" i="1" dirty="0"/>
              <a:t>себе </a:t>
            </a:r>
            <a:r>
              <a:rPr lang="ru-RU" sz="2200" b="1" i="1" dirty="0" smtClean="0"/>
              <a:t>мы рассказали, </a:t>
            </a:r>
          </a:p>
          <a:p>
            <a:pPr algn="ctr"/>
            <a:r>
              <a:rPr lang="ru-RU" sz="2200" b="1" i="1" dirty="0" smtClean="0"/>
              <a:t>Будем </a:t>
            </a:r>
            <a:r>
              <a:rPr lang="ru-RU" sz="2200" b="1" i="1" dirty="0"/>
              <a:t>мы Вас в гости ждать, н</a:t>
            </a:r>
            <a:r>
              <a:rPr lang="ru-RU" sz="2200" b="1" i="1" dirty="0" smtClean="0"/>
              <a:t>ам </a:t>
            </a:r>
            <a:r>
              <a:rPr lang="ru-RU" sz="2200" b="1" i="1" dirty="0"/>
              <a:t>есть еще что показать!</a:t>
            </a:r>
          </a:p>
        </p:txBody>
      </p:sp>
      <p:sp>
        <p:nvSpPr>
          <p:cNvPr id="5" name="Овал 4"/>
          <p:cNvSpPr/>
          <p:nvPr/>
        </p:nvSpPr>
        <p:spPr>
          <a:xfrm>
            <a:off x="251520" y="2492896"/>
            <a:ext cx="432048" cy="144016"/>
          </a:xfrm>
          <a:prstGeom prst="ellipse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0" descr="https://catherineasquithgallery.com/uploads/posts/2021-03/1614553599_34-p-kartinki-babochki-na-belom-fone-5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5854"/>
            <a:ext cx="1175101" cy="95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flomaster.club/uploads/posts/2021-01/1612116203_34-p-babochka-risunok-3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485" y="3933056"/>
            <a:ext cx="1645920" cy="168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365522"/>
      </p:ext>
    </p:extLst>
  </p:cSld>
  <p:clrMapOvr>
    <a:masterClrMapping/>
  </p:clrMapOvr>
  <p:transition spd="slow" advClick="0"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716512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681685" y="188640"/>
            <a:ext cx="5780629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Наш детский сад-это место, где царит атмосфера дружбы, творчества и домашнего уюта. Воспитатели </a:t>
            </a:r>
            <a:r>
              <a:rPr lang="ru-RU" b="1" i="1" dirty="0" smtClean="0">
                <a:solidFill>
                  <a:srgbClr val="002060"/>
                </a:solidFill>
              </a:rPr>
              <a:t>относятся к </a:t>
            </a:r>
            <a:r>
              <a:rPr lang="ru-RU" b="1" i="1" dirty="0">
                <a:solidFill>
                  <a:srgbClr val="002060"/>
                </a:solidFill>
              </a:rPr>
              <a:t>малышам, как к своим </a:t>
            </a:r>
            <a:r>
              <a:rPr lang="ru-RU" b="1" i="1" dirty="0" smtClean="0">
                <a:solidFill>
                  <a:srgbClr val="002060"/>
                </a:solidFill>
              </a:rPr>
              <a:t>собственным детям.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76797" y="2236053"/>
            <a:ext cx="3960439" cy="3037177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04" y="2278477"/>
            <a:ext cx="3888432" cy="29523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6725" y="2636912"/>
            <a:ext cx="4103716" cy="3187905"/>
          </a:xfrm>
          <a:prstGeom prst="rect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1" y="2688779"/>
            <a:ext cx="4067944" cy="3050958"/>
          </a:xfrm>
          <a:prstGeom prst="rect">
            <a:avLst/>
          </a:prstGeom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258820" y="1977205"/>
            <a:ext cx="4111214" cy="531440"/>
          </a:xfrm>
          <a:prstGeom prst="wedgeRoundRectCallout">
            <a:avLst>
              <a:gd name="adj1" fmla="val -9232"/>
              <a:gd name="adj2" fmla="val 98714"/>
              <a:gd name="adj3" fmla="val 16667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FF"/>
                </a:solidFill>
              </a:rPr>
              <a:t>Младшая разновозрастная группа</a:t>
            </a:r>
            <a:endParaRPr lang="ru-RU" b="1" i="1" dirty="0">
              <a:solidFill>
                <a:srgbClr val="FF00FF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776797" y="1509409"/>
            <a:ext cx="4011906" cy="551440"/>
          </a:xfrm>
          <a:prstGeom prst="wedgeRoundRectCallout">
            <a:avLst>
              <a:gd name="adj1" fmla="val -8391"/>
              <a:gd name="adj2" fmla="val 100525"/>
              <a:gd name="adj3" fmla="val 16667"/>
            </a:avLst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FF"/>
                </a:solidFill>
              </a:rPr>
              <a:t>Старшая разновозрастная группа</a:t>
            </a:r>
            <a:endParaRPr lang="ru-RU" b="1" i="1" dirty="0">
              <a:solidFill>
                <a:srgbClr val="FF00FF"/>
              </a:solidFill>
            </a:endParaRPr>
          </a:p>
        </p:txBody>
      </p:sp>
      <p:pic>
        <p:nvPicPr>
          <p:cNvPr id="14" name="Picture 10" descr="http://best-animation.ru/lanim/babochki_anim/babochkia-90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822865">
            <a:off x="7389046" y="824068"/>
            <a:ext cx="800594" cy="821487"/>
          </a:xfrm>
          <a:prstGeom prst="rect">
            <a:avLst/>
          </a:prstGeom>
          <a:noFill/>
        </p:spPr>
      </p:pic>
      <p:pic>
        <p:nvPicPr>
          <p:cNvPr id="15" name="Picture 4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444979">
            <a:off x="3327929" y="1248764"/>
            <a:ext cx="1649299" cy="1456880"/>
          </a:xfrm>
          <a:prstGeom prst="rect">
            <a:avLst/>
          </a:prstGeom>
          <a:noFill/>
        </p:spPr>
      </p:pic>
      <p:pic>
        <p:nvPicPr>
          <p:cNvPr id="16" name="Picture 2" descr="https://photosp.ru/images/2018/03/13/0_18cc97_1253a16_orig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438174">
            <a:off x="161101" y="5588654"/>
            <a:ext cx="616790" cy="576059"/>
          </a:xfrm>
          <a:prstGeom prst="rect">
            <a:avLst/>
          </a:prstGeom>
          <a:noFill/>
        </p:spPr>
      </p:pic>
      <p:pic>
        <p:nvPicPr>
          <p:cNvPr id="17" name="Picture 6" descr="http://s017.radikal.ru/i402/1305/9c/614379c8e40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361885">
            <a:off x="135982" y="12664"/>
            <a:ext cx="1960638" cy="2019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6690147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1.infourok.ru/uploads/ex/0188/00003c1f-ebebea11/20/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65"/>
            <a:ext cx="9144000" cy="6858000"/>
          </a:xfrm>
          <a:prstGeom prst="rect">
            <a:avLst/>
          </a:prstGeom>
          <a:noFill/>
        </p:spPr>
      </p:pic>
      <p:sp>
        <p:nvSpPr>
          <p:cNvPr id="8" name="Загнутый угол 7"/>
          <p:cNvSpPr/>
          <p:nvPr/>
        </p:nvSpPr>
        <p:spPr>
          <a:xfrm>
            <a:off x="2514125" y="311962"/>
            <a:ext cx="6527824" cy="5982479"/>
          </a:xfrm>
          <a:prstGeom prst="foldedCorner">
            <a:avLst/>
          </a:prstGeom>
          <a:ln>
            <a:solidFill>
              <a:srgbClr val="FF0000"/>
            </a:solidFill>
          </a:ln>
          <a:scene3d>
            <a:camera prst="perspectiveLef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algn="ct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МДОУ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№14»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Ильичева 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 </a:t>
            </a:r>
          </a:p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педагогическое.</a:t>
            </a:r>
            <a:endParaRPr lang="ru-RU" sz="1600" b="1" i="1" dirty="0">
              <a:solidFill>
                <a:schemeClr val="tx1"/>
              </a:solidFill>
            </a:endParaRPr>
          </a:p>
          <a:p>
            <a:r>
              <a:rPr lang="ru-RU" sz="1600" b="1" i="1" dirty="0" smtClean="0">
                <a:solidFill>
                  <a:schemeClr val="tx1"/>
                </a:solidFill>
              </a:rPr>
              <a:t>Стаж работы в должности – 18 лет.</a:t>
            </a: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                          Галина </a:t>
            </a:r>
            <a:r>
              <a:rPr lang="ru-RU" sz="1600" b="1" i="1" dirty="0">
                <a:solidFill>
                  <a:schemeClr val="tx1"/>
                </a:solidFill>
              </a:rPr>
              <a:t>Ивановна - грамотный, ответственный </a:t>
            </a:r>
            <a:r>
              <a:rPr lang="ru-RU" sz="1600" b="1" i="1" dirty="0" smtClean="0">
                <a:solidFill>
                  <a:schemeClr val="tx1"/>
                </a:solidFill>
              </a:rPr>
              <a:t>руководитель</a:t>
            </a:r>
            <a:r>
              <a:rPr lang="ru-RU" sz="1600" b="1" i="1" dirty="0">
                <a:solidFill>
                  <a:schemeClr val="tx1"/>
                </a:solidFill>
              </a:rPr>
              <a:t>,</a:t>
            </a:r>
            <a:r>
              <a:rPr lang="ru-RU" sz="1600" b="1" i="1" dirty="0" smtClean="0">
                <a:solidFill>
                  <a:schemeClr val="tx1"/>
                </a:solidFill>
              </a:rPr>
              <a:t> переживающий </a:t>
            </a:r>
            <a:r>
              <a:rPr lang="ru-RU" sz="1600" b="1" i="1" dirty="0">
                <a:solidFill>
                  <a:schemeClr val="tx1"/>
                </a:solidFill>
              </a:rPr>
              <a:t>за свою работу. Она обладает </a:t>
            </a:r>
            <a:r>
              <a:rPr lang="ru-RU" sz="1600" b="1" i="1" dirty="0" smtClean="0">
                <a:solidFill>
                  <a:schemeClr val="tx1"/>
                </a:solidFill>
              </a:rPr>
              <a:t>такими качествами </a:t>
            </a:r>
            <a:r>
              <a:rPr lang="ru-RU" sz="1600" b="1" i="1" dirty="0">
                <a:solidFill>
                  <a:schemeClr val="tx1"/>
                </a:solidFill>
              </a:rPr>
              <a:t>управленца, как: склонность к самоанализу, </a:t>
            </a:r>
            <a:r>
              <a:rPr lang="ru-RU" sz="1600" b="1" i="1" dirty="0" smtClean="0">
                <a:solidFill>
                  <a:schemeClr val="tx1"/>
                </a:solidFill>
              </a:rPr>
              <a:t>    уверенность </a:t>
            </a:r>
            <a:r>
              <a:rPr lang="ru-RU" sz="1600" b="1" i="1" dirty="0">
                <a:solidFill>
                  <a:schemeClr val="tx1"/>
                </a:solidFill>
              </a:rPr>
              <a:t>в себе, новаторское мышление, умение </a:t>
            </a:r>
            <a:r>
              <a:rPr lang="ru-RU" sz="1600" b="1" i="1" dirty="0" smtClean="0">
                <a:solidFill>
                  <a:schemeClr val="tx1"/>
                </a:solidFill>
              </a:rPr>
              <a:t>строить  </a:t>
            </a:r>
            <a:r>
              <a:rPr lang="ru-RU" sz="1600" b="1" i="1" dirty="0">
                <a:solidFill>
                  <a:schemeClr val="tx1"/>
                </a:solidFill>
              </a:rPr>
              <a:t>отношения с третьими сторонами, </a:t>
            </a:r>
            <a:r>
              <a:rPr lang="ru-RU" sz="1600" b="1" i="1" dirty="0" smtClean="0">
                <a:solidFill>
                  <a:schemeClr val="tx1"/>
                </a:solidFill>
              </a:rPr>
              <a:t>способность  </a:t>
            </a:r>
            <a:r>
              <a:rPr lang="ru-RU" sz="1600" b="1" i="1" dirty="0">
                <a:solidFill>
                  <a:schemeClr val="tx1"/>
                </a:solidFill>
              </a:rPr>
              <a:t>продуцировать, модернизировать и </a:t>
            </a:r>
            <a:r>
              <a:rPr lang="ru-RU" sz="1600" b="1" i="1" dirty="0" smtClean="0">
                <a:solidFill>
                  <a:schemeClr val="tx1"/>
                </a:solidFill>
              </a:rPr>
              <a:t>видоизменять  новые </a:t>
            </a:r>
            <a:r>
              <a:rPr lang="ru-RU" sz="1600" b="1" i="1" dirty="0">
                <a:solidFill>
                  <a:schemeClr val="tx1"/>
                </a:solidFill>
              </a:rPr>
              <a:t>идеи и принципы</a:t>
            </a:r>
            <a:r>
              <a:rPr lang="ru-RU" sz="1600" b="1" i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i="1" dirty="0" smtClean="0">
                <a:solidFill>
                  <a:schemeClr val="tx1"/>
                </a:solidFill>
              </a:rPr>
              <a:t>                           </a:t>
            </a:r>
            <a:r>
              <a:rPr lang="ru-RU" sz="1600" b="1" i="1" dirty="0">
                <a:solidFill>
                  <a:schemeClr val="tx1"/>
                </a:solidFill>
              </a:rPr>
              <a:t>Галина Ивановна - руководитель </a:t>
            </a:r>
            <a:r>
              <a:rPr lang="ru-RU" sz="1600" b="1" i="1" dirty="0" smtClean="0">
                <a:solidFill>
                  <a:schemeClr val="tx1"/>
                </a:solidFill>
              </a:rPr>
              <a:t>демократического </a:t>
            </a:r>
            <a:r>
              <a:rPr lang="ru-RU" sz="1600" b="1" i="1" dirty="0">
                <a:solidFill>
                  <a:schemeClr val="tx1"/>
                </a:solidFill>
              </a:rPr>
              <a:t>стиля, ее управленческие действия </a:t>
            </a:r>
            <a:r>
              <a:rPr lang="ru-RU" sz="1600" b="1" i="1" dirty="0" smtClean="0">
                <a:solidFill>
                  <a:schemeClr val="tx1"/>
                </a:solidFill>
              </a:rPr>
              <a:t>направлены </a:t>
            </a:r>
            <a:r>
              <a:rPr lang="ru-RU" sz="1600" b="1" i="1" dirty="0">
                <a:solidFill>
                  <a:schemeClr val="tx1"/>
                </a:solidFill>
              </a:rPr>
              <a:t>на создание условий для всех  </a:t>
            </a:r>
            <a:r>
              <a:rPr lang="ru-RU" sz="1600" b="1" i="1" dirty="0" smtClean="0">
                <a:solidFill>
                  <a:schemeClr val="tx1"/>
                </a:solidFill>
              </a:rPr>
              <a:t>участников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воспитательно</a:t>
            </a:r>
            <a:r>
              <a:rPr lang="ru-RU" sz="1600" b="1" i="1" dirty="0" smtClean="0">
                <a:solidFill>
                  <a:schemeClr val="tx1"/>
                </a:solidFill>
              </a:rPr>
              <a:t>-образовательного </a:t>
            </a:r>
            <a:r>
              <a:rPr lang="ru-RU" sz="1600" b="1" i="1" dirty="0">
                <a:solidFill>
                  <a:schemeClr val="tx1"/>
                </a:solidFill>
              </a:rPr>
              <a:t>процесса ДОУ.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Коллектив </a:t>
            </a:r>
            <a:r>
              <a:rPr lang="ru-RU" b="1" i="1" dirty="0">
                <a:solidFill>
                  <a:schemeClr val="tx1"/>
                </a:solidFill>
              </a:rPr>
              <a:t>МДОУ «Детский сад №14»-</a:t>
            </a:r>
          </a:p>
          <a:p>
            <a:pPr algn="ctr"/>
            <a:r>
              <a:rPr lang="ru-RU" sz="1600" b="1" i="1" dirty="0">
                <a:solidFill>
                  <a:schemeClr val="tx1"/>
                </a:solidFill>
              </a:rPr>
              <a:t>это коллектив единомышленников, который трудится по принципу единой педагогической команды. Главным условием работы персонала является любовь к детям и желание подарить им радость, знания и частичку души.</a:t>
            </a: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   </a:t>
            </a:r>
            <a:endPara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 smtClean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  <a:p>
            <a:pPr algn="r"/>
            <a:endParaRPr lang="ru-RU" sz="1600" b="1" i="1" dirty="0">
              <a:solidFill>
                <a:schemeClr val="tx1"/>
              </a:solidFill>
            </a:endParaRPr>
          </a:p>
        </p:txBody>
      </p:sp>
      <p:pic>
        <p:nvPicPr>
          <p:cNvPr id="12" name="Picture 4" descr="https://photosp.ru/images/2018/03/13/0_18cc97_1253a16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40374">
            <a:off x="7043262" y="5761463"/>
            <a:ext cx="1013345" cy="946426"/>
          </a:xfrm>
          <a:prstGeom prst="rect">
            <a:avLst/>
          </a:prstGeom>
          <a:noFill/>
        </p:spPr>
      </p:pic>
      <p:pic>
        <p:nvPicPr>
          <p:cNvPr id="13" name="Picture 10" descr="http://best-animation.ru/lanim/babochki_anim/babochkia-90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22865">
            <a:off x="-37708" y="5656013"/>
            <a:ext cx="1832441" cy="96636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2494062" cy="332541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ytimg.com/vi/22gDCjCgSGg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285" y="-105865"/>
            <a:ext cx="9164748" cy="6873561"/>
          </a:xfrm>
          <a:prstGeom prst="rect">
            <a:avLst/>
          </a:prstGeom>
          <a:noFill/>
        </p:spPr>
      </p:pic>
      <p:pic>
        <p:nvPicPr>
          <p:cNvPr id="5128" name="Picture 8" descr="http://www.cartooncottage.com/images/flowerpin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9015" y="5085183"/>
            <a:ext cx="1039725" cy="1382835"/>
          </a:xfrm>
          <a:prstGeom prst="rect">
            <a:avLst/>
          </a:prstGeom>
          <a:noFill/>
        </p:spPr>
      </p:pic>
      <p:sp>
        <p:nvSpPr>
          <p:cNvPr id="10" name="Загнутый угол 9"/>
          <p:cNvSpPr/>
          <p:nvPr/>
        </p:nvSpPr>
        <p:spPr>
          <a:xfrm>
            <a:off x="2068337" y="3264772"/>
            <a:ext cx="2011653" cy="3441215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b="1" i="1" dirty="0" smtClean="0"/>
              <a:t>Дементьева И.К. </a:t>
            </a:r>
            <a:r>
              <a:rPr lang="ru-RU" dirty="0"/>
              <a:t>В</a:t>
            </a:r>
            <a:r>
              <a:rPr lang="ru-RU" dirty="0" smtClean="0"/>
              <a:t>оспитатель, образование среднее специальное</a:t>
            </a:r>
          </a:p>
          <a:p>
            <a:pPr algn="ctr"/>
            <a:r>
              <a:rPr lang="ru-RU" dirty="0" err="1" smtClean="0"/>
              <a:t>педаогическое</a:t>
            </a:r>
            <a:endParaRPr lang="ru-RU" dirty="0"/>
          </a:p>
        </p:txBody>
      </p:sp>
      <p:sp>
        <p:nvSpPr>
          <p:cNvPr id="11" name="Загнутый угол 10"/>
          <p:cNvSpPr/>
          <p:nvPr/>
        </p:nvSpPr>
        <p:spPr>
          <a:xfrm>
            <a:off x="4148603" y="3773750"/>
            <a:ext cx="2367946" cy="2932237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b="1" i="1" dirty="0" smtClean="0"/>
              <a:t>Воробьева Е.Н</a:t>
            </a:r>
            <a:r>
              <a:rPr lang="ru-RU" i="1" dirty="0" smtClean="0"/>
              <a:t>.</a:t>
            </a:r>
          </a:p>
          <a:p>
            <a:pPr algn="ctr"/>
            <a:r>
              <a:rPr lang="ru-RU" sz="1600" dirty="0" smtClean="0"/>
              <a:t>Воспитатель,</a:t>
            </a:r>
          </a:p>
          <a:p>
            <a:pPr algn="ctr"/>
            <a:r>
              <a:rPr lang="ru-RU" sz="1600" dirty="0"/>
              <a:t>1 квалификационная </a:t>
            </a:r>
            <a:r>
              <a:rPr lang="ru-RU" sz="1600" dirty="0" smtClean="0"/>
              <a:t>категория, образование высшее педагогическое</a:t>
            </a:r>
            <a:endParaRPr lang="ru-RU" sz="1600" dirty="0"/>
          </a:p>
          <a:p>
            <a:pPr algn="ctr"/>
            <a:endParaRPr lang="ru-RU" dirty="0"/>
          </a:p>
        </p:txBody>
      </p:sp>
      <p:sp>
        <p:nvSpPr>
          <p:cNvPr id="12" name="Загнутый угол 11"/>
          <p:cNvSpPr/>
          <p:nvPr/>
        </p:nvSpPr>
        <p:spPr>
          <a:xfrm>
            <a:off x="6615836" y="3127929"/>
            <a:ext cx="2240643" cy="3578058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b="1" i="1" dirty="0" smtClean="0"/>
              <a:t>Мельник </a:t>
            </a:r>
            <a:r>
              <a:rPr lang="ru-RU" b="1" i="1" dirty="0"/>
              <a:t>Н.М.</a:t>
            </a:r>
          </a:p>
          <a:p>
            <a:pPr algn="ctr"/>
            <a:r>
              <a:rPr lang="ru-RU" sz="1600" dirty="0" smtClean="0"/>
              <a:t>Музыкальный руководитель, </a:t>
            </a:r>
          </a:p>
          <a:p>
            <a:pPr algn="ctr"/>
            <a:r>
              <a:rPr lang="ru-RU" sz="1600" dirty="0" smtClean="0"/>
              <a:t>1 квалификационная категория, образование среднее специальное</a:t>
            </a:r>
            <a:endParaRPr lang="ru-RU" sz="1600" dirty="0"/>
          </a:p>
        </p:txBody>
      </p:sp>
      <p:sp>
        <p:nvSpPr>
          <p:cNvPr id="13" name="Загнутый угол 12"/>
          <p:cNvSpPr/>
          <p:nvPr/>
        </p:nvSpPr>
        <p:spPr>
          <a:xfrm>
            <a:off x="-46561" y="3582910"/>
            <a:ext cx="1925353" cy="321865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" dirty="0" smtClean="0"/>
          </a:p>
          <a:p>
            <a:pPr algn="ctr"/>
            <a:endParaRPr lang="ru-RU" sz="800" dirty="0"/>
          </a:p>
          <a:p>
            <a:pPr algn="ctr"/>
            <a:endParaRPr lang="ru-RU" sz="800" dirty="0" smtClean="0"/>
          </a:p>
          <a:p>
            <a:pPr algn="ctr"/>
            <a:endParaRPr lang="ru-RU" sz="800" dirty="0"/>
          </a:p>
          <a:p>
            <a:pPr algn="ctr"/>
            <a:endParaRPr lang="ru-RU" sz="800" dirty="0" smtClean="0"/>
          </a:p>
          <a:p>
            <a:pPr algn="ctr"/>
            <a:endParaRPr lang="ru-RU" sz="800" dirty="0"/>
          </a:p>
          <a:p>
            <a:pPr algn="ctr"/>
            <a:endParaRPr lang="ru-RU" sz="800" dirty="0" smtClean="0"/>
          </a:p>
          <a:p>
            <a:pPr algn="ctr"/>
            <a:endParaRPr lang="ru-RU" sz="800" dirty="0"/>
          </a:p>
          <a:p>
            <a:pPr algn="ctr"/>
            <a:endParaRPr lang="ru-RU" sz="800" dirty="0" smtClean="0"/>
          </a:p>
          <a:p>
            <a:pPr algn="ctr"/>
            <a:endParaRPr lang="ru-RU" sz="800" dirty="0"/>
          </a:p>
          <a:p>
            <a:pPr algn="ctr"/>
            <a:endParaRPr lang="ru-RU" sz="800" dirty="0" smtClean="0"/>
          </a:p>
          <a:p>
            <a:pPr algn="ctr"/>
            <a:endParaRPr lang="ru-RU" sz="800" dirty="0"/>
          </a:p>
          <a:p>
            <a:pPr algn="ctr"/>
            <a:endParaRPr lang="ru-RU" sz="800" dirty="0" smtClean="0"/>
          </a:p>
          <a:p>
            <a:pPr algn="ctr"/>
            <a:endParaRPr lang="ru-RU" sz="800" dirty="0"/>
          </a:p>
          <a:p>
            <a:pPr algn="ctr"/>
            <a:endParaRPr lang="ru-RU" sz="800" dirty="0" smtClean="0"/>
          </a:p>
          <a:p>
            <a:pPr algn="ctr"/>
            <a:endParaRPr lang="ru-RU" sz="800" dirty="0"/>
          </a:p>
          <a:p>
            <a:pPr algn="ctr"/>
            <a:endParaRPr lang="ru-RU" sz="800" dirty="0" smtClean="0"/>
          </a:p>
          <a:p>
            <a:pPr algn="ctr"/>
            <a:endParaRPr lang="ru-RU" sz="800" dirty="0"/>
          </a:p>
          <a:p>
            <a:pPr algn="ctr"/>
            <a:r>
              <a:rPr lang="ru-RU" b="1" i="1" dirty="0" err="1"/>
              <a:t>Козлитина</a:t>
            </a:r>
            <a:r>
              <a:rPr lang="ru-RU" b="1" i="1" dirty="0"/>
              <a:t> Т.П</a:t>
            </a:r>
            <a:r>
              <a:rPr lang="ru-RU" b="1" i="1" dirty="0" smtClean="0"/>
              <a:t>.</a:t>
            </a:r>
            <a:endParaRPr lang="ru-RU" b="1" i="1" dirty="0"/>
          </a:p>
          <a:p>
            <a:pPr algn="ctr"/>
            <a:r>
              <a:rPr lang="ru-RU" dirty="0"/>
              <a:t>В</a:t>
            </a:r>
            <a:r>
              <a:rPr lang="ru-RU" dirty="0" smtClean="0"/>
              <a:t>оспитатель, </a:t>
            </a:r>
            <a:r>
              <a:rPr lang="ru-RU" dirty="0"/>
              <a:t>о</a:t>
            </a:r>
            <a:r>
              <a:rPr lang="ru-RU" dirty="0" smtClean="0"/>
              <a:t>бразование  высшее педагогическое.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" y="2864382"/>
            <a:ext cx="1685634" cy="253860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53" y="2075357"/>
            <a:ext cx="2017679" cy="28672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138209" y="-231004"/>
            <a:ext cx="8568959" cy="2399829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rgbClr val="0000FF"/>
                </a:solidFill>
              </a:rPr>
              <a:t>       </a:t>
            </a:r>
            <a:r>
              <a:rPr lang="ru-RU" b="1" i="1" dirty="0" smtClean="0">
                <a:solidFill>
                  <a:schemeClr val="tx1"/>
                </a:solidFill>
              </a:rPr>
              <a:t>Педагогический состав нашего ДОУ- специалисты высокой квалификации, их отличает творческий подход к работе, индивидуальный подход к каждому ребенку, инициативность, профессионализм, доброжелательность. </a:t>
            </a:r>
            <a:r>
              <a:rPr lang="ru-RU" b="1" i="1" dirty="0">
                <a:solidFill>
                  <a:schemeClr val="tx1"/>
                </a:solidFill>
              </a:rPr>
              <a:t>Наш детский сад-это место, </a:t>
            </a:r>
            <a:r>
              <a:rPr lang="ru-RU" b="1" i="1" dirty="0" smtClean="0">
                <a:solidFill>
                  <a:schemeClr val="tx1"/>
                </a:solidFill>
              </a:rPr>
              <a:t>где </a:t>
            </a:r>
            <a:r>
              <a:rPr lang="ru-RU" b="1" i="1" dirty="0">
                <a:solidFill>
                  <a:schemeClr val="tx1"/>
                </a:solidFill>
              </a:rPr>
              <a:t>царит атмосфера дружбы</a:t>
            </a:r>
            <a:r>
              <a:rPr lang="ru-RU" b="1" i="1" dirty="0" smtClean="0">
                <a:solidFill>
                  <a:schemeClr val="tx1"/>
                </a:solidFill>
              </a:rPr>
              <a:t>,  </a:t>
            </a:r>
            <a:r>
              <a:rPr lang="ru-RU" b="1" i="1" dirty="0">
                <a:solidFill>
                  <a:schemeClr val="tx1"/>
                </a:solidFill>
              </a:rPr>
              <a:t>творчества и домашнего уюта. </a:t>
            </a:r>
            <a:r>
              <a:rPr lang="ru-RU" b="1" i="1" dirty="0" smtClean="0">
                <a:solidFill>
                  <a:schemeClr val="tx1"/>
                </a:solidFill>
              </a:rPr>
              <a:t>Воспитатели </a:t>
            </a:r>
            <a:r>
              <a:rPr lang="ru-RU" b="1" i="1" dirty="0">
                <a:solidFill>
                  <a:schemeClr val="tx1"/>
                </a:solidFill>
              </a:rPr>
              <a:t>относятся к  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ru-RU" b="1" i="1" dirty="0">
                <a:solidFill>
                  <a:schemeClr val="tx1"/>
                </a:solidFill>
              </a:rPr>
              <a:t>малышам, как к своим </a:t>
            </a:r>
            <a:r>
              <a:rPr lang="ru-RU" b="1" i="1" dirty="0" smtClean="0">
                <a:solidFill>
                  <a:schemeClr val="tx1"/>
                </a:solidFill>
              </a:rPr>
              <a:t>собственным</a:t>
            </a:r>
            <a:r>
              <a:rPr lang="ru-RU" b="1" i="1" dirty="0">
                <a:solidFill>
                  <a:schemeClr val="tx1"/>
                </a:solidFill>
              </a:rPr>
              <a:t>, а </a:t>
            </a:r>
            <a:r>
              <a:rPr lang="ru-RU" b="1" i="1" dirty="0" smtClean="0">
                <a:solidFill>
                  <a:schemeClr val="tx1"/>
                </a:solidFill>
              </a:rPr>
              <a:t>родители всячески помогают.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22" y="2433520"/>
            <a:ext cx="1813081" cy="26085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56" y="2887486"/>
            <a:ext cx="2176794" cy="25329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" name="Picture 4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444979">
            <a:off x="5649164" y="1641946"/>
            <a:ext cx="1148042" cy="1583149"/>
          </a:xfrm>
          <a:prstGeom prst="rect">
            <a:avLst/>
          </a:prstGeom>
          <a:noFill/>
        </p:spPr>
      </p:pic>
      <p:pic>
        <p:nvPicPr>
          <p:cNvPr id="32" name="Picture 4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444979">
            <a:off x="1084777" y="4735771"/>
            <a:ext cx="1096612" cy="987555"/>
          </a:xfrm>
          <a:prstGeom prst="rect">
            <a:avLst/>
          </a:prstGeom>
          <a:noFill/>
        </p:spPr>
      </p:pic>
      <p:pic>
        <p:nvPicPr>
          <p:cNvPr id="33" name="Picture 2" descr="https://photosp.ru/images/2018/03/13/0_18cc97_1253a16_orig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438174">
            <a:off x="70723" y="-120297"/>
            <a:ext cx="730973" cy="682570"/>
          </a:xfrm>
          <a:prstGeom prst="rect">
            <a:avLst/>
          </a:prstGeom>
          <a:noFill/>
        </p:spPr>
      </p:pic>
      <p:pic>
        <p:nvPicPr>
          <p:cNvPr id="34" name="Picture 6" descr="http://www.cartooncottage.com/images/flowerpin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426" y="5631290"/>
            <a:ext cx="874647" cy="1163281"/>
          </a:xfrm>
          <a:prstGeom prst="rect">
            <a:avLst/>
          </a:prstGeom>
          <a:noFill/>
        </p:spPr>
      </p:pic>
      <p:pic>
        <p:nvPicPr>
          <p:cNvPr id="35" name="Picture 6" descr="http://www.cartooncottage.com/images/flowerpin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719" y="5661247"/>
            <a:ext cx="800387" cy="1064515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1359181" y="1950332"/>
            <a:ext cx="4727989" cy="681603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Педагогический состав ДОУ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53554360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344" y="-1860"/>
            <a:ext cx="9554344" cy="6858000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387180"/>
              </p:ext>
            </p:extLst>
          </p:nvPr>
        </p:nvGraphicFramePr>
        <p:xfrm>
          <a:off x="66622" y="429204"/>
          <a:ext cx="1293228" cy="1773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1" name="Acrobat Document" r:id="rId4" imgW="5848108" imgH="8019810" progId="AcroExch.Document.DC">
                  <p:embed/>
                </p:oleObj>
              </mc:Choice>
              <mc:Fallback>
                <p:oleObj name="Acrobat Document" r:id="rId4" imgW="5848108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622" y="429204"/>
                        <a:ext cx="1293228" cy="1773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133866"/>
              </p:ext>
            </p:extLst>
          </p:nvPr>
        </p:nvGraphicFramePr>
        <p:xfrm>
          <a:off x="2651777" y="913830"/>
          <a:ext cx="1235580" cy="169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2" name="Acrobat Document" r:id="rId6" imgW="5867287" imgH="8029530" progId="AcroExch.Document.DC">
                  <p:embed/>
                </p:oleObj>
              </mc:Choice>
              <mc:Fallback>
                <p:oleObj name="Acrobat Document" r:id="rId6" imgW="5867287" imgH="802953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51777" y="913830"/>
                        <a:ext cx="1235580" cy="1690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550148"/>
              </p:ext>
            </p:extLst>
          </p:nvPr>
        </p:nvGraphicFramePr>
        <p:xfrm>
          <a:off x="5209996" y="252678"/>
          <a:ext cx="1344334" cy="183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3" name="Acrobat Document" r:id="rId8" imgW="5895922" imgH="8048430" progId="AcroExch.Document.DC">
                  <p:embed/>
                </p:oleObj>
              </mc:Choice>
              <mc:Fallback>
                <p:oleObj name="Acrobat Document" r:id="rId8" imgW="5895922" imgH="804843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09996" y="252678"/>
                        <a:ext cx="1344334" cy="183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833814"/>
              </p:ext>
            </p:extLst>
          </p:nvPr>
        </p:nvGraphicFramePr>
        <p:xfrm>
          <a:off x="1187962" y="1426991"/>
          <a:ext cx="1297092" cy="1756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" name="Acrobat Document" r:id="rId10" imgW="5991008" imgH="8115120" progId="AcroExch.Document.DC">
                  <p:embed/>
                </p:oleObj>
              </mc:Choice>
              <mc:Fallback>
                <p:oleObj name="Acrobat Document" r:id="rId10" imgW="5991008" imgH="81151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87962" y="1426991"/>
                        <a:ext cx="1297092" cy="17569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255987"/>
              </p:ext>
            </p:extLst>
          </p:nvPr>
        </p:nvGraphicFramePr>
        <p:xfrm>
          <a:off x="7710102" y="92821"/>
          <a:ext cx="1278614" cy="1753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" name="Acrobat Document" r:id="rId12" imgW="5848108" imgH="8019810" progId="AcroExch.Document.DC">
                  <p:embed/>
                </p:oleObj>
              </mc:Choice>
              <mc:Fallback>
                <p:oleObj name="Acrobat Document" r:id="rId12" imgW="5848108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10102" y="92821"/>
                        <a:ext cx="1278614" cy="1753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700612"/>
              </p:ext>
            </p:extLst>
          </p:nvPr>
        </p:nvGraphicFramePr>
        <p:xfrm>
          <a:off x="192074" y="2722854"/>
          <a:ext cx="1317874" cy="1807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" name="Acrobat Document" r:id="rId14" imgW="5848108" imgH="8019810" progId="AcroExch.Document.DC">
                  <p:embed/>
                </p:oleObj>
              </mc:Choice>
              <mc:Fallback>
                <p:oleObj name="Acrobat Document" r:id="rId14" imgW="5848108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92074" y="2722854"/>
                        <a:ext cx="1317874" cy="1807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593854"/>
              </p:ext>
            </p:extLst>
          </p:nvPr>
        </p:nvGraphicFramePr>
        <p:xfrm>
          <a:off x="2205720" y="2634728"/>
          <a:ext cx="1433159" cy="19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" name="Acrobat Document" r:id="rId16" imgW="5848108" imgH="8019810" progId="AcroExch.Document.DC">
                  <p:embed/>
                </p:oleObj>
              </mc:Choice>
              <mc:Fallback>
                <p:oleObj name="Acrobat Document" r:id="rId16" imgW="5848108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205720" y="2634728"/>
                        <a:ext cx="1433159" cy="19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114267"/>
              </p:ext>
            </p:extLst>
          </p:nvPr>
        </p:nvGraphicFramePr>
        <p:xfrm>
          <a:off x="474056" y="4882661"/>
          <a:ext cx="1362452" cy="1864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" name="Acrobat Document" r:id="rId18" imgW="5867287" imgH="8029530" progId="AcroExch.Document.DC">
                  <p:embed/>
                </p:oleObj>
              </mc:Choice>
              <mc:Fallback>
                <p:oleObj name="Acrobat Document" r:id="rId18" imgW="5867287" imgH="802953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74056" y="4882661"/>
                        <a:ext cx="1362452" cy="1864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33175"/>
              </p:ext>
            </p:extLst>
          </p:nvPr>
        </p:nvGraphicFramePr>
        <p:xfrm>
          <a:off x="3910022" y="4023219"/>
          <a:ext cx="1409812" cy="1933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" name="Acrobat Document" r:id="rId20" imgW="5848108" imgH="8019810" progId="AcroExch.Document.DC">
                  <p:embed/>
                </p:oleObj>
              </mc:Choice>
              <mc:Fallback>
                <p:oleObj name="Acrobat Document" r:id="rId20" imgW="5848108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910022" y="4023219"/>
                        <a:ext cx="1409812" cy="1933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841306"/>
              </p:ext>
            </p:extLst>
          </p:nvPr>
        </p:nvGraphicFramePr>
        <p:xfrm>
          <a:off x="3955223" y="1820722"/>
          <a:ext cx="1290627" cy="1826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" name="Acrobat Document" r:id="rId22" imgW="5667119" imgH="8019810" progId="AcroExch.Document.DC">
                  <p:embed/>
                </p:oleObj>
              </mc:Choice>
              <mc:Fallback>
                <p:oleObj name="Acrobat Document" r:id="rId22" imgW="5667119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955223" y="1820722"/>
                        <a:ext cx="1290627" cy="1826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321068" y="78670"/>
            <a:ext cx="2658817" cy="820004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Наши достижения</a:t>
            </a:r>
            <a:endParaRPr lang="ru-RU" b="1" i="1" dirty="0"/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479551"/>
              </p:ext>
            </p:extLst>
          </p:nvPr>
        </p:nvGraphicFramePr>
        <p:xfrm>
          <a:off x="2131530" y="4684140"/>
          <a:ext cx="1430562" cy="1957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" name="Acrobat Document" r:id="rId24" imgW="5867287" imgH="8029530" progId="AcroExch.Document.DC">
                  <p:embed/>
                </p:oleObj>
              </mc:Choice>
              <mc:Fallback>
                <p:oleObj name="Acrobat Document" r:id="rId24" imgW="5867287" imgH="802953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131530" y="4684140"/>
                        <a:ext cx="1430562" cy="1957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294217"/>
              </p:ext>
            </p:extLst>
          </p:nvPr>
        </p:nvGraphicFramePr>
        <p:xfrm>
          <a:off x="6656702" y="1505837"/>
          <a:ext cx="1441824" cy="1977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" name="Acrobat Document" r:id="rId26" imgW="5848108" imgH="8019810" progId="AcroExch.Document.DC">
                  <p:embed/>
                </p:oleObj>
              </mc:Choice>
              <mc:Fallback>
                <p:oleObj name="Acrobat Document" r:id="rId26" imgW="5848108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656702" y="1505837"/>
                        <a:ext cx="1441824" cy="1977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727523"/>
              </p:ext>
            </p:extLst>
          </p:nvPr>
        </p:nvGraphicFramePr>
        <p:xfrm>
          <a:off x="7714536" y="4957797"/>
          <a:ext cx="1348158" cy="1834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" name="Acrobat Document" r:id="rId28" imgW="5934010" imgH="8077050" progId="AcroExch.Document.DC">
                  <p:embed/>
                </p:oleObj>
              </mc:Choice>
              <mc:Fallback>
                <p:oleObj name="Acrobat Document" r:id="rId28" imgW="5934010" imgH="8077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7714536" y="4957797"/>
                        <a:ext cx="1348158" cy="1834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2922"/>
              </p:ext>
            </p:extLst>
          </p:nvPr>
        </p:nvGraphicFramePr>
        <p:xfrm>
          <a:off x="5996016" y="4736108"/>
          <a:ext cx="1374815" cy="1881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" name="Acrobat Document" r:id="rId30" imgW="5876742" imgH="8038980" progId="AcroExch.Document.DC">
                  <p:embed/>
                </p:oleObj>
              </mc:Choice>
              <mc:Fallback>
                <p:oleObj name="Acrobat Document" r:id="rId30" imgW="5876742" imgH="80389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996016" y="4736108"/>
                        <a:ext cx="1374815" cy="1881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703431"/>
              </p:ext>
            </p:extLst>
          </p:nvPr>
        </p:nvGraphicFramePr>
        <p:xfrm>
          <a:off x="5527542" y="2234820"/>
          <a:ext cx="1454801" cy="1990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" name="Acrobat Document" r:id="rId32" imgW="5867287" imgH="8029530" progId="AcroExch.Document.DC">
                  <p:embed/>
                </p:oleObj>
              </mc:Choice>
              <mc:Fallback>
                <p:oleObj name="Acrobat Document" r:id="rId32" imgW="5867287" imgH="802953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527542" y="2234820"/>
                        <a:ext cx="1454801" cy="1990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865450"/>
              </p:ext>
            </p:extLst>
          </p:nvPr>
        </p:nvGraphicFramePr>
        <p:xfrm>
          <a:off x="7901663" y="3067837"/>
          <a:ext cx="1333470" cy="181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" name="Acrobat Document" r:id="rId34" imgW="5934010" imgH="8077050" progId="AcroExch.Document.DC">
                  <p:embed/>
                </p:oleObj>
              </mc:Choice>
              <mc:Fallback>
                <p:oleObj name="Acrobat Document" r:id="rId34" imgW="5934010" imgH="8077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901663" y="3067837"/>
                        <a:ext cx="1333470" cy="1814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8" descr="http://f4.mylove.ru/wqlt31bOVB.jpg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9836">
            <a:off x="3405306" y="45197"/>
            <a:ext cx="1620432" cy="135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 rot="21280217">
            <a:off x="2335139" y="112221"/>
            <a:ext cx="435599" cy="384779"/>
          </a:xfrm>
          <a:prstGeom prst="rect">
            <a:avLst/>
          </a:prstGeom>
          <a:noFill/>
        </p:spPr>
      </p:pic>
      <p:pic>
        <p:nvPicPr>
          <p:cNvPr id="31" name="Picture 4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 rot="19208203">
            <a:off x="3549665" y="5850731"/>
            <a:ext cx="914736" cy="808016"/>
          </a:xfrm>
          <a:prstGeom prst="rect">
            <a:avLst/>
          </a:prstGeom>
          <a:noFill/>
        </p:spPr>
      </p:pic>
      <p:pic>
        <p:nvPicPr>
          <p:cNvPr id="32" name="Picture 10" descr="https://catherineasquithgallery.com/uploads/posts/2021-03/1614553599_34-p-kartinki-babochki-na-belom-fone-51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7110">
            <a:off x="6567138" y="804312"/>
            <a:ext cx="622222" cy="50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s://catherineasquithgallery.com/uploads/posts/2021-03/1614553599_34-p-kartinki-babochki-na-belom-fone-51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16" y="5999802"/>
            <a:ext cx="670472" cy="54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064886"/>
      </p:ext>
    </p:extLst>
  </p:cSld>
  <p:clrMapOvr>
    <a:masterClrMapping/>
  </p:clrMapOvr>
  <p:transition spd="slow" advClick="0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4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798318" y="-173917"/>
            <a:ext cx="8168924" cy="5760640"/>
          </a:xfrm>
          <a:prstGeom prst="round2Diag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/>
              <a:t>                            Образовательная среда </a:t>
            </a:r>
            <a:r>
              <a:rPr lang="ru-RU" sz="1600" b="1" dirty="0"/>
              <a:t>ДО в соответствии с ФГОС </a:t>
            </a:r>
            <a:r>
              <a:rPr lang="ru-RU" sz="1600" b="1" dirty="0" smtClean="0"/>
              <a:t>ДО</a:t>
            </a:r>
          </a:p>
          <a:p>
            <a:endParaRPr lang="ru-RU" sz="1600" b="1" dirty="0" smtClean="0"/>
          </a:p>
          <a:p>
            <a:pPr algn="ctr"/>
            <a:r>
              <a:rPr lang="ru-RU" sz="1600" dirty="0" smtClean="0"/>
              <a:t>       Созданная </a:t>
            </a:r>
            <a:r>
              <a:rPr lang="ru-RU" sz="1600" dirty="0"/>
              <a:t>в дошкольной образовательной организации </a:t>
            </a:r>
            <a:r>
              <a:rPr lang="ru-RU" sz="1600" b="1" dirty="0"/>
              <a:t>образовательная среда</a:t>
            </a:r>
            <a:r>
              <a:rPr lang="ru-RU" sz="1600" dirty="0"/>
              <a:t> отвечает следующим </a:t>
            </a:r>
            <a:r>
              <a:rPr lang="ru-RU" sz="1600" b="1" dirty="0"/>
              <a:t>требованиям</a:t>
            </a:r>
            <a:r>
              <a:rPr lang="ru-RU" sz="1600" dirty="0"/>
              <a:t>:</a:t>
            </a:r>
          </a:p>
          <a:p>
            <a:r>
              <a:rPr lang="ru-RU" sz="1600" dirty="0"/>
              <a:t>- гарантирует охрану и укрепление физического и психического здоровья детей;</a:t>
            </a:r>
            <a:br>
              <a:rPr lang="ru-RU" sz="1600" dirty="0"/>
            </a:br>
            <a:r>
              <a:rPr lang="ru-RU" sz="1600" dirty="0"/>
              <a:t>- обеспечивает эмоциональное благополучие детей;</a:t>
            </a:r>
          </a:p>
          <a:p>
            <a:r>
              <a:rPr lang="ru-RU" sz="1600" dirty="0"/>
              <a:t>- создает условия для развивающего вариатив­ного дошкольного образования;</a:t>
            </a:r>
          </a:p>
          <a:p>
            <a:r>
              <a:rPr lang="ru-RU" sz="1600" dirty="0"/>
              <a:t>- обеспечивает открытость дошкольного образования;</a:t>
            </a:r>
          </a:p>
          <a:p>
            <a:r>
              <a:rPr lang="ru-RU" sz="1600" dirty="0"/>
              <a:t>- создает условия для участия родителей (законных представителей) в образовательной деятельности.</a:t>
            </a:r>
          </a:p>
          <a:p>
            <a:r>
              <a:rPr lang="ru-RU" sz="1600" dirty="0" smtClean="0"/>
              <a:t>Предметно-игровая </a:t>
            </a:r>
            <a:r>
              <a:rPr lang="ru-RU" sz="1600" dirty="0"/>
              <a:t>среда групп организована таким образом, чтобы дети имели возможность заниматься любимым делом. Размещение оборудования по принципу нежесткого центрирования позволяет им объединяться небольшими подгруппами по общим интересам.</a:t>
            </a:r>
            <a:br>
              <a:rPr lang="ru-RU" sz="1600" dirty="0"/>
            </a:br>
            <a:r>
              <a:rPr lang="ru-RU" sz="1600" dirty="0"/>
              <a:t>В группах созданы центры и зоны: сюжетно-ролевой игры; здоровья и двигательной активности; речевого развития; науки и озеленения; искусства; познавательного развития; строительно-конструктивных игр; уголки безопасности. Организация и расположение центров и зон рационально, логично и удобно для детей. Все центры наполнены развивающим содержанием, динамично изменяющимся в соответствии с задачами воспитания и обучения, возрастными возможностями детей, интересами мальчиков и девочек.</a:t>
            </a:r>
            <a:endParaRPr lang="ru-RU" sz="1600" dirty="0">
              <a:effectLst/>
            </a:endParaRPr>
          </a:p>
        </p:txBody>
      </p:sp>
      <p:pic>
        <p:nvPicPr>
          <p:cNvPr id="9" name="Picture 6" descr="http://s017.radikal.ru/i402/1305/9c/614379c8e40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26809">
            <a:off x="-93938" y="-113009"/>
            <a:ext cx="1784513" cy="1838183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02" y="4797152"/>
            <a:ext cx="7631494" cy="2304256"/>
          </a:xfrm>
          <a:prstGeom prst="rect">
            <a:avLst/>
          </a:prstGeom>
        </p:spPr>
      </p:pic>
      <p:pic>
        <p:nvPicPr>
          <p:cNvPr id="12" name="Picture 2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808024">
            <a:off x="7553920" y="1485886"/>
            <a:ext cx="1615392" cy="1414817"/>
          </a:xfrm>
          <a:prstGeom prst="rect">
            <a:avLst/>
          </a:prstGeom>
          <a:noFill/>
        </p:spPr>
      </p:pic>
      <p:pic>
        <p:nvPicPr>
          <p:cNvPr id="13" name="Picture 2" descr="http://animashki.org/uploads/posts/2016-06/1466760239_143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64020" y="5207056"/>
            <a:ext cx="2000264" cy="1720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773023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527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53"/>
            <a:ext cx="2182946" cy="291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" y="3669677"/>
            <a:ext cx="2391242" cy="31883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98" y="216412"/>
            <a:ext cx="2538282" cy="338437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844234" y="249720"/>
            <a:ext cx="3816425" cy="759886"/>
          </a:xfrm>
          <a:prstGeom prst="round2Diag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Младшая разновозрастная </a:t>
            </a:r>
            <a:r>
              <a:rPr lang="ru-RU" sz="1600" b="1" i="1" dirty="0">
                <a:solidFill>
                  <a:schemeClr val="tx1"/>
                </a:solidFill>
              </a:rPr>
              <a:t>группа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037036"/>
            <a:ext cx="2970148" cy="39601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34" y="2803341"/>
            <a:ext cx="3323543" cy="44313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57" y="1078495"/>
            <a:ext cx="5345684" cy="25911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4" descr="https://img1.picmix.com/output/stamp/normal/7/1/3/3/833317_883c9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8672057">
            <a:off x="1782477" y="2935760"/>
            <a:ext cx="1280377" cy="1153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533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6012</TotalTime>
  <Words>1493</Words>
  <Application>Microsoft Office PowerPoint</Application>
  <PresentationFormat>Экран (4:3)</PresentationFormat>
  <Paragraphs>235</Paragraphs>
  <Slides>33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Aharoni</vt:lpstr>
      <vt:lpstr>Arial</vt:lpstr>
      <vt:lpstr>Calibri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DS14</cp:lastModifiedBy>
  <cp:revision>368</cp:revision>
  <dcterms:created xsi:type="dcterms:W3CDTF">2019-04-05T18:31:21Z</dcterms:created>
  <dcterms:modified xsi:type="dcterms:W3CDTF">2022-03-01T08:32:21Z</dcterms:modified>
</cp:coreProperties>
</file>