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6" r:id="rId2"/>
    <p:sldId id="280" r:id="rId3"/>
    <p:sldId id="281" r:id="rId4"/>
    <p:sldId id="283" r:id="rId5"/>
    <p:sldId id="291" r:id="rId6"/>
    <p:sldId id="284" r:id="rId7"/>
    <p:sldId id="285" r:id="rId8"/>
    <p:sldId id="286" r:id="rId9"/>
    <p:sldId id="282" r:id="rId10"/>
    <p:sldId id="289" r:id="rId11"/>
    <p:sldId id="272" r:id="rId12"/>
    <p:sldId id="273" r:id="rId13"/>
    <p:sldId id="299" r:id="rId14"/>
    <p:sldId id="288" r:id="rId15"/>
    <p:sldId id="292" r:id="rId16"/>
    <p:sldId id="298" r:id="rId17"/>
  </p:sldIdLst>
  <p:sldSz cx="9721850" cy="7129463"/>
  <p:notesSz cx="6888163" cy="10020300"/>
  <p:defaultTextStyle>
    <a:defPPr>
      <a:defRPr lang="ru-RU"/>
    </a:defPPr>
    <a:lvl1pPr marL="0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1432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2863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4295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5726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7158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8590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70021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51453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67" autoAdjust="0"/>
  </p:normalViewPr>
  <p:slideViewPr>
    <p:cSldViewPr showGuides="1">
      <p:cViewPr>
        <p:scale>
          <a:sx n="53" d="100"/>
          <a:sy n="53" d="100"/>
        </p:scale>
        <p:origin x="-1075" y="115"/>
      </p:cViewPr>
      <p:guideLst>
        <p:guide orient="horz" pos="2245"/>
        <p:guide pos="30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0.12</c:v>
                </c:pt>
                <c:pt idx="1">
                  <c:v>0.02</c:v>
                </c:pt>
                <c:pt idx="2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2022-203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0.28000000000000003</c:v>
                </c:pt>
                <c:pt idx="2">
                  <c:v>0.27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2022-203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0.6</c:v>
                </c:pt>
                <c:pt idx="1">
                  <c:v>0.7</c:v>
                </c:pt>
                <c:pt idx="2">
                  <c:v>0.71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1999872"/>
        <c:axId val="72001408"/>
        <c:axId val="0"/>
      </c:bar3DChart>
      <c:catAx>
        <c:axId val="71999872"/>
        <c:scaling>
          <c:orientation val="minMax"/>
        </c:scaling>
        <c:delete val="0"/>
        <c:axPos val="b"/>
        <c:majorTickMark val="out"/>
        <c:minorTickMark val="none"/>
        <c:tickLblPos val="nextTo"/>
        <c:crossAx val="72001408"/>
        <c:crosses val="autoZero"/>
        <c:auto val="1"/>
        <c:lblAlgn val="ctr"/>
        <c:lblOffset val="100"/>
        <c:noMultiLvlLbl val="0"/>
      </c:catAx>
      <c:valAx>
        <c:axId val="720014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1999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0111B-C143-444F-AE53-CB62B6B11A12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2650" y="750888"/>
            <a:ext cx="51228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CB953-B9E6-432A-ADDF-5D573A4C2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0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1063" y="750888"/>
            <a:ext cx="512603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FADCF-A8EF-4809-97FC-8309432684C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53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BFD2-0E50-4D14-8D89-6F678DBEAFB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BBA1-E2D4-48D1-8561-6A1DADE1B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142" y="2214758"/>
            <a:ext cx="8263573" cy="152821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281" y="4040029"/>
            <a:ext cx="6805295" cy="18219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7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9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3" y="285509"/>
            <a:ext cx="8749665" cy="1188244"/>
          </a:xfrm>
          <a:prstGeom prst="rect">
            <a:avLst/>
          </a:prstGeom>
        </p:spPr>
        <p:txBody>
          <a:bodyPr vert="horz" lIns="96286" tIns="48143" rIns="96286" bIns="481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3" y="1663542"/>
            <a:ext cx="8749665" cy="4705116"/>
          </a:xfrm>
          <a:prstGeom prst="rect">
            <a:avLst/>
          </a:prstGeom>
        </p:spPr>
        <p:txBody>
          <a:bodyPr vert="horz" lIns="96286" tIns="48143" rIns="96286" bIns="481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92" y="6607956"/>
            <a:ext cx="2268432" cy="379578"/>
          </a:xfrm>
          <a:prstGeom prst="rect">
            <a:avLst/>
          </a:prstGeom>
        </p:spPr>
        <p:txBody>
          <a:bodyPr vert="horz" lIns="96286" tIns="48143" rIns="96286" bIns="4814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BFD2-0E50-4D14-8D89-6F678DBEAFB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632" y="6607956"/>
            <a:ext cx="3078586" cy="379578"/>
          </a:xfrm>
          <a:prstGeom prst="rect">
            <a:avLst/>
          </a:prstGeom>
        </p:spPr>
        <p:txBody>
          <a:bodyPr vert="horz" lIns="96286" tIns="48143" rIns="96286" bIns="4814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7326" y="6607956"/>
            <a:ext cx="2268432" cy="379578"/>
          </a:xfrm>
          <a:prstGeom prst="rect">
            <a:avLst/>
          </a:prstGeom>
        </p:spPr>
        <p:txBody>
          <a:bodyPr vert="horz" lIns="96286" tIns="48143" rIns="96286" bIns="4814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BBA1-E2D4-48D1-8561-6A1DADE1B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962863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074" indent="-361074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326" indent="-300895" algn="l" defTabSz="9628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3579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5011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6442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7874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305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737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2169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432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2863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4295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7158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8590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0021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1453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92269" y="132683"/>
            <a:ext cx="6336704" cy="9694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ramond" panose="02020404030301010803" pitchFamily="18" charset="0"/>
              </a:rPr>
              <a:t>Основные показатели  и результаты деятельности в части укрепления здоровья детей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135872"/>
              </p:ext>
            </p:extLst>
          </p:nvPr>
        </p:nvGraphicFramePr>
        <p:xfrm>
          <a:off x="308923" y="1332483"/>
          <a:ext cx="3744674" cy="2392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72337"/>
                <a:gridCol w="1872337"/>
              </a:tblGrid>
              <a:tr h="11056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пропусков по болезни на одного ребёнка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2019-2020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4,72%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2020-2021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4,3%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2021-2022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4,2%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02243343"/>
              </p:ext>
            </p:extLst>
          </p:nvPr>
        </p:nvGraphicFramePr>
        <p:xfrm>
          <a:off x="5062671" y="1979591"/>
          <a:ext cx="4481337" cy="316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9" name="Picture 5" descr="C:\Users\кроха\Desktop\m-olimpi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36" y="5173264"/>
            <a:ext cx="1660377" cy="1660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83083" y="1137037"/>
            <a:ext cx="48609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ramond" panose="02020404030301010803" pitchFamily="18" charset="0"/>
              </a:rPr>
              <a:t>Оценка эффективности педагогических воздействий и индивидуального развития по образовательной области физическое развитие</a:t>
            </a:r>
            <a:endParaRPr lang="ru-RU" sz="14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Garamond" panose="02020404030301010803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 t="9114" r="11448" b="18230"/>
          <a:stretch/>
        </p:blipFill>
        <p:spPr bwMode="auto">
          <a:xfrm>
            <a:off x="5773326" y="4994726"/>
            <a:ext cx="3888432" cy="1976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B:\фото 2023 сад и дом - копия\ESTI29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2" y="3924771"/>
            <a:ext cx="3878494" cy="290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35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7718" r="7403" b="19153"/>
          <a:stretch/>
        </p:blipFill>
        <p:spPr bwMode="auto">
          <a:xfrm>
            <a:off x="429037" y="4488033"/>
            <a:ext cx="5232253" cy="260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5046" r="11729" b="13592"/>
          <a:stretch/>
        </p:blipFill>
        <p:spPr bwMode="auto">
          <a:xfrm>
            <a:off x="252413" y="1339618"/>
            <a:ext cx="5232253" cy="2977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:\20 сад\июнь2021\VTKD63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0" b="1"/>
          <a:stretch/>
        </p:blipFill>
        <p:spPr bwMode="auto">
          <a:xfrm>
            <a:off x="6502535" y="4488033"/>
            <a:ext cx="2518187" cy="260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5" t="41410" r="31120" b="17180"/>
          <a:stretch/>
        </p:blipFill>
        <p:spPr bwMode="auto">
          <a:xfrm rot="5400000">
            <a:off x="6505432" y="1950251"/>
            <a:ext cx="3280427" cy="175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290" y="2067879"/>
            <a:ext cx="1546278" cy="15210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5413" y="922837"/>
            <a:ext cx="7319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Спортивные соревнования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4006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05917"/>
            <a:ext cx="3207004" cy="254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91" y="4049698"/>
            <a:ext cx="3108890" cy="3081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4289" y="1305917"/>
            <a:ext cx="3617172" cy="271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9" y="4033270"/>
            <a:ext cx="3059260" cy="3069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6077"/>
          <a:stretch/>
        </p:blipFill>
        <p:spPr bwMode="auto">
          <a:xfrm>
            <a:off x="6911461" y="1305917"/>
            <a:ext cx="2719622" cy="254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62" y="4049697"/>
            <a:ext cx="2719622" cy="3069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7876" y="324371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</a:p>
        </p:txBody>
      </p:sp>
    </p:spTree>
    <p:extLst>
      <p:ext uri="{BB962C8B-B14F-4D97-AF65-F5344CB8AC3E}">
        <p14:creationId xmlns:p14="http://schemas.microsoft.com/office/powerpoint/2010/main" val="38347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9" y="1188469"/>
            <a:ext cx="2662110" cy="254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32" y="1203327"/>
            <a:ext cx="2644398" cy="254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2050" y="1188469"/>
            <a:ext cx="2818703" cy="257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8" y="4068787"/>
            <a:ext cx="2701257" cy="28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79" y="4068787"/>
            <a:ext cx="2770105" cy="28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25" y="4181591"/>
            <a:ext cx="2771958" cy="2769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</a:p>
        </p:txBody>
      </p:sp>
    </p:spTree>
    <p:extLst>
      <p:ext uri="{BB962C8B-B14F-4D97-AF65-F5344CB8AC3E}">
        <p14:creationId xmlns:p14="http://schemas.microsoft.com/office/powerpoint/2010/main" val="4422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161" y="919601"/>
            <a:ext cx="9199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Народные праздники и развлечения (народные игры, народные виды спорта)</a:t>
            </a:r>
            <a:endParaRPr lang="ru-RU" sz="2000" b="1" dirty="0"/>
          </a:p>
        </p:txBody>
      </p:sp>
      <p:pic>
        <p:nvPicPr>
          <p:cNvPr id="7" name="Picture 2" descr="B:\фото\DVHA6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9" y="1319711"/>
            <a:ext cx="3459548" cy="259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20 сад\июнь2021\IMG_8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85" y="1319713"/>
            <a:ext cx="4606708" cy="25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20 сад\июнь2021\IMG_8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38" y="4068787"/>
            <a:ext cx="4778183" cy="269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20 сад\июнь2021\IMG_8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" y="4105796"/>
            <a:ext cx="4646766" cy="261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5519" y="491621"/>
            <a:ext cx="87849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ВОСПИТАННИКИ 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ПДАГОГИ ИМЕЮТ 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ХОРОШИЕ РЕЗУЛЬТАТЫ </a:t>
            </a:r>
          </a:p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ЧАСТИ ФИЗИЧЕСКОГО РАЗВИТИЯ</a:t>
            </a:r>
          </a:p>
        </p:txBody>
      </p:sp>
      <p:pic>
        <p:nvPicPr>
          <p:cNvPr id="11267" name="Picture 3" descr="F:\Итоги конкурсов\спорт\FullSizeRender-09-03-22-12-02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 b="6404"/>
          <a:stretch/>
        </p:blipFill>
        <p:spPr bwMode="auto">
          <a:xfrm rot="16200000">
            <a:off x="1867194" y="1949950"/>
            <a:ext cx="3644638" cy="255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Итоги конкурсов\спорт\FullSizeRender-09-03-22-12-02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3871" r="3492" b="6112"/>
          <a:stretch/>
        </p:blipFill>
        <p:spPr bwMode="auto">
          <a:xfrm rot="16200000">
            <a:off x="4153057" y="2512264"/>
            <a:ext cx="3607136" cy="256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/>
          <a:stretch/>
        </p:blipFill>
        <p:spPr bwMode="auto">
          <a:xfrm>
            <a:off x="6972300" y="3563938"/>
            <a:ext cx="2498396" cy="3454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0406" y="1620515"/>
            <a:ext cx="2088232" cy="37948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0560" tIns="50281" rIns="100560" bIns="50281" rtlCol="0">
            <a:spAutoFit/>
          </a:bodyPr>
          <a:lstStyle/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15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89156" indent="-289156" algn="ctr"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</a:p>
          <a:p>
            <a:pPr algn="ctr"/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– спортивного праздника «</a:t>
            </a:r>
            <a:r>
              <a:rPr lang="ru-RU" sz="15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Спортландия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9156" indent="-289156" algn="ctr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городской спартакиады,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2019, 2020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89156" indent="-289156">
              <a:buFontTx/>
              <a:buChar char="-"/>
            </a:pPr>
            <a:endParaRPr lang="ru-RU" sz="1500" dirty="0"/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820" y="1866353"/>
            <a:ext cx="1391355" cy="13604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8" r="37461"/>
          <a:stretch/>
        </p:blipFill>
        <p:spPr>
          <a:xfrm>
            <a:off x="2556669" y="5432854"/>
            <a:ext cx="1646367" cy="124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5519" y="491621"/>
            <a:ext cx="87849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ВОСПИТАННИКИ 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ПДАГОГИ ИМЕЮТ 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ХОРОШИЕ РЕЗУЛЬТАТЫ </a:t>
            </a:r>
          </a:p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ЧАСТИ ФИЗИЧЕСКОГО РАЗВИТИЯ</a:t>
            </a:r>
          </a:p>
        </p:txBody>
      </p:sp>
      <p:pic>
        <p:nvPicPr>
          <p:cNvPr id="11266" name="Picture 2" descr="F:\Итоги конкурсов\спорт\FullSizeRender-09-03-22-12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695" r="7482" b="7454"/>
          <a:stretch/>
        </p:blipFill>
        <p:spPr bwMode="auto">
          <a:xfrm rot="16200000">
            <a:off x="5961278" y="3336079"/>
            <a:ext cx="3767591" cy="283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Итоги конкурсов\спорт\FullSizeRender-09-03-22-12-02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6150" r="5594" b="2047"/>
          <a:stretch/>
        </p:blipFill>
        <p:spPr bwMode="auto">
          <a:xfrm>
            <a:off x="3284902" y="1524078"/>
            <a:ext cx="2992945" cy="407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1990" y="1836539"/>
            <a:ext cx="2520281" cy="40256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0560" tIns="50281" rIns="100560" bIns="50281" rtlCol="0">
            <a:spAutoFit/>
          </a:bodyPr>
          <a:lstStyle/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156" indent="-289156" algn="ctr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этапа всероссийской заочной акции «Физическая культура и спорт –альтернатива пагубным привычкам, 2019, 2021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9156" indent="-289156" algn="ctr"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</a:t>
            </a:r>
            <a:endParaRPr lang="ru-RU" sz="15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МАДОУ 20</a:t>
            </a:r>
          </a:p>
          <a:p>
            <a:pPr algn="ctr"/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лучший результат в многоборье», 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89156" indent="-289156">
              <a:buFontTx/>
              <a:buChar char="-"/>
            </a:pPr>
            <a:endParaRPr lang="ru-RU" sz="1500" dirty="0"/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44" y="1622940"/>
            <a:ext cx="1731087" cy="244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кроха\Desktop\20 сад 2021-22\Итоги положения 2021-2022\!ИТОГИ\Спортландия 2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1" y="1081824"/>
            <a:ext cx="1778822" cy="2446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207" y="1222520"/>
            <a:ext cx="2520281" cy="514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0560" tIns="50281" rIns="100560" bIns="50281" rtlCol="0">
            <a:spAutoFit/>
          </a:bodyPr>
          <a:lstStyle/>
          <a:p>
            <a:pPr algn="ctr"/>
            <a:endParaRPr lang="ru-RU" sz="1500" b="1" dirty="0" smtClean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</a:t>
            </a:r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156" indent="-289156" algn="ctr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конкурса «Здоровье и Спорт» 2021 г</a:t>
            </a:r>
          </a:p>
          <a:p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156" indent="-289156"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 спортивном муниципальном конкурсе в  номинации «Самая находчивая семья», 2022 г.</a:t>
            </a:r>
          </a:p>
          <a:p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89156" indent="-289156"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Призёр, 2 место</a:t>
            </a:r>
            <a:endParaRPr lang="ru-RU" sz="15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культурно – спортивного праздника «</a:t>
            </a:r>
            <a:r>
              <a:rPr lang="ru-RU" sz="15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Спортландия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endParaRPr lang="ru-RU" sz="1500" dirty="0" smtClean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89156" indent="-289156">
              <a:buFontTx/>
              <a:buChar char="-"/>
            </a:pPr>
            <a:endParaRPr lang="ru-RU" sz="1500" dirty="0"/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437" y="274527"/>
            <a:ext cx="87849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ВОСПИТАННИКИ 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ПДАГОГИ ИМЕЮТ 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ХОРОШИЕ РЕЗУЛЬТАТЫ </a:t>
            </a:r>
          </a:p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ЧАСТИ ФИЗИЧЕСКОГО РАЗВИТИЯ</a:t>
            </a:r>
          </a:p>
        </p:txBody>
      </p:sp>
      <p:pic>
        <p:nvPicPr>
          <p:cNvPr id="11" name="Picture 5" descr="C:\Users\Администратор\Downloads\IMG_7501-21-12-22-10-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6879" r="9291"/>
          <a:stretch/>
        </p:blipFill>
        <p:spPr bwMode="auto">
          <a:xfrm>
            <a:off x="2771070" y="4565523"/>
            <a:ext cx="2472957" cy="232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дминистратор\Downloads\SubstandardFullSizeRender-21-12-22-09-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28" y="3204691"/>
            <a:ext cx="2683687" cy="201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кроха\Desktop\9mkoxhE8kU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08" y="1150972"/>
            <a:ext cx="2381247" cy="178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Администратор\Downloads\SubstandardFullSizeRender-21-12-22-10-00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4788"/>
          <a:stretch/>
        </p:blipFill>
        <p:spPr bwMode="auto">
          <a:xfrm>
            <a:off x="5308720" y="3754011"/>
            <a:ext cx="1534886" cy="162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Администратор\Downloads\SubstandardFullSizeRender-21-12-22-10-00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97" y="5377035"/>
            <a:ext cx="2063751" cy="154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кроха\Desktop\vTyFmjSKLqA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 b="16918"/>
          <a:stretch/>
        </p:blipFill>
        <p:spPr bwMode="auto">
          <a:xfrm>
            <a:off x="5508997" y="5494143"/>
            <a:ext cx="1362431" cy="143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9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7885" y="157176"/>
            <a:ext cx="8280920" cy="9694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ramond" panose="02020404030301010803" pitchFamily="18" charset="0"/>
              </a:rPr>
              <a:t>В ДЕТСКОМ САДУ РЕАЛИЗУЕТСЯ СИСТЕМА МЕРОПРИЯТИЙ, направленных на оздоровление и физическое развитие детей раннего и дошкольного возраста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Garamond" panose="02020404030301010803" pitchFamily="18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189711" y="1548507"/>
            <a:ext cx="2865633" cy="5153564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0" tIns="50281" rIns="100560" bIns="50281" rtlCol="0" anchor="ctr"/>
          <a:lstStyle/>
          <a:p>
            <a:pPr algn="ctr" fontAlgn="base">
              <a:lnSpc>
                <a:spcPct val="115000"/>
              </a:lnSpc>
            </a:pPr>
            <a:endParaRPr lang="ru-RU" sz="15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a typeface="Times New Roman"/>
              <a:cs typeface="Times New Roman"/>
            </a:endParaRP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Создаются комфортные условия для физического, развития каждого ребенка. 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Организуется здоровье сберегающий режим, обеспечивающий охрану жизни, предупреждение заболеваемости и детского травматизма. 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Осуществляется педагогическое и санитарное просвещение родителей 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(законных представителей)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 вопросам воспитания и оздоровления детей. 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Проводятся оздоровительные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закаливающие процедуры.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29" y="1177643"/>
            <a:ext cx="3334591" cy="220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E:\20 сад\фото\апрель 2021\IMG_E36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23012"/>
          <a:stretch/>
        </p:blipFill>
        <p:spPr bwMode="auto">
          <a:xfrm>
            <a:off x="3229613" y="3331381"/>
            <a:ext cx="3129363" cy="2038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8" r="37461"/>
          <a:stretch/>
        </p:blipFill>
        <p:spPr>
          <a:xfrm>
            <a:off x="28377" y="468387"/>
            <a:ext cx="1214319" cy="916340"/>
          </a:xfrm>
          <a:prstGeom prst="rect">
            <a:avLst/>
          </a:prstGeom>
        </p:spPr>
      </p:pic>
      <p:pic>
        <p:nvPicPr>
          <p:cNvPr id="5123" name="Picture 3" descr="E:\20 сад\лето 2021\IMG_15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2"/>
          <a:stretch/>
        </p:blipFill>
        <p:spPr bwMode="auto">
          <a:xfrm>
            <a:off x="6630422" y="1177643"/>
            <a:ext cx="2844997" cy="1927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20 сад\фото\FullSizeRender-08-04-21-07-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18588" r="11021" b="3790"/>
          <a:stretch/>
        </p:blipFill>
        <p:spPr bwMode="auto">
          <a:xfrm>
            <a:off x="6459990" y="3111400"/>
            <a:ext cx="3004118" cy="2121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:\апрель май июнь 2022\IMG_E01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/>
          <a:stretch/>
        </p:blipFill>
        <p:spPr bwMode="auto">
          <a:xfrm>
            <a:off x="6738428" y="5272794"/>
            <a:ext cx="2504407" cy="168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роха\Desktop\Y97bIRXD6o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 r="10729" b="10964"/>
          <a:stretch/>
        </p:blipFill>
        <p:spPr bwMode="auto">
          <a:xfrm>
            <a:off x="3340693" y="5224668"/>
            <a:ext cx="3018283" cy="1779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49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37885" y="157176"/>
            <a:ext cx="82809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СОЗДАЮТСЯ КОМФОРТНЫЕ УСЛОВИЯ ДЛЯ ДВИГАТЕЛЬНОГО 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 И РЕАЛИЗУЕТСЯ КОМПЛЕКСНАЯ СИСТЕМА 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РАБОТЫ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252412" y="1620515"/>
            <a:ext cx="3275735" cy="5076899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0" tIns="50281" rIns="100560" bIns="50281" rtlCol="0" anchor="ctr"/>
          <a:lstStyle/>
          <a:p>
            <a:pPr algn="ctr"/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444" y="1660528"/>
            <a:ext cx="3160568" cy="4873600"/>
          </a:xfrm>
          <a:prstGeom prst="rect">
            <a:avLst/>
          </a:prstGeom>
          <a:noFill/>
        </p:spPr>
        <p:txBody>
          <a:bodyPr wrap="square" lIns="92528" tIns="46264" rIns="92528" bIns="46264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условий по сохранению, укреплению, формированию здоровья детей необходимо разумное сочетание оздоровительных и образовательных задач, что обеспечит развитие детей не в ущерб здоровью.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Растить детей сильными, здоровыми и эмоциональными задачи каждого дошкольного учреждения.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проводится в системе, охватывающей все стороны физического воспитания: развитие двигательной активности, двигательных навыков, психофизических качеств.</a:t>
            </a:r>
          </a:p>
        </p:txBody>
      </p:sp>
      <p:pic>
        <p:nvPicPr>
          <p:cNvPr id="6146" name="Picture 2" descr="E:\20 сад\июнь2021\IMG_8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06" y="1377618"/>
            <a:ext cx="3263006" cy="1837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20 сад\июнь2021\PLCI83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8"/>
          <a:stretch/>
        </p:blipFill>
        <p:spPr bwMode="auto">
          <a:xfrm>
            <a:off x="6528139" y="3336272"/>
            <a:ext cx="3017440" cy="169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20 сад\июнь2021\EFGU04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r="19145" b="17947"/>
          <a:stretch/>
        </p:blipFill>
        <p:spPr bwMode="auto">
          <a:xfrm>
            <a:off x="3604758" y="1303489"/>
            <a:ext cx="2720437" cy="1784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20 сад\лето 2021\NLQD7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3" y="3170096"/>
            <a:ext cx="2700553" cy="2025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20 сад\лето 2021\VNQO35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71" y="5195511"/>
            <a:ext cx="2407816" cy="1805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20 сад\-Лето 2021\Лето 2021 проект мозаика культур\FIEH238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r="4865" b="9578"/>
          <a:stretch/>
        </p:blipFill>
        <p:spPr bwMode="auto">
          <a:xfrm>
            <a:off x="6525551" y="5089097"/>
            <a:ext cx="2988732" cy="1805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2493" y="192067"/>
            <a:ext cx="82809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 ЦЕЛЬЮ УКРЕПЛЕНИЯ ЗДОРОВЬЯ, ПРОФИЛАКТИКИ ПРОСТУДНЫХ 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 ИНЫХ ЗАБОЛЕВАНИЙ, В ДЕТСКОМ САДУ ПРОВОДИТСЯ ПЛАНОМЕРНАЯ И КОМПЛЕКСНАЯ РАБОТА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20 сад\-Лето 2021\Лето 2021 разное\HDJW5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50" y="1260475"/>
            <a:ext cx="3623431" cy="271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52" y="3987391"/>
            <a:ext cx="4169663" cy="2942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l="3863" t="19696" r="51628" b="3350"/>
          <a:stretch/>
        </p:blipFill>
        <p:spPr>
          <a:xfrm>
            <a:off x="533853" y="1443627"/>
            <a:ext cx="432707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6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2493" y="192067"/>
            <a:ext cx="82809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 ЦЕЛЬЮ УКРЕПЛЕНИЯ ЗДОРОВЬЯ, ПРОФИЛАКТИКИ ПРОСТУДНЫХ 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 ИНЫХ ЗАБОЛЕВАНИЙ, В ДЕТСКОМ САДУ ПРОВОДИТСЯ ПЛАНОМЕРНАЯ И КОМПЛЕКСНАЯ РАБОТА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User\Desktop\ЛЕТО 2017\лето 2017 в золотой рыбке\20170324_093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37" y="3910908"/>
            <a:ext cx="4119110" cy="3038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3" y="4097840"/>
            <a:ext cx="380952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:\20 сад\лето 2021\IMG_15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2"/>
          <a:stretch/>
        </p:blipFill>
        <p:spPr bwMode="auto">
          <a:xfrm>
            <a:off x="380689" y="1362317"/>
            <a:ext cx="4189143" cy="2661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15228" r="21894" b="10259"/>
          <a:stretch/>
        </p:blipFill>
        <p:spPr bwMode="auto">
          <a:xfrm>
            <a:off x="5436989" y="1362317"/>
            <a:ext cx="3304606" cy="2562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13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</a:p>
        </p:txBody>
      </p:sp>
      <p:pic>
        <p:nvPicPr>
          <p:cNvPr id="6" name="Picture 4" descr="F:\ЛЕТО 2018\IMG-20180831-WA0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5" t="21024" b="21955"/>
          <a:stretch/>
        </p:blipFill>
        <p:spPr bwMode="auto">
          <a:xfrm>
            <a:off x="316449" y="1240602"/>
            <a:ext cx="3698204" cy="2598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1"/>
          <a:stretch/>
        </p:blipFill>
        <p:spPr>
          <a:xfrm>
            <a:off x="468437" y="4023996"/>
            <a:ext cx="3721179" cy="2745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7" y="4163581"/>
            <a:ext cx="4442268" cy="260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E:\20 сад\фото\масленица\ILQQ89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9363" b="3933"/>
          <a:stretch/>
        </p:blipFill>
        <p:spPr bwMode="auto">
          <a:xfrm>
            <a:off x="5099441" y="1240602"/>
            <a:ext cx="4051381" cy="276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0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</a:p>
        </p:txBody>
      </p:sp>
      <p:pic>
        <p:nvPicPr>
          <p:cNvPr id="6" name="Picture 3" descr="C:\Users\User\Desktop\ДЛЯ ЗЕЛЕНОГО ОГОНЬКА\Велоэстафета\IMG_20190621_09201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2" y="1306302"/>
            <a:ext cx="3674810" cy="2756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ocuments\Все фото\Фото детские работа\Велопробег\IMG-20190705-WA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20" y="1306302"/>
            <a:ext cx="3813198" cy="285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ДЛЯ ЗЕЛЕНОГО ОГОНЬКА\мИНИ ФРИРАЙД\20190712_1645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83" y="4356819"/>
            <a:ext cx="3658769" cy="2584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ДЛЯ ЗЕЛЕНОГО ОГОНЬКА\мИНИ ФРИРАЙД\20190712_163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" y="4437421"/>
            <a:ext cx="3677832" cy="2601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9873" r="100000">
                        <a14:foregroundMark x1="73567" y1="24473" x2="73567" y2="24473"/>
                        <a14:foregroundMark x1="82378" y1="54430" x2="82378" y2="54430"/>
                        <a14:foregroundMark x1="80149" y1="31224" x2="80149" y2="31224"/>
                        <a14:foregroundMark x1="81104" y1="49367" x2="81104" y2="49367"/>
                        <a14:foregroundMark x1="80573" y1="68354" x2="80573" y2="68354"/>
                        <a14:foregroundMark x1="83652" y1="59494" x2="83652" y2="59494"/>
                        <a14:foregroundMark x1="95223" y1="70464" x2="95223" y2="70464"/>
                        <a14:foregroundMark x1="94268" y1="55274" x2="94268" y2="55274"/>
                        <a14:foregroundMark x1="93206" y1="64557" x2="93206" y2="64557"/>
                        <a14:foregroundMark x1="92994" y1="72574" x2="92994" y2="72574"/>
                        <a14:foregroundMark x1="91720" y1="70464" x2="91720" y2="70464"/>
                        <a14:foregroundMark x1="91932" y1="47257" x2="91932" y2="47257"/>
                        <a14:foregroundMark x1="89172" y1="71308" x2="89172" y2="71308"/>
                        <a14:foregroundMark x1="83864" y1="73418" x2="83864" y2="73418"/>
                        <a14:foregroundMark x1="84395" y1="33333" x2="84395" y2="33333"/>
                        <a14:foregroundMark x1="81847" y1="41350" x2="81847" y2="41350"/>
                        <a14:foregroundMark x1="79830" y1="45570" x2="79830" y2="45570"/>
                        <a14:foregroundMark x1="83864" y1="50211" x2="83864" y2="50211"/>
                        <a14:foregroundMark x1="84926" y1="59494" x2="84926" y2="59494"/>
                        <a14:foregroundMark x1="98089" y1="60338" x2="98089" y2="60338"/>
                      </a14:backgroundRemoval>
                    </a14:imgEffect>
                  </a14:imgLayer>
                </a14:imgProps>
              </a:ext>
            </a:extLst>
          </a:blip>
          <a:srcRect l="62538" r="1"/>
          <a:stretch/>
        </p:blipFill>
        <p:spPr>
          <a:xfrm>
            <a:off x="4167324" y="2192222"/>
            <a:ext cx="1281542" cy="931747"/>
          </a:xfrm>
          <a:prstGeom prst="rect">
            <a:avLst/>
          </a:prstGeom>
        </p:spPr>
      </p:pic>
      <p:pic>
        <p:nvPicPr>
          <p:cNvPr id="11" name="Рисунок 10" descr="https://pp.userapi.com/c852228/v852228743/17ce4f/KhR5pWJ7CW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89" y="3563938"/>
            <a:ext cx="2104128" cy="281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316297" y="922539"/>
            <a:ext cx="789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Фрирайд</a:t>
            </a:r>
            <a:r>
              <a:rPr lang="ru-RU" sz="2000" b="1" dirty="0" smtClean="0"/>
              <a:t> для воспитанников и х родителей «Велосипеды – вперёд!»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0869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</a:p>
        </p:txBody>
      </p:sp>
      <p:pic>
        <p:nvPicPr>
          <p:cNvPr id="10" name="Picture 4" descr="G:\20 сад\зима автоледи фрираид созвездие и др\IMG_45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1005" b="29438"/>
          <a:stretch/>
        </p:blipFill>
        <p:spPr bwMode="auto">
          <a:xfrm>
            <a:off x="127994" y="1979196"/>
            <a:ext cx="5104818" cy="220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20 сад\зима автоледи фрираид созвездие и др\IMG_45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10964"/>
          <a:stretch/>
        </p:blipFill>
        <p:spPr bwMode="auto">
          <a:xfrm>
            <a:off x="5064869" y="4187196"/>
            <a:ext cx="4548585" cy="246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20 сад\зима автоледи фрираид созвездие и др\CVGV28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0" b="9551"/>
          <a:stretch/>
        </p:blipFill>
        <p:spPr bwMode="auto">
          <a:xfrm>
            <a:off x="194674" y="4356819"/>
            <a:ext cx="4673333" cy="246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20 сад\зима автоледи фрираид созвездие и др\IMG_44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6236"/>
          <a:stretch/>
        </p:blipFill>
        <p:spPr bwMode="auto">
          <a:xfrm>
            <a:off x="5340566" y="1548507"/>
            <a:ext cx="4104456" cy="2177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9873" r="100000">
                        <a14:foregroundMark x1="73567" y1="24473" x2="73567" y2="24473"/>
                        <a14:foregroundMark x1="82378" y1="54430" x2="82378" y2="54430"/>
                        <a14:foregroundMark x1="80149" y1="31224" x2="80149" y2="31224"/>
                        <a14:foregroundMark x1="81104" y1="49367" x2="81104" y2="49367"/>
                        <a14:foregroundMark x1="80573" y1="68354" x2="80573" y2="68354"/>
                        <a14:foregroundMark x1="83652" y1="59494" x2="83652" y2="59494"/>
                        <a14:foregroundMark x1="95223" y1="70464" x2="95223" y2="70464"/>
                        <a14:foregroundMark x1="94268" y1="55274" x2="94268" y2="55274"/>
                        <a14:foregroundMark x1="93206" y1="64557" x2="93206" y2="64557"/>
                        <a14:foregroundMark x1="92994" y1="72574" x2="92994" y2="72574"/>
                        <a14:foregroundMark x1="91720" y1="70464" x2="91720" y2="70464"/>
                        <a14:foregroundMark x1="91932" y1="47257" x2="91932" y2="47257"/>
                        <a14:foregroundMark x1="89172" y1="71308" x2="89172" y2="71308"/>
                        <a14:foregroundMark x1="83864" y1="73418" x2="83864" y2="73418"/>
                        <a14:foregroundMark x1="84395" y1="33333" x2="84395" y2="33333"/>
                        <a14:foregroundMark x1="81847" y1="41350" x2="81847" y2="41350"/>
                        <a14:foregroundMark x1="79830" y1="45570" x2="79830" y2="45570"/>
                        <a14:foregroundMark x1="83864" y1="50211" x2="83864" y2="50211"/>
                        <a14:foregroundMark x1="84926" y1="59494" x2="84926" y2="59494"/>
                        <a14:foregroundMark x1="98089" y1="60338" x2="98089" y2="60338"/>
                      </a14:backgroundRemoval>
                    </a14:imgEffect>
                  </a14:imgLayer>
                </a14:imgProps>
              </a:ext>
            </a:extLst>
          </a:blip>
          <a:srcRect l="62538" r="1"/>
          <a:stretch/>
        </p:blipFill>
        <p:spPr>
          <a:xfrm>
            <a:off x="279239" y="955594"/>
            <a:ext cx="1281542" cy="931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0998" y="1106247"/>
            <a:ext cx="7319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Фрирайд</a:t>
            </a:r>
            <a:r>
              <a:rPr lang="ru-RU" sz="2000" b="1" dirty="0" smtClean="0"/>
              <a:t> для воспитанников и их пап «</a:t>
            </a:r>
            <a:r>
              <a:rPr lang="ru-RU" sz="2000" b="1" dirty="0" err="1" smtClean="0"/>
              <a:t>Снегокаты</a:t>
            </a:r>
            <a:r>
              <a:rPr lang="ru-RU" sz="2000" b="1" dirty="0" smtClean="0"/>
              <a:t> – вперёд!»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40241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0" b="13606"/>
          <a:stretch/>
        </p:blipFill>
        <p:spPr bwMode="auto">
          <a:xfrm>
            <a:off x="3425127" y="1417433"/>
            <a:ext cx="2871596" cy="249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403" y="1406078"/>
            <a:ext cx="3151201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417433"/>
            <a:ext cx="3135086" cy="2606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2"/>
          <a:stretch/>
        </p:blipFill>
        <p:spPr bwMode="auto">
          <a:xfrm>
            <a:off x="6842081" y="4142821"/>
            <a:ext cx="2510942" cy="2620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/>
          <a:stretch/>
        </p:blipFill>
        <p:spPr bwMode="auto">
          <a:xfrm>
            <a:off x="368687" y="4135046"/>
            <a:ext cx="2787850" cy="2582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20 сад\-Лето 2021\Лето 2021 проект мозаика культур\DOIU41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05" y="4121713"/>
            <a:ext cx="3412125" cy="2559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53385" y="988152"/>
            <a:ext cx="7319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Спортивные соревнования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254144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403</Words>
  <Application>Microsoft Office PowerPoint</Application>
  <PresentationFormat>Произвольный</PresentationFormat>
  <Paragraphs>83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кроха</cp:lastModifiedBy>
  <cp:revision>33</cp:revision>
  <dcterms:created xsi:type="dcterms:W3CDTF">2020-02-11T09:26:53Z</dcterms:created>
  <dcterms:modified xsi:type="dcterms:W3CDTF">2023-03-12T20:01:50Z</dcterms:modified>
</cp:coreProperties>
</file>