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69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123" y="2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48658097699051"/>
          <c:y val="4.3625089530209861E-2"/>
          <c:w val="0.64583933384309422"/>
          <c:h val="0.805028135386246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Готов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0.94</c:v>
                </c:pt>
                <c:pt idx="1">
                  <c:v>0.94</c:v>
                </c:pt>
                <c:pt idx="2">
                  <c:v>0.96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4E-42B0-AF5B-987E481FA46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 готов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2">
                  <a:lumMod val="50000"/>
                </a:schemeClr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0.06</c:v>
                </c:pt>
                <c:pt idx="1">
                  <c:v>0.06</c:v>
                </c:pt>
                <c:pt idx="2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4E-42B0-AF5B-987E481FA46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готов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2">
                  <a:lumMod val="50000"/>
                </a:schemeClr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4E-42B0-AF5B-987E481FA4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384128"/>
        <c:axId val="38311424"/>
        <c:axId val="42169216"/>
      </c:bar3DChart>
      <c:catAx>
        <c:axId val="34384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8311424"/>
        <c:crosses val="autoZero"/>
        <c:auto val="1"/>
        <c:lblAlgn val="ctr"/>
        <c:lblOffset val="100"/>
        <c:noMultiLvlLbl val="0"/>
      </c:catAx>
      <c:valAx>
        <c:axId val="383114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4384128"/>
        <c:crosses val="autoZero"/>
        <c:crossBetween val="between"/>
      </c:valAx>
      <c:serAx>
        <c:axId val="42169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831142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73549" y="4875438"/>
            <a:ext cx="294574" cy="1155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07" tIns="47753" rIns="95507" bIns="47753"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48188" y="1836595"/>
            <a:ext cx="5670546" cy="422189"/>
          </a:xfrm>
          <a:prstGeom prst="rect">
            <a:avLst/>
          </a:prstGeom>
          <a:noFill/>
        </p:spPr>
        <p:txBody>
          <a:bodyPr wrap="square" lIns="95507" tIns="47753" rIns="95507" bIns="47753" rtlCol="0">
            <a:spAutoFit/>
          </a:bodyPr>
          <a:lstStyle/>
          <a:p>
            <a:pPr algn="ctr"/>
            <a:endParaRPr lang="ru-RU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237" y="311515"/>
            <a:ext cx="8701816" cy="373438"/>
          </a:xfrm>
          <a:prstGeom prst="rect">
            <a:avLst/>
          </a:prstGeom>
          <a:noFill/>
        </p:spPr>
        <p:txBody>
          <a:bodyPr wrap="square" lIns="95507" tIns="47753" rIns="95507" bIns="47753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939887" y="3087772"/>
            <a:ext cx="1385325" cy="365741"/>
          </a:xfrm>
          <a:prstGeom prst="rect">
            <a:avLst/>
          </a:prstGeom>
        </p:spPr>
        <p:txBody>
          <a:bodyPr wrap="square" lIns="87880" tIns="43942" rIns="87880" bIns="43942">
            <a:spAutoFit/>
          </a:bodyPr>
          <a:lstStyle/>
          <a:p>
            <a:pPr lvl="0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-103837" y="1905147"/>
            <a:ext cx="3498314" cy="957703"/>
          </a:xfrm>
          <a:prstGeom prst="rect">
            <a:avLst/>
          </a:prstGeom>
          <a:noFill/>
        </p:spPr>
        <p:txBody>
          <a:bodyPr wrap="square" lIns="95507" tIns="47753" rIns="95507" bIns="47753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28710" y="238180"/>
            <a:ext cx="8689637" cy="1320899"/>
          </a:xfrm>
          <a:prstGeom prst="horizontalScroll">
            <a:avLst/>
          </a:prstGeom>
          <a:solidFill>
            <a:schemeClr val="accent1">
              <a:alpha val="1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07" tIns="47753" rIns="95507" bIns="47753" rtlCol="0" anchor="ctr"/>
          <a:lstStyle/>
          <a:p>
            <a:pPr algn="ctr"/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ИНТЕЛЛЕКТУАЛЬНОЕ РАЗВИТИЕ ДЕТЕЙ ДОШКОЛЬНОГО ВОЗРАСТА ИМЕЕТ ПЕРВОСТЕПЕННОЕ ЗНАЧЕНИЕ, ПОТОМУ ЧТО ФОРМИРУЕТ НАВЫКИ 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УСПЕШНОГО ОВЛАДЕНИЯ УЧЕБНОЙ ДЕЯТЕЛЬНОСТЬЮ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796883"/>
              </p:ext>
            </p:extLst>
          </p:nvPr>
        </p:nvGraphicFramePr>
        <p:xfrm>
          <a:off x="1485611" y="1578441"/>
          <a:ext cx="6194925" cy="159452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508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44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5612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16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58" marR="87958" marT="43966" marB="43966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ОСВОЕНИЯ ОБРАЗОВАТЕЛЬНОЙ ПРОГРАММЫ</a:t>
                      </a:r>
                      <a:endParaRPr lang="ru-RU" sz="15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58" marR="87958" marT="43966" marB="4396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15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2019-2020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58" marR="87958" marT="43966" marB="43966">
                    <a:solidFill>
                      <a:srgbClr val="66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58" marR="87958" marT="43966" marB="43966">
                    <a:solidFill>
                      <a:srgbClr val="00B05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653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58" marR="87958" marT="43966" marB="439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58" marR="87958" marT="43966" marB="4396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22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58" marR="87958" marT="43966" marB="43966">
                    <a:solidFill>
                      <a:srgbClr val="00B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958" marR="87958" marT="43966" marB="43966">
                    <a:solidFill>
                      <a:srgbClr val="66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1" name="Прямоугольная выноска 20"/>
          <p:cNvSpPr/>
          <p:nvPr/>
        </p:nvSpPr>
        <p:spPr>
          <a:xfrm rot="16200000">
            <a:off x="528716" y="3642206"/>
            <a:ext cx="2060415" cy="2457712"/>
          </a:xfrm>
          <a:prstGeom prst="wedgeRectCallout">
            <a:avLst>
              <a:gd name="adj1" fmla="val -20833"/>
              <a:gd name="adj2" fmla="val 76218"/>
            </a:avLst>
          </a:prstGeom>
          <a:solidFill>
            <a:srgbClr val="3366FF">
              <a:alpha val="28000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07" tIns="47753" rIns="95507" bIns="47753"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61595" y="4241350"/>
            <a:ext cx="2380514" cy="2033427"/>
          </a:xfrm>
          <a:prstGeom prst="rect">
            <a:avLst/>
          </a:prstGeom>
          <a:noFill/>
        </p:spPr>
        <p:txBody>
          <a:bodyPr wrap="square" lIns="95507" tIns="47753" rIns="95507" bIns="47753" rtlCol="0">
            <a:spAutoFit/>
          </a:bodyPr>
          <a:lstStyle/>
          <a:p>
            <a:pPr algn="ctr"/>
            <a:r>
              <a:rPr lang="ru-RU" sz="14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</a:t>
            </a:r>
          </a:p>
          <a:p>
            <a:pPr algn="ctr"/>
            <a:r>
              <a:rPr lang="ru-RU" sz="14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 ИНТЕЛЛЕКТУАЛЬНОГО РАЗВИТИЯ ДЕТЕЙ</a:t>
            </a:r>
          </a:p>
          <a:p>
            <a:pPr lvl="0" algn="ctr"/>
            <a:r>
              <a:rPr lang="ru-RU" sz="14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622" indent="-274622">
              <a:buFontTx/>
              <a:buChar char="-"/>
            </a:pPr>
            <a:endParaRPr lang="ru-RU" sz="1400" dirty="0"/>
          </a:p>
          <a:p>
            <a:pPr marL="274622" indent="-274622">
              <a:buFontTx/>
              <a:buChar char="-"/>
            </a:pPr>
            <a:endParaRPr lang="ru-RU" sz="1400" dirty="0"/>
          </a:p>
          <a:p>
            <a:pPr marL="274622" indent="-274622">
              <a:buFontTx/>
              <a:buChar char="-"/>
            </a:pP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5953" y="3280215"/>
            <a:ext cx="6351936" cy="581221"/>
          </a:xfrm>
          <a:prstGeom prst="rect">
            <a:avLst/>
          </a:prstGeom>
          <a:noFill/>
        </p:spPr>
        <p:txBody>
          <a:bodyPr wrap="square" lIns="87880" tIns="43942" rIns="87880" bIns="43942" rtlCol="0"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ФРОНТАЛЬНАЯ ДИАГНОСТИКА ГОТОВНОСТИ 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ШКОЛЬНОМУ ОБУЧЕНИЮ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671673207"/>
              </p:ext>
            </p:extLst>
          </p:nvPr>
        </p:nvGraphicFramePr>
        <p:xfrm>
          <a:off x="2987464" y="3914403"/>
          <a:ext cx="5940425" cy="2687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82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73549" y="4875438"/>
            <a:ext cx="294574" cy="1155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07" tIns="47753" rIns="95507" bIns="47753"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103838" y="1783444"/>
            <a:ext cx="2894318" cy="957703"/>
          </a:xfrm>
          <a:prstGeom prst="rect">
            <a:avLst/>
          </a:prstGeom>
          <a:noFill/>
        </p:spPr>
        <p:txBody>
          <a:bodyPr wrap="square" lIns="95507" tIns="47753" rIns="95507" bIns="47753" rtlCol="0">
            <a:spAutoFit/>
          </a:bodyPr>
          <a:lstStyle/>
          <a:p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622" indent="-274622">
              <a:buFontTx/>
              <a:buChar char="-"/>
            </a:pPr>
            <a:endParaRPr lang="ru-RU" sz="1400" dirty="0"/>
          </a:p>
          <a:p>
            <a:pPr marL="274622" indent="-274622">
              <a:buFontTx/>
              <a:buChar char="-"/>
            </a:pPr>
            <a:endParaRPr lang="ru-RU" sz="1400" dirty="0"/>
          </a:p>
          <a:p>
            <a:pPr marL="274622" indent="-274622">
              <a:buFontTx/>
              <a:buChar char="-"/>
            </a:pP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515" y="453351"/>
            <a:ext cx="8701816" cy="373438"/>
          </a:xfrm>
          <a:prstGeom prst="rect">
            <a:avLst/>
          </a:prstGeom>
          <a:noFill/>
        </p:spPr>
        <p:txBody>
          <a:bodyPr wrap="square" lIns="95507" tIns="47753" rIns="95507" bIns="47753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 rot="16200000">
            <a:off x="-887266" y="2269434"/>
            <a:ext cx="4982297" cy="2934837"/>
          </a:xfrm>
          <a:prstGeom prst="wedgeRectCallout">
            <a:avLst>
              <a:gd name="adj1" fmla="val -20833"/>
              <a:gd name="adj2" fmla="val 70553"/>
            </a:avLst>
          </a:prstGeom>
          <a:solidFill>
            <a:srgbClr val="FFFF00">
              <a:alpha val="28000"/>
            </a:srgbClr>
          </a:solidFill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07" tIns="47753" rIns="95507" bIns="47753"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939887" y="3087772"/>
            <a:ext cx="1385325" cy="365741"/>
          </a:xfrm>
          <a:prstGeom prst="rect">
            <a:avLst/>
          </a:prstGeom>
        </p:spPr>
        <p:txBody>
          <a:bodyPr wrap="square" lIns="87880" tIns="43942" rIns="87880" bIns="43942">
            <a:spAutoFit/>
          </a:bodyPr>
          <a:lstStyle/>
          <a:p>
            <a:pPr lvl="0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026595" y="1949386"/>
            <a:ext cx="3498314" cy="957703"/>
          </a:xfrm>
          <a:prstGeom prst="rect">
            <a:avLst/>
          </a:prstGeom>
          <a:noFill/>
        </p:spPr>
        <p:txBody>
          <a:bodyPr wrap="square" lIns="95507" tIns="47753" rIns="95507" bIns="47753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306695" y="158420"/>
            <a:ext cx="6995886" cy="815265"/>
          </a:xfrm>
          <a:prstGeom prst="horizontalScroll">
            <a:avLst/>
          </a:prstGeom>
          <a:solidFill>
            <a:srgbClr val="FFFF00">
              <a:alpha val="15000"/>
            </a:srgbClr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07" tIns="47753" rIns="95507" bIns="47753" rtlCol="0" anchor="ctr"/>
          <a:lstStyle/>
          <a:p>
            <a:pPr lvl="0" algn="ctr"/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ДОСТИЖЕНИЯ ДЕТЕЙ В ЧАСТИ 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ИНТЕЛЛЕКТУАЛЬНОГО  И ПОЗНАВАТЕЛЬНОГО РАЗВИТИЯ ДЕТЕЙ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359" y="1430324"/>
            <a:ext cx="3172982" cy="4828501"/>
          </a:xfrm>
          <a:prstGeom prst="rect">
            <a:avLst/>
          </a:prstGeom>
          <a:noFill/>
        </p:spPr>
        <p:txBody>
          <a:bodyPr wrap="square" lIns="87880" tIns="43942" rIns="87880" bIns="43942" rtlCol="0">
            <a:spAutoFit/>
          </a:bodyPr>
          <a:lstStyle/>
          <a:p>
            <a:pPr lvl="0"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воспитанников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622" indent="-274622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и призеры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республиканского конкурса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«Учёный малыш»,2020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2021,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2022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622" indent="-274622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призеры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республиканского конкурса «Одаренный ребенок»,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2019, 2020, 2021, 2022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74622" indent="-274622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622" indent="-274622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призеры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республиканского конкурса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«Умка»,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2019, 2020, 2021, 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2022, 2023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622" indent="-274622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622" indent="-274622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622" indent="-274622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622" indent="-274622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 descr="F:\20 сад\Зима 2021-22\BKLF98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265" y="973685"/>
            <a:ext cx="3641933" cy="3293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sun9-77.userapi.com/impg/CmBhKmv1aKoj58wnlpnhUZxPLh_SGzR7GLwM2w/pP4iYdjwL4c.jpg?size=810x1080&amp;quality=95&amp;sign=94f742cdaa1f31c7297c07462cad7986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2"/>
          <a:stretch/>
        </p:blipFill>
        <p:spPr bwMode="auto">
          <a:xfrm>
            <a:off x="6620382" y="3583855"/>
            <a:ext cx="2310740" cy="2687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:\20 сад\Новая папка (3)\TWKR28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186" y="4581128"/>
            <a:ext cx="1616143" cy="2154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52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73549" y="4875438"/>
            <a:ext cx="294574" cy="1155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07" tIns="47753" rIns="95507" bIns="47753"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103838" y="1783444"/>
            <a:ext cx="2894318" cy="957703"/>
          </a:xfrm>
          <a:prstGeom prst="rect">
            <a:avLst/>
          </a:prstGeom>
          <a:noFill/>
        </p:spPr>
        <p:txBody>
          <a:bodyPr wrap="square" lIns="95507" tIns="47753" rIns="95507" bIns="47753" rtlCol="0">
            <a:spAutoFit/>
          </a:bodyPr>
          <a:lstStyle/>
          <a:p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622" indent="-274622">
              <a:buFontTx/>
              <a:buChar char="-"/>
            </a:pPr>
            <a:endParaRPr lang="ru-RU" sz="1400" dirty="0"/>
          </a:p>
          <a:p>
            <a:pPr marL="274622" indent="-274622">
              <a:buFontTx/>
              <a:buChar char="-"/>
            </a:pPr>
            <a:endParaRPr lang="ru-RU" sz="1400" dirty="0"/>
          </a:p>
          <a:p>
            <a:pPr marL="274622" indent="-274622">
              <a:buFontTx/>
              <a:buChar char="-"/>
            </a:pP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515" y="453351"/>
            <a:ext cx="8701816" cy="373438"/>
          </a:xfrm>
          <a:prstGeom prst="rect">
            <a:avLst/>
          </a:prstGeom>
          <a:noFill/>
        </p:spPr>
        <p:txBody>
          <a:bodyPr wrap="square" lIns="95507" tIns="47753" rIns="95507" bIns="47753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 rot="16200000">
            <a:off x="-841154" y="2269433"/>
            <a:ext cx="4982297" cy="2934837"/>
          </a:xfrm>
          <a:prstGeom prst="wedgeRectCallout">
            <a:avLst>
              <a:gd name="adj1" fmla="val -20833"/>
              <a:gd name="adj2" fmla="val 76218"/>
            </a:avLst>
          </a:prstGeom>
          <a:solidFill>
            <a:srgbClr val="FFFF00">
              <a:alpha val="28000"/>
            </a:srgbClr>
          </a:solidFill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07" tIns="47753" rIns="95507" bIns="47753"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939887" y="3087772"/>
            <a:ext cx="1385325" cy="365741"/>
          </a:xfrm>
          <a:prstGeom prst="rect">
            <a:avLst/>
          </a:prstGeom>
        </p:spPr>
        <p:txBody>
          <a:bodyPr wrap="square" lIns="87880" tIns="43942" rIns="87880" bIns="43942">
            <a:spAutoFit/>
          </a:bodyPr>
          <a:lstStyle/>
          <a:p>
            <a:pPr lvl="0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026595" y="1949386"/>
            <a:ext cx="3498314" cy="957703"/>
          </a:xfrm>
          <a:prstGeom prst="rect">
            <a:avLst/>
          </a:prstGeom>
          <a:noFill/>
        </p:spPr>
        <p:txBody>
          <a:bodyPr wrap="square" lIns="95507" tIns="47753" rIns="95507" bIns="47753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306695" y="158420"/>
            <a:ext cx="6995886" cy="815265"/>
          </a:xfrm>
          <a:prstGeom prst="horizontalScroll">
            <a:avLst/>
          </a:prstGeom>
          <a:solidFill>
            <a:srgbClr val="FFFF00">
              <a:alpha val="15000"/>
            </a:srgbClr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07" tIns="47753" rIns="95507" bIns="47753" rtlCol="0" anchor="ctr"/>
          <a:lstStyle/>
          <a:p>
            <a:pPr lvl="0" algn="ctr"/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ДОСТИЖЕНИЯ ДЕТЕЙ В ЧАСТИ 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ИНТЕЛЛЕКТУАЛЬНОГО  И ПОЗНАВАТЕЛЬНОГО РАЗВИТИЯ ДЕТЕЙ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464" y="1860970"/>
            <a:ext cx="3172982" cy="3966727"/>
          </a:xfrm>
          <a:prstGeom prst="rect">
            <a:avLst/>
          </a:prstGeom>
          <a:noFill/>
        </p:spPr>
        <p:txBody>
          <a:bodyPr wrap="square" lIns="87880" tIns="43942" rIns="87880" bIns="43942" rtlCol="0">
            <a:spAutoFit/>
          </a:bodyPr>
          <a:lstStyle/>
          <a:p>
            <a:pPr lvl="0"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воспитанников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622" indent="-274622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Победитель, Призер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международной  олимпиады  «Лисёнок»  2021,  2022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622" indent="-274622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и призеры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всероссийской заочной 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олимпиады «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Инфоурок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2021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г.;</a:t>
            </a:r>
          </a:p>
          <a:p>
            <a:pPr marL="274622" indent="-274622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турнира способностей «Юный шашист» 2019г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622" indent="-274622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лауреат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научно-практической конференции «Знатоки родного края» 2021г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622" indent="-274622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622" indent="-274622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622" indent="-274622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6" descr="https://sun9-3.userapi.com/impg/41-w3XoFAC5DDJqL_cvmMcgc5cfj3iiuoxWbpw/B6t4RJFUTRU.jpg?size=702x1080&amp;quality=95&amp;sign=39b78604221e913421d7f6498f4eb87b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700" y="3557073"/>
            <a:ext cx="2059598" cy="3168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sun9-10.userapi.com/impg/Cldv6aowik25JGCBz3GJ7toW8Xg8_2hzbLQQ4g/xzCEoYs2NO0.jpg?size=797x1080&amp;quality=95&amp;sign=3204e4d3ac38afd0394a0d5bb55a020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658" y="3557072"/>
            <a:ext cx="2323948" cy="3149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sun9-33.userapi.com/impg/Eb-JUR-jTpVKRYE2B2TVp39qb9XeL95cteQW8Q/QWMprRNP2iM.jpg?size=1280x960&amp;quality=95&amp;sign=8a5c66af3416f0bdce3aad96b210f84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895" y="1014018"/>
            <a:ext cx="3328737" cy="2496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50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73549" y="4875438"/>
            <a:ext cx="294574" cy="1155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07" tIns="47753" rIns="95507" bIns="47753"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52237" y="311515"/>
            <a:ext cx="8701816" cy="373438"/>
          </a:xfrm>
          <a:prstGeom prst="rect">
            <a:avLst/>
          </a:prstGeom>
          <a:noFill/>
        </p:spPr>
        <p:txBody>
          <a:bodyPr wrap="square" lIns="95507" tIns="47753" rIns="95507" bIns="47753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727" y="1629033"/>
            <a:ext cx="2894318" cy="742516"/>
          </a:xfrm>
          <a:prstGeom prst="rect">
            <a:avLst/>
          </a:prstGeom>
          <a:noFill/>
        </p:spPr>
        <p:txBody>
          <a:bodyPr wrap="square" lIns="95507" tIns="47753" rIns="95507" bIns="47753" rtlCol="0">
            <a:spAutoFit/>
          </a:bodyPr>
          <a:lstStyle/>
          <a:p>
            <a:pPr marL="274622" indent="-274622">
              <a:buFontTx/>
              <a:buChar char="-"/>
            </a:pPr>
            <a:endParaRPr lang="ru-RU" sz="1400" dirty="0"/>
          </a:p>
          <a:p>
            <a:pPr marL="274622" indent="-274622">
              <a:buFontTx/>
              <a:buChar char="-"/>
            </a:pPr>
            <a:endParaRPr lang="ru-RU" sz="1400" dirty="0"/>
          </a:p>
          <a:p>
            <a:pPr marL="274622" indent="-274622">
              <a:buFontTx/>
              <a:buChar char="-"/>
            </a:pP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39887" y="3087772"/>
            <a:ext cx="1385325" cy="365741"/>
          </a:xfrm>
          <a:prstGeom prst="rect">
            <a:avLst/>
          </a:prstGeom>
        </p:spPr>
        <p:txBody>
          <a:bodyPr wrap="square" lIns="87880" tIns="43942" rIns="87880" bIns="43942">
            <a:spAutoFit/>
          </a:bodyPr>
          <a:lstStyle/>
          <a:p>
            <a:pPr lvl="0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026595" y="1949386"/>
            <a:ext cx="3498314" cy="957703"/>
          </a:xfrm>
          <a:prstGeom prst="rect">
            <a:avLst/>
          </a:prstGeom>
          <a:noFill/>
        </p:spPr>
        <p:txBody>
          <a:bodyPr wrap="square" lIns="95507" tIns="47753" rIns="95507" bIns="47753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 rot="16200000">
            <a:off x="-855668" y="2979474"/>
            <a:ext cx="4575960" cy="2515777"/>
          </a:xfrm>
          <a:prstGeom prst="wedgeRectCallout">
            <a:avLst>
              <a:gd name="adj1" fmla="val -20833"/>
              <a:gd name="adj2" fmla="val 76218"/>
            </a:avLst>
          </a:prstGeom>
          <a:solidFill>
            <a:srgbClr val="FFFF00">
              <a:alpha val="28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07" tIns="47753" rIns="95507" bIns="47753" rtlCol="0" anchor="ctr"/>
          <a:lstStyle/>
          <a:p>
            <a:pPr algn="ctr"/>
            <a:endParaRPr lang="ru-RU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991910" y="0"/>
            <a:ext cx="7134420" cy="1122135"/>
          </a:xfrm>
          <a:prstGeom prst="horizontalScroll">
            <a:avLst/>
          </a:prstGeom>
          <a:solidFill>
            <a:schemeClr val="accent1">
              <a:alpha val="1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07" tIns="47753" rIns="95507" bIns="47753" rtlCol="0" anchor="ctr"/>
          <a:lstStyle/>
          <a:p>
            <a:pPr lvl="0" algn="ctr"/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ДОСТИЖЕНИЯ ДЕТЕЙ В ЧАСТИ  </a:t>
            </a:r>
          </a:p>
          <a:p>
            <a:pPr lvl="0" algn="ctr"/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ИНТЕЛЛЕКТУАЛЬНОГО И ПОЗНАВАТЕЛЬНОГ  РАЗВИТИЯ ДЕТЕЙ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7295" y="1087855"/>
            <a:ext cx="972592" cy="72802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74423" y="2069791"/>
            <a:ext cx="2309753" cy="5466235"/>
          </a:xfrm>
          <a:prstGeom prst="rect">
            <a:avLst/>
          </a:prstGeom>
        </p:spPr>
        <p:txBody>
          <a:bodyPr wrap="square" lIns="79370" tIns="39685" rIns="79370" bIns="39685">
            <a:spAutoFit/>
          </a:bodyPr>
          <a:lstStyle/>
          <a:p>
            <a:pPr marL="274622" indent="-274622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Призер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(3 место): </a:t>
            </a: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муниципального конкурса «Мир сказки в конструкторах ЛЕГО» 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2019г.</a:t>
            </a:r>
            <a:endParaRPr lang="ru-RU" sz="140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622" indent="-274622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Призер: (3 место): </a:t>
            </a: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муниципального конкурса «Мир сказки в конструкторах ЛЕГО» 2020г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622" indent="-274622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Призер: (3 место): </a:t>
            </a: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муниципального конкурса «Мир сказки в конструкторах ЛЕГО» 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2021г.</a:t>
            </a:r>
          </a:p>
          <a:p>
            <a:pPr marL="274622" indent="-274622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Призер: (3 место): </a:t>
            </a: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муниципального конкурса «Мир сказки в конструкторах ЛЕГО» 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2022г</a:t>
            </a: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622" indent="-274622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622" indent="-274622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622" indent="-274622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622" indent="-274622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622" indent="-274622">
              <a:buFontTx/>
              <a:buChar char="-"/>
            </a:pPr>
            <a:endParaRPr lang="ru-RU" sz="1400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16" name="Picture 3" descr="C:\Users\Администратор\Downloads\IMG_7374-21-12-22-08-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7"/>
          <a:stretch/>
        </p:blipFill>
        <p:spPr bwMode="auto">
          <a:xfrm>
            <a:off x="3325212" y="1087855"/>
            <a:ext cx="4694149" cy="3314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Администратор\Downloads\IMG_7329-21-12-22-08-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699" y="4523666"/>
            <a:ext cx="2725354" cy="2044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Администратор\Downloads\FullSizeRender-21-12-22-08-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530" y="4523666"/>
            <a:ext cx="2706602" cy="202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43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73549" y="4875438"/>
            <a:ext cx="294574" cy="1155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07" tIns="47753" rIns="95507" bIns="47753"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52237" y="311515"/>
            <a:ext cx="8701816" cy="373438"/>
          </a:xfrm>
          <a:prstGeom prst="rect">
            <a:avLst/>
          </a:prstGeom>
          <a:noFill/>
        </p:spPr>
        <p:txBody>
          <a:bodyPr wrap="square" lIns="95507" tIns="47753" rIns="95507" bIns="47753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939887" y="3087772"/>
            <a:ext cx="1385325" cy="365741"/>
          </a:xfrm>
          <a:prstGeom prst="rect">
            <a:avLst/>
          </a:prstGeom>
        </p:spPr>
        <p:txBody>
          <a:bodyPr wrap="square" lIns="87880" tIns="43942" rIns="87880" bIns="43942">
            <a:spAutoFit/>
          </a:bodyPr>
          <a:lstStyle/>
          <a:p>
            <a:pPr lvl="0"/>
            <a:endParaRPr lang="ru-RU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77497" y="119132"/>
            <a:ext cx="7280222" cy="1026474"/>
          </a:xfrm>
          <a:prstGeom prst="horizontalScroll">
            <a:avLst/>
          </a:prstGeom>
          <a:solidFill>
            <a:schemeClr val="accent3">
              <a:lumMod val="20000"/>
              <a:lumOff val="80000"/>
              <a:alpha val="15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07" tIns="47753" rIns="95507" bIns="47753" rtlCol="0" anchor="ctr"/>
          <a:lstStyle/>
          <a:p>
            <a:pPr lvl="0" algn="ctr"/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ДОСТИЖЕНИЯ ДЕТЕЙ В ЧАСТИ 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ИНТЕЛЛЕКТУАЛЬНОГО  И ПОЗНАВАТЕЛЬНОГ РАЗВИТИЯ ДЕТЕЙ</a:t>
            </a:r>
          </a:p>
        </p:txBody>
      </p:sp>
      <p:sp>
        <p:nvSpPr>
          <p:cNvPr id="30" name="Прямоугольная выноска 29"/>
          <p:cNvSpPr/>
          <p:nvPr/>
        </p:nvSpPr>
        <p:spPr>
          <a:xfrm rot="16200000">
            <a:off x="722948" y="663722"/>
            <a:ext cx="2101202" cy="3242154"/>
          </a:xfrm>
          <a:prstGeom prst="wedgeRectCallout">
            <a:avLst>
              <a:gd name="adj1" fmla="val -19332"/>
              <a:gd name="adj2" fmla="val 66979"/>
            </a:avLst>
          </a:prstGeom>
          <a:solidFill>
            <a:schemeClr val="accent3">
              <a:lumMod val="20000"/>
              <a:lumOff val="80000"/>
              <a:alpha val="28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07" tIns="47753" rIns="95507" bIns="47753"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2237" y="1537638"/>
            <a:ext cx="3355667" cy="1812291"/>
          </a:xfrm>
          <a:prstGeom prst="rect">
            <a:avLst/>
          </a:prstGeom>
        </p:spPr>
        <p:txBody>
          <a:bodyPr wrap="square" lIns="87880" tIns="43942" rIns="87880" bIns="43942">
            <a:spAutoFit/>
          </a:bodyPr>
          <a:lstStyle/>
          <a:p>
            <a:pPr marL="274622" indent="-274622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Победители и призеры</a:t>
            </a:r>
            <a:endParaRPr lang="ru-RU" sz="1100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ru-RU" sz="1400" dirty="0">
                <a:solidFill>
                  <a:srgbClr val="254061"/>
                </a:solidFill>
                <a:latin typeface="Times New Roman"/>
              </a:rPr>
              <a:t>     </a:t>
            </a:r>
            <a:r>
              <a:rPr lang="ru-RU" sz="1400" dirty="0" smtClean="0">
                <a:solidFill>
                  <a:srgbClr val="254061"/>
                </a:solidFill>
                <a:latin typeface="Times New Roman"/>
              </a:rPr>
              <a:t>республиканской олимпиады для </a:t>
            </a:r>
            <a:r>
              <a:rPr lang="ru-RU" sz="1400" dirty="0" err="1" smtClean="0">
                <a:solidFill>
                  <a:srgbClr val="254061"/>
                </a:solidFill>
                <a:latin typeface="Times New Roman"/>
              </a:rPr>
              <a:t>дошкольнииков</a:t>
            </a:r>
            <a:endParaRPr lang="ru-RU" sz="1100" dirty="0">
              <a:latin typeface="Times New Roman"/>
              <a:ea typeface="Times New Roman"/>
            </a:endParaRPr>
          </a:p>
          <a:p>
            <a:r>
              <a:rPr lang="ru-RU" sz="1400" dirty="0">
                <a:solidFill>
                  <a:srgbClr val="254061"/>
                </a:solidFill>
                <a:latin typeface="Times New Roman"/>
              </a:rPr>
              <a:t> </a:t>
            </a:r>
            <a:r>
              <a:rPr lang="ru-RU" sz="1400" dirty="0" smtClean="0">
                <a:solidFill>
                  <a:srgbClr val="254061"/>
                </a:solidFill>
                <a:latin typeface="Times New Roman"/>
              </a:rPr>
              <a:t>«Юный эрудит», 2020, 2021, 2022г</a:t>
            </a:r>
            <a:r>
              <a:rPr lang="ru-RU" sz="1400" dirty="0">
                <a:solidFill>
                  <a:srgbClr val="254061"/>
                </a:solidFill>
                <a:latin typeface="Times New Roman"/>
              </a:rPr>
              <a:t>.;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622" indent="-274622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и призеры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республиканского экологического 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«Светлячок», 2020, 2021, 2022г.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194" y="1234197"/>
            <a:ext cx="2530507" cy="304222"/>
          </a:xfrm>
          <a:prstGeom prst="rect">
            <a:avLst/>
          </a:prstGeom>
        </p:spPr>
        <p:txBody>
          <a:bodyPr wrap="none" lIns="87880" tIns="43942" rIns="87880" bIns="43942">
            <a:spAutoFit/>
          </a:bodyPr>
          <a:lstStyle/>
          <a:p>
            <a:pPr lvl="0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воспитанников:</a:t>
            </a:r>
          </a:p>
        </p:txBody>
      </p:sp>
      <p:pic>
        <p:nvPicPr>
          <p:cNvPr id="4098" name="Picture 2" descr="F:\Итоги конкурсов\достижения детей 2020-2021\СВЕТЛЯЧОК ЗАТЕЙНИКИ\Светлячок Нужди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511" y="1121436"/>
            <a:ext cx="1850008" cy="2614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Итоги конкурсов\достижения детей 2020-2021\СВЕТЛЯЧОК ЗАТЕЙНИКИ\Светлячок Тамашевска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"/>
          <a:stretch/>
        </p:blipFill>
        <p:spPr bwMode="auto">
          <a:xfrm>
            <a:off x="5579147" y="1067081"/>
            <a:ext cx="1921545" cy="2652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Итоги конкурсов\достижения детей 2020-2021\СВЕТЛЯЧОК ЗАТЕЙНИКИ\Светлячок Фролов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4979"/>
            <a:ext cx="1809663" cy="2557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Итоги конкурсов\достижения детей 2020-2021\Светлячок Эрудит\Знайки\Эрудит Знайки\Буялова Кир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20" y="3950563"/>
            <a:ext cx="1904316" cy="2698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:\Итоги конкурсов\достижения детей 2020-2021\Светлячок Эрудит\Знайки\Эрудит Знайки\Ногтева Кир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047" y="3858252"/>
            <a:ext cx="1994658" cy="2790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:\20 сад\фото\март 2021\CMGX534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5" y="3577318"/>
            <a:ext cx="1862339" cy="2483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F:\20 сад\фото\март 2021\IMG_E183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380" y="4149080"/>
            <a:ext cx="2317663" cy="1738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24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294</Words>
  <Application>Microsoft Office PowerPoint</Application>
  <PresentationFormat>Экран (4:3)</PresentationFormat>
  <Paragraphs>76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кроха</dc:creator>
  <cp:lastModifiedBy>кроха</cp:lastModifiedBy>
  <cp:revision>30</cp:revision>
  <dcterms:created xsi:type="dcterms:W3CDTF">2021-01-26T10:51:23Z</dcterms:created>
  <dcterms:modified xsi:type="dcterms:W3CDTF">2023-03-12T19:33:49Z</dcterms:modified>
</cp:coreProperties>
</file>