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60" r:id="rId2"/>
    <p:sldId id="364" r:id="rId3"/>
    <p:sldId id="384" r:id="rId4"/>
    <p:sldId id="365" r:id="rId5"/>
    <p:sldId id="358" r:id="rId6"/>
    <p:sldId id="368" r:id="rId7"/>
    <p:sldId id="370" r:id="rId8"/>
    <p:sldId id="385" r:id="rId9"/>
    <p:sldId id="380" r:id="rId10"/>
    <p:sldId id="381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52103"/>
    <a:srgbClr val="6B3305"/>
    <a:srgbClr val="E84524"/>
    <a:srgbClr val="E5EFFB"/>
    <a:srgbClr val="F63245"/>
    <a:srgbClr val="984807"/>
    <a:srgbClr val="203184"/>
    <a:srgbClr val="222C8E"/>
    <a:srgbClr val="FAD434"/>
    <a:srgbClr val="FED08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0885" autoAdjust="0"/>
  </p:normalViewPr>
  <p:slideViewPr>
    <p:cSldViewPr>
      <p:cViewPr varScale="1">
        <p:scale>
          <a:sx n="80" d="100"/>
          <a:sy n="80" d="100"/>
        </p:scale>
        <p:origin x="-1378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6DDC9-F4DD-4817-973A-9AD7AD9F662C}" type="datetimeFigureOut">
              <a:rPr lang="ru-RU" smtClean="0"/>
              <a:pPr/>
              <a:t>08.03.2022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FD02E-0255-4333-BDA6-9A4C1C7B3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516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08837" y="228466"/>
            <a:ext cx="4072063" cy="1978867"/>
          </a:xfrm>
          <a:prstGeom prst="rect">
            <a:avLst/>
          </a:prstGeom>
        </p:spPr>
        <p:txBody>
          <a:bodyPr lIns="88827" tIns="44414" rIns="88827" bIns="44414">
            <a:spAutoFit/>
          </a:bodyPr>
          <a:lstStyle/>
          <a:p>
            <a:pPr defTabSz="888315">
              <a:defRPr/>
            </a:pPr>
            <a:endParaRPr lang="ru-RU" sz="1524" b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defTabSz="888315"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888315"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ru-RU" sz="1355" i="1" dirty="0">
              <a:solidFill>
                <a:srgbClr val="E5EFFB"/>
              </a:solidFill>
              <a:latin typeface="Segoe Print" panose="02000600000000000000" pitchFamily="2" charset="0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defTabSz="888315">
              <a:defRPr/>
            </a:pPr>
            <a:endParaRPr lang="ru-RU" sz="1947" i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75" name="Picture 2" descr="http://obraz-ola.ru/wp-content/uploads/2015/11/fg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79" y="97645"/>
            <a:ext cx="1944216" cy="57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9" descr="http://kzbydocs.com/tw_files2/urls_12/98/d-97046/7z-docs/1_html_m1ceac2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9" t="4504" r="4527" b="4436"/>
          <a:stretch/>
        </p:blipFill>
        <p:spPr bwMode="auto">
          <a:xfrm>
            <a:off x="71053" y="766159"/>
            <a:ext cx="4104457" cy="510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7" t="24544" b="33031"/>
          <a:stretch>
            <a:fillRect/>
          </a:stretch>
        </p:blipFill>
        <p:spPr bwMode="auto">
          <a:xfrm>
            <a:off x="0" y="5733256"/>
            <a:ext cx="9118465" cy="117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0780" y="3428290"/>
            <a:ext cx="4225840" cy="1295534"/>
          </a:xfrm>
          <a:prstGeom prst="rect">
            <a:avLst/>
          </a:prstGeom>
        </p:spPr>
        <p:txBody>
          <a:bodyPr lIns="85348" tIns="42673" rIns="85348" bIns="42673" anchor="ctr">
            <a:normAutofit fontScale="92500" lnSpcReduction="20000"/>
          </a:bodyPr>
          <a:lstStyle>
            <a:lvl1pPr algn="ctr" defTabSz="1049274" rtl="0" latinLnBrk="0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3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Профориентация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ru-RU" sz="2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ru-RU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как </a:t>
            </a:r>
            <a:r>
              <a:rPr lang="ru-RU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компонент </a:t>
            </a:r>
            <a:endParaRPr lang="ru-RU" sz="23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ru-RU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социально-коммуникативного </a:t>
            </a:r>
            <a:r>
              <a:rPr lang="ru-RU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развития </a:t>
            </a:r>
            <a:r>
              <a:rPr lang="ru-RU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дошкольников»</a:t>
            </a:r>
            <a:endParaRPr lang="ru-RU" sz="23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Picture 2" descr="C:\Users\linux user\Desktop\ПЕДКАМПУС\ДОУ\технология успеха МБДОУ Березка\ФОТО САД\ГРУППЫ\солнышко\A10_4768.jpg"/>
          <p:cNvPicPr>
            <a:picLocks noChangeAspect="1" noChangeArrowheads="1"/>
          </p:cNvPicPr>
          <p:nvPr/>
        </p:nvPicPr>
        <p:blipFill>
          <a:blip r:embed="rId5" cstate="print"/>
          <a:srcRect l="2465" t="9818" r="1994"/>
          <a:stretch>
            <a:fillRect/>
          </a:stretch>
        </p:blipFill>
        <p:spPr bwMode="auto">
          <a:xfrm>
            <a:off x="4067944" y="980728"/>
            <a:ext cx="493204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91039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4402" y="620889"/>
            <a:ext cx="4070720" cy="1978867"/>
          </a:xfrm>
          <a:prstGeom prst="rect">
            <a:avLst/>
          </a:prstGeom>
        </p:spPr>
        <p:txBody>
          <a:bodyPr lIns="88827" tIns="44414" rIns="88827" bIns="44414">
            <a:spAutoFit/>
          </a:bodyPr>
          <a:lstStyle/>
          <a:p>
            <a:pPr defTabSz="888315">
              <a:defRPr/>
            </a:pPr>
            <a:endParaRPr lang="ru-RU" sz="1524" b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defTabSz="888315"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888315"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ru-RU" sz="1355" i="1" dirty="0">
              <a:solidFill>
                <a:srgbClr val="E5EFFB"/>
              </a:solidFill>
              <a:latin typeface="Segoe Print" panose="02000600000000000000" pitchFamily="2" charset="0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defTabSz="888315">
              <a:defRPr/>
            </a:pPr>
            <a:endParaRPr lang="ru-RU" sz="1947" i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7" descr="fgosdoroditelyam"/>
          <p:cNvPicPr>
            <a:picLocks noChangeAspect="1" noChangeArrowheads="1"/>
          </p:cNvPicPr>
          <p:nvPr/>
        </p:nvPicPr>
        <p:blipFill rotWithShape="1">
          <a:blip r:embed="rId2" cstate="print"/>
          <a:srcRect b="4865"/>
          <a:stretch/>
        </p:blipFill>
        <p:spPr bwMode="auto">
          <a:xfrm>
            <a:off x="5868144" y="188640"/>
            <a:ext cx="3168725" cy="202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6/06/02/18859552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919" y="2145564"/>
            <a:ext cx="4788966" cy="2539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28091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4402" y="620889"/>
            <a:ext cx="4070720" cy="1978867"/>
          </a:xfrm>
          <a:prstGeom prst="rect">
            <a:avLst/>
          </a:prstGeom>
        </p:spPr>
        <p:txBody>
          <a:bodyPr lIns="88827" tIns="44414" rIns="88827" bIns="44414">
            <a:spAutoFit/>
          </a:bodyPr>
          <a:lstStyle/>
          <a:p>
            <a:pPr defTabSz="888315">
              <a:defRPr/>
            </a:pPr>
            <a:endParaRPr lang="ru-RU" sz="1524" b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defTabSz="888315"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888315"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ru-RU" sz="1355" i="1" dirty="0">
              <a:solidFill>
                <a:srgbClr val="E5EFFB"/>
              </a:solidFill>
              <a:latin typeface="Segoe Print" panose="02000600000000000000" pitchFamily="2" charset="0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defTabSz="888315">
              <a:defRPr/>
            </a:pPr>
            <a:endParaRPr lang="ru-RU" sz="1947" i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56413" y="159216"/>
            <a:ext cx="3727990" cy="64807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888315">
              <a:defRPr/>
            </a:pPr>
            <a:r>
              <a:rPr lang="ru-RU" sz="2240" b="1" dirty="0">
                <a:solidFill>
                  <a:srgbClr val="572314"/>
                </a:solidFill>
                <a:latin typeface="Times New Roman" pitchFamily="18" charset="0"/>
              </a:rPr>
              <a:t>Цель профориентации</a:t>
            </a:r>
            <a:r>
              <a:rPr lang="ru-RU" sz="2240" b="1" dirty="0" smtClean="0">
                <a:solidFill>
                  <a:srgbClr val="572314"/>
                </a:solidFill>
                <a:latin typeface="Times New Roman" pitchFamily="18" charset="0"/>
              </a:rPr>
              <a:t>:</a:t>
            </a:r>
            <a:endParaRPr lang="ru-RU" sz="2240" b="1" dirty="0">
              <a:solidFill>
                <a:srgbClr val="572314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55383" y="1148670"/>
            <a:ext cx="3921528" cy="1783615"/>
          </a:xfrm>
          <a:prstGeom prst="rect">
            <a:avLst/>
          </a:prstGeom>
          <a:noFill/>
        </p:spPr>
        <p:txBody>
          <a:bodyPr lIns="85348" tIns="42673" rIns="85348" bIns="42673" anchor="ctr">
            <a:noAutofit/>
          </a:bodyPr>
          <a:lstStyle>
            <a:lvl1pPr algn="ctr" defTabSz="1049274" rtl="0" latinLnBrk="0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оздание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условий для формирования ранних профессиональных устремлений, выделения этапов формирования представлений о профессиональной деятельности взрослых, обеспечивая тем самым свободный выбор его предстоящего жизненного пути.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43480" y="4263121"/>
            <a:ext cx="4115069" cy="21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888315">
              <a:defRPr/>
            </a:pPr>
            <a:r>
              <a:rPr lang="ru-RU" sz="1960" dirty="0">
                <a:solidFill>
                  <a:srgbClr val="572314"/>
                </a:solidFill>
              </a:rPr>
              <a:t>- </a:t>
            </a:r>
            <a: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  <a:t>Познакомить воспитанников с многообразием </a:t>
            </a:r>
            <a:r>
              <a:rPr lang="ru-RU" sz="1867" dirty="0" smtClean="0">
                <a:solidFill>
                  <a:srgbClr val="572314"/>
                </a:solidFill>
                <a:latin typeface="Times New Roman" pitchFamily="18" charset="0"/>
              </a:rPr>
              <a:t>профессий</a:t>
            </a:r>
            <a: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  <a:t>;</a:t>
            </a:r>
            <a:b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</a:br>
            <a: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  <a:t>- Формировать конкретно-наглядные представления о существенных сторонах профессии;</a:t>
            </a:r>
            <a:b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</a:br>
            <a:r>
              <a:rPr lang="ru-RU" sz="1867" dirty="0">
                <a:solidFill>
                  <a:srgbClr val="572314"/>
                </a:solidFill>
                <a:latin typeface="Times New Roman" pitchFamily="18" charset="0"/>
              </a:rPr>
              <a:t>- Развивать интеллектуальные и  творческие возможности </a:t>
            </a:r>
            <a:r>
              <a:rPr lang="ru-RU" sz="1867" dirty="0" smtClean="0">
                <a:solidFill>
                  <a:srgbClr val="572314"/>
                </a:solidFill>
                <a:latin typeface="Times New Roman" pitchFamily="18" charset="0"/>
              </a:rPr>
              <a:t>ребенка.</a:t>
            </a:r>
            <a:endParaRPr lang="ru-RU" sz="1867" dirty="0">
              <a:solidFill>
                <a:srgbClr val="572314"/>
              </a:solidFill>
              <a:latin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6412" y="3526538"/>
            <a:ext cx="3727990" cy="64807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888315">
              <a:defRPr/>
            </a:pPr>
            <a:r>
              <a:rPr lang="ru-RU" sz="2240" b="1" dirty="0" smtClean="0">
                <a:solidFill>
                  <a:srgbClr val="572314"/>
                </a:solidFill>
                <a:latin typeface="Times New Roman" pitchFamily="18" charset="0"/>
              </a:rPr>
              <a:t>Задачи профориентации:</a:t>
            </a:r>
            <a:endParaRPr lang="ru-RU" sz="2240" b="1" dirty="0">
              <a:solidFill>
                <a:srgbClr val="572314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2201" r="17022" b="10100"/>
          <a:stretch>
            <a:fillRect/>
          </a:stretch>
        </p:blipFill>
        <p:spPr bwMode="auto">
          <a:xfrm>
            <a:off x="4427984" y="188641"/>
            <a:ext cx="4437883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8107" t="20601" r="16926" b="11150"/>
          <a:stretch>
            <a:fillRect/>
          </a:stretch>
        </p:blipFill>
        <p:spPr bwMode="auto">
          <a:xfrm>
            <a:off x="4427984" y="3573016"/>
            <a:ext cx="4536504" cy="307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239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27460" t="12310" r="20566" b="10101"/>
          <a:stretch>
            <a:fillRect/>
          </a:stretch>
        </p:blipFill>
        <p:spPr bwMode="auto">
          <a:xfrm>
            <a:off x="179512" y="116632"/>
            <a:ext cx="4248471" cy="30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 l="32184" t="24800" r="29426" b="18501"/>
          <a:stretch>
            <a:fillRect/>
          </a:stretch>
        </p:blipFill>
        <p:spPr bwMode="auto">
          <a:xfrm>
            <a:off x="179512" y="3356992"/>
            <a:ext cx="4248472" cy="332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 l="18600" t="15351" r="19975" b="15350"/>
          <a:stretch>
            <a:fillRect/>
          </a:stretch>
        </p:blipFill>
        <p:spPr bwMode="auto">
          <a:xfrm>
            <a:off x="4572000" y="3356992"/>
            <a:ext cx="4320480" cy="3305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16632"/>
            <a:ext cx="42313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431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4402" y="620889"/>
            <a:ext cx="4070720" cy="1978867"/>
          </a:xfrm>
          <a:prstGeom prst="rect">
            <a:avLst/>
          </a:prstGeom>
        </p:spPr>
        <p:txBody>
          <a:bodyPr lIns="88827" tIns="44414" rIns="88827" bIns="44414">
            <a:spAutoFit/>
          </a:bodyPr>
          <a:lstStyle/>
          <a:p>
            <a:pPr defTabSz="888315">
              <a:defRPr/>
            </a:pPr>
            <a:endParaRPr lang="ru-RU" sz="1524" b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defTabSz="888315"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888315"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ru-RU" sz="1355" i="1" dirty="0">
              <a:solidFill>
                <a:srgbClr val="E5EFFB"/>
              </a:solidFill>
              <a:latin typeface="Segoe Print" panose="02000600000000000000" pitchFamily="2" charset="0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defTabSz="888315">
              <a:defRPr/>
            </a:pPr>
            <a:endParaRPr lang="ru-RU" sz="1947" i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538911" y="983746"/>
            <a:ext cx="8300021" cy="5645789"/>
            <a:chOff x="1248" y="240"/>
            <a:chExt cx="4176" cy="3600"/>
          </a:xfrm>
        </p:grpSpPr>
        <p:sp>
          <p:nvSpPr>
            <p:cNvPr id="10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468 w 21600"/>
                <a:gd name="T1" fmla="*/ 0 h 21600"/>
                <a:gd name="T2" fmla="*/ 936 w 21600"/>
                <a:gd name="T3" fmla="*/ 798 h 21600"/>
                <a:gd name="T4" fmla="*/ 0 w 21600"/>
                <a:gd name="T5" fmla="*/ 798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53479">
                <a:defRPr/>
              </a:pPr>
              <a:endParaRPr lang="ru-RU" sz="168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40 w 21600"/>
                <a:gd name="T1" fmla="*/ 0 h 21600"/>
                <a:gd name="T2" fmla="*/ 1475 w 21600"/>
                <a:gd name="T3" fmla="*/ 0 h 21600"/>
                <a:gd name="T4" fmla="*/ 2015 w 21600"/>
                <a:gd name="T5" fmla="*/ 936 h 21600"/>
                <a:gd name="T6" fmla="*/ 0 w 21600"/>
                <a:gd name="T7" fmla="*/ 93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853479">
                <a:defRPr/>
              </a:pPr>
              <a:endParaRPr lang="ru-RU" sz="1867" dirty="0" smtClean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algn="ctr" defTabSz="853479">
                <a:defRPr/>
              </a:pPr>
              <a:r>
                <a:rPr lang="ru-RU" sz="1867" dirty="0" smtClean="0">
                  <a:solidFill>
                    <a:prstClr val="black"/>
                  </a:solidFill>
                  <a:latin typeface="Times New Roman" pitchFamily="18" charset="0"/>
                </a:rPr>
                <a:t>Организация </a:t>
              </a:r>
              <a:r>
                <a:rPr lang="ru-RU" sz="1867" dirty="0">
                  <a:solidFill>
                    <a:prstClr val="black"/>
                  </a:solidFill>
                  <a:latin typeface="Times New Roman" pitchFamily="18" charset="0"/>
                </a:rPr>
                <a:t>взаимодействия с семьей</a:t>
              </a:r>
            </a:p>
          </p:txBody>
        </p:sp>
        <p:sp>
          <p:nvSpPr>
            <p:cNvPr id="12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7"/>
            </a:xfrm>
            <a:custGeom>
              <a:avLst/>
              <a:gdLst>
                <a:gd name="T0" fmla="*/ 539 w 21600"/>
                <a:gd name="T1" fmla="*/ 0 h 21600"/>
                <a:gd name="T2" fmla="*/ 2548 w 21600"/>
                <a:gd name="T3" fmla="*/ 0 h 21600"/>
                <a:gd name="T4" fmla="*/ 3087 w 21600"/>
                <a:gd name="T5" fmla="*/ 935 h 21600"/>
                <a:gd name="T6" fmla="*/ 0 w 21600"/>
                <a:gd name="T7" fmla="*/ 93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853479">
                <a:defRPr/>
              </a:pPr>
              <a:r>
                <a:rPr lang="ru-RU" sz="1867" dirty="0">
                  <a:solidFill>
                    <a:prstClr val="black"/>
                  </a:solidFill>
                  <a:latin typeface="Times New Roman" pitchFamily="18" charset="0"/>
                </a:rPr>
                <a:t>Организация совместной деятельности воспитателя с детьми</a:t>
              </a:r>
            </a:p>
            <a:p>
              <a:pPr algn="ctr" defTabSz="853479">
                <a:defRPr/>
              </a:pPr>
              <a:endParaRPr lang="ru-RU" sz="1867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540 w 21600"/>
                <a:gd name="T1" fmla="*/ 0 h 21600"/>
                <a:gd name="T2" fmla="*/ 3636 w 21600"/>
                <a:gd name="T3" fmla="*/ 0 h 21600"/>
                <a:gd name="T4" fmla="*/ 4176 w 21600"/>
                <a:gd name="T5" fmla="*/ 936 h 21600"/>
                <a:gd name="T6" fmla="*/ 0 w 21600"/>
                <a:gd name="T7" fmla="*/ 93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853479">
                <a:defRPr/>
              </a:pPr>
              <a:r>
                <a:rPr lang="ru-RU" sz="1867">
                  <a:solidFill>
                    <a:prstClr val="black"/>
                  </a:solidFill>
                  <a:latin typeface="Times New Roman" pitchFamily="18" charset="0"/>
                </a:rPr>
                <a:t>Моделирование </a:t>
              </a:r>
            </a:p>
            <a:p>
              <a:pPr algn="ctr" defTabSz="853479">
                <a:defRPr/>
              </a:pPr>
              <a:r>
                <a:rPr lang="ru-RU" sz="1867">
                  <a:solidFill>
                    <a:prstClr val="black"/>
                  </a:solidFill>
                  <a:latin typeface="Times New Roman" pitchFamily="18" charset="0"/>
                </a:rPr>
                <a:t>развивающей среды</a:t>
              </a:r>
            </a:p>
          </p:txBody>
        </p:sp>
      </p:grpSp>
      <p:pic>
        <p:nvPicPr>
          <p:cNvPr id="7172" name="Picture 24" descr="0_122903_d4983277_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3354218">
            <a:off x="-504640" y="2300111"/>
            <a:ext cx="4907979" cy="224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8" descr="hello_html_m46d83c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510269">
            <a:off x="6030149" y="1087229"/>
            <a:ext cx="2742931" cy="49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/>
          </p:cNvSpPr>
          <p:nvPr/>
        </p:nvSpPr>
        <p:spPr bwMode="auto">
          <a:xfrm>
            <a:off x="1614043" y="606107"/>
            <a:ext cx="6922508" cy="323883"/>
          </a:xfrm>
          <a:prstGeom prst="rect">
            <a:avLst/>
          </a:prstGeom>
        </p:spPr>
        <p:txBody>
          <a:bodyPr lIns="85348" tIns="42673" rIns="85348" bIns="42673" anchor="ctr">
            <a:normAutofit fontScale="82500" lnSpcReduction="20000"/>
          </a:bodyPr>
          <a:lstStyle>
            <a:lvl1pPr algn="ctr" defTabSz="1049274" rtl="0" latinLnBrk="0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240" b="1">
                <a:latin typeface="Times New Roman" pitchFamily="18" charset="0"/>
              </a:rPr>
              <a:t>Направления профориентационной работы</a:t>
            </a:r>
            <a:endParaRPr lang="ru-RU" sz="2240" b="1" dirty="0">
              <a:latin typeface="Times New Roman" pitchFamily="18" charset="0"/>
            </a:endParaRP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4101630" y="1413799"/>
            <a:ext cx="1869387" cy="8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1693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1693">
                <a:latin typeface="Times New Roman" panose="02020603050405020304" pitchFamily="18" charset="0"/>
              </a:rPr>
              <a:t>Социальное</a:t>
            </a:r>
          </a:p>
          <a:p>
            <a:pPr eaLnBrk="1" hangingPunct="1"/>
            <a:r>
              <a:rPr lang="ru-RU" altLang="ru-RU" sz="1693">
                <a:latin typeface="Times New Roman" panose="02020603050405020304" pitchFamily="18" charset="0"/>
              </a:rPr>
              <a:t> партнерство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855850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84157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487"/>
          <a:stretch/>
        </p:blipFill>
        <p:spPr>
          <a:xfrm>
            <a:off x="-324544" y="4664832"/>
            <a:ext cx="2912814" cy="2254767"/>
          </a:xfrm>
          <a:prstGeom prst="rect">
            <a:avLst/>
          </a:prstGeom>
        </p:spPr>
      </p:pic>
      <p:pic>
        <p:nvPicPr>
          <p:cNvPr id="13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9630" y="303495"/>
            <a:ext cx="8064896" cy="4286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2000">
              <a:solidFill>
                <a:srgbClr val="452103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000">
                <a:solidFill>
                  <a:srgbClr val="452103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Развивающая предметно-пространственная среда (ФГОС ДО п.3.3).  </a:t>
            </a:r>
            <a:br>
              <a:rPr lang="ru-RU" altLang="ru-RU" sz="2000">
                <a:solidFill>
                  <a:srgbClr val="452103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endParaRPr lang="ru-RU" altLang="ru-RU" sz="2000">
              <a:solidFill>
                <a:srgbClr val="452103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 l="36424" t="20601" r="35922" b="11150"/>
          <a:stretch>
            <a:fillRect/>
          </a:stretch>
        </p:blipFill>
        <p:spPr bwMode="auto">
          <a:xfrm>
            <a:off x="107504" y="980728"/>
            <a:ext cx="3960440" cy="572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5176" t="19550" r="30944" b="17450"/>
          <a:stretch>
            <a:fillRect/>
          </a:stretch>
        </p:blipFill>
        <p:spPr bwMode="auto">
          <a:xfrm>
            <a:off x="4211960" y="980728"/>
            <a:ext cx="478802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837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5647" t="16318" r="16432" b="101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076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87624" y="188640"/>
            <a:ext cx="7327527" cy="4286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ru-RU" altLang="ru-RU" sz="2000">
              <a:solidFill>
                <a:srgbClr val="452103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000">
                <a:solidFill>
                  <a:srgbClr val="452103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Организация экскурсий в рамках профориентации</a:t>
            </a:r>
            <a:br>
              <a:rPr lang="ru-RU" altLang="ru-RU" sz="2000">
                <a:solidFill>
                  <a:srgbClr val="452103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endParaRPr lang="ru-RU" altLang="ru-RU" sz="2000">
              <a:solidFill>
                <a:srgbClr val="452103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C:\Users\linux user\Downloads\IMG_20210312_095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392488" cy="5856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linux user\Downloads\IMG_20210312_100351.jpg"/>
          <p:cNvPicPr>
            <a:picLocks noChangeAspect="1" noChangeArrowheads="1"/>
          </p:cNvPicPr>
          <p:nvPr/>
        </p:nvPicPr>
        <p:blipFill>
          <a:blip r:embed="rId4" cstate="print"/>
          <a:srcRect l="6667" t="14774"/>
          <a:stretch>
            <a:fillRect/>
          </a:stretch>
        </p:blipFill>
        <p:spPr bwMode="auto">
          <a:xfrm>
            <a:off x="4788024" y="836712"/>
            <a:ext cx="4140051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3882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СОЦИАЛЬНО-ЛИЧНОСТНОЕ  </a:t>
            </a:r>
            <a:r>
              <a:rPr lang="ru-RU" sz="2000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РАЗВИТИЕ ВОСПИТАННИКОВ </a:t>
            </a:r>
            <a:endParaRPr lang="ru-RU" sz="2000" b="1" dirty="0">
              <a:solidFill>
                <a:srgbClr val="303C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83789" y="2097310"/>
            <a:ext cx="3428171" cy="2195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первоначальных представлений социального характера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включение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детей в систему социальных отношений</a:t>
            </a:r>
            <a:endParaRPr lang="ru-RU" b="1" dirty="0">
              <a:solidFill>
                <a:srgbClr val="303C18"/>
              </a:solidFill>
              <a:latin typeface="Franklin Gothic Book" pitchFamily="34" charset="0"/>
              <a:cs typeface="Arial" charset="0"/>
            </a:endParaRPr>
          </a:p>
        </p:txBody>
      </p:sp>
      <p:cxnSp>
        <p:nvCxnSpPr>
          <p:cNvPr id="4" name="Прямая со стрелкой 14"/>
          <p:cNvCxnSpPr>
            <a:cxnSpLocks noChangeShapeType="1"/>
          </p:cNvCxnSpPr>
          <p:nvPr/>
        </p:nvCxnSpPr>
        <p:spPr bwMode="auto">
          <a:xfrm flipH="1">
            <a:off x="1871663" y="1196975"/>
            <a:ext cx="2771775" cy="719138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5" name="Прямая со стрелкой 16"/>
          <p:cNvCxnSpPr>
            <a:cxnSpLocks noChangeShapeType="1"/>
          </p:cNvCxnSpPr>
          <p:nvPr/>
        </p:nvCxnSpPr>
        <p:spPr bwMode="auto">
          <a:xfrm flipH="1">
            <a:off x="4606925" y="1196975"/>
            <a:ext cx="34925" cy="3384550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6" name="Прямая со стрелкой 27"/>
          <p:cNvCxnSpPr>
            <a:cxnSpLocks noChangeShapeType="1"/>
          </p:cNvCxnSpPr>
          <p:nvPr/>
        </p:nvCxnSpPr>
        <p:spPr bwMode="auto">
          <a:xfrm>
            <a:off x="4643438" y="1196975"/>
            <a:ext cx="2305050" cy="647700"/>
          </a:xfrm>
          <a:prstGeom prst="straightConnector1">
            <a:avLst/>
          </a:prstGeom>
          <a:noFill/>
          <a:ln w="10000" algn="ctr">
            <a:solidFill>
              <a:srgbClr val="002060"/>
            </a:solidFill>
            <a:round/>
            <a:headEnd/>
            <a:tailEnd type="arrow" w="med" len="med"/>
          </a:ln>
        </p:spPr>
      </p:cxn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249150" y="4629046"/>
            <a:ext cx="2683644" cy="1314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положительного отношения к труду 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03800" y="2097310"/>
            <a:ext cx="3312616" cy="24118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основ безопасности собственной жизнедеятельности 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  формирование </a:t>
            </a:r>
            <a:r>
              <a:rPr lang="ru-RU" b="1" dirty="0">
                <a:solidFill>
                  <a:srgbClr val="303C18"/>
                </a:solidFill>
                <a:latin typeface="Times New Roman" pitchFamily="18" charset="0"/>
                <a:cs typeface="Times New Roman" pitchFamily="18" charset="0"/>
              </a:rPr>
              <a:t>предпосылок экологического сознания (безопасности окружающего мира)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46" y="2080337"/>
            <a:ext cx="19081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25034"/>
            <a:ext cx="1785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06" y="4581525"/>
            <a:ext cx="896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6445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4402" y="620889"/>
            <a:ext cx="4070720" cy="1978867"/>
          </a:xfrm>
          <a:prstGeom prst="rect">
            <a:avLst/>
          </a:prstGeom>
        </p:spPr>
        <p:txBody>
          <a:bodyPr lIns="88827" tIns="44414" rIns="88827" bIns="44414">
            <a:spAutoFit/>
          </a:bodyPr>
          <a:lstStyle/>
          <a:p>
            <a:pPr defTabSz="888315">
              <a:defRPr/>
            </a:pPr>
            <a:endParaRPr lang="ru-RU" sz="1524" b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defTabSz="888315"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Wingdings" panose="05000000000000000000" pitchFamily="2" charset="2"/>
              <a:buChar char="Ø"/>
              <a:defRPr/>
            </a:pPr>
            <a:endParaRPr lang="ru-RU" sz="118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888315"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ru-RU" sz="1355" i="1" dirty="0">
              <a:solidFill>
                <a:srgbClr val="E5EFFB"/>
              </a:solidFill>
              <a:latin typeface="Segoe Print" panose="02000600000000000000" pitchFamily="2" charset="0"/>
            </a:endParaRPr>
          </a:p>
          <a:p>
            <a:pPr marL="333118" indent="-333118" algn="just" defTabSz="888315">
              <a:buFont typeface="Arial" panose="020B0604020202020204" pitchFamily="34" charset="0"/>
              <a:buChar char="•"/>
              <a:defRPr/>
            </a:pPr>
            <a:endParaRPr lang="en-US" sz="1355" i="1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defTabSz="888315">
              <a:defRPr/>
            </a:pPr>
            <a:endParaRPr lang="ru-RU" sz="1947" i="1" u="sng" dirty="0">
              <a:solidFill>
                <a:srgbClr val="E5EFFB"/>
              </a:solidFill>
              <a:latin typeface="Segoe Print" panose="020006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5400000">
            <a:off x="3798094" y="-2061368"/>
            <a:ext cx="1035050" cy="5535612"/>
          </a:xfrm>
          <a:prstGeom prst="rightArrowCallout">
            <a:avLst>
              <a:gd name="adj1" fmla="val 133704"/>
              <a:gd name="adj2" fmla="val 133704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r>
              <a:rPr lang="ru-RU" sz="2400" b="1" dirty="0">
                <a:solidFill>
                  <a:srgbClr val="572314"/>
                </a:solidFill>
              </a:rPr>
              <a:t>Результативность опыта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3528" y="1338734"/>
            <a:ext cx="7201471" cy="5184775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В МБДОУ «Детский </a:t>
            </a: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сад №30 «Берёзка» </a:t>
            </a: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создана инновационная РППС, позволяющая решать задачи ранней профориентации.</a:t>
            </a:r>
          </a:p>
          <a:p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2. У детей сформировано эмоционально-положительное отношение к труду.</a:t>
            </a:r>
          </a:p>
          <a:p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3. </a:t>
            </a:r>
            <a:r>
              <a:rPr lang="ru-RU" sz="2000" b="1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Выстроенное эффективное социальное партнерство Детского сада и семьи по вопросам профориентации повысило включенность родителей в образовательный </a:t>
            </a: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  <a:cs typeface="Times New Roman" panose="02020603050405020304" pitchFamily="18" charset="0"/>
              </a:rPr>
              <a:t>процесс ДОУ</a:t>
            </a:r>
            <a:endParaRPr lang="ru-RU" sz="2000" b="1" dirty="0" smtClean="0">
              <a:solidFill>
                <a:srgbClr val="452103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452103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452103"/>
                </a:solidFill>
                <a:latin typeface="Times New Roman" pitchFamily="18" charset="0"/>
              </a:rPr>
              <a:t>4. Разработана модель социального партнерства и сетевого взаимодействия по ранней профориентации дошкольников. </a:t>
            </a:r>
          </a:p>
          <a:p>
            <a:endParaRPr lang="ru-RU" sz="2000" b="1" dirty="0" smtClean="0">
              <a:solidFill>
                <a:srgbClr val="452103"/>
              </a:solidFill>
              <a:latin typeface="Times New Roman" pitchFamily="18" charset="0"/>
            </a:endParaRPr>
          </a:p>
        </p:txBody>
      </p:sp>
      <p:pic>
        <p:nvPicPr>
          <p:cNvPr id="10" name="Picture 17" descr="188129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051" y="764059"/>
            <a:ext cx="209073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8900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7176</TotalTime>
  <Words>140</Words>
  <Application>Microsoft Office PowerPoint</Application>
  <PresentationFormat>Экран (4:3)</PresentationFormat>
  <Paragraphs>66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 №5</dc:creator>
  <cp:lastModifiedBy>linux user</cp:lastModifiedBy>
  <cp:revision>404</cp:revision>
  <dcterms:created xsi:type="dcterms:W3CDTF">2014-11-17T20:03:51Z</dcterms:created>
  <dcterms:modified xsi:type="dcterms:W3CDTF">2022-03-07T22:38:16Z</dcterms:modified>
</cp:coreProperties>
</file>