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tiff" ContentType="image/tiff"/>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65" r:id="rId2"/>
    <p:sldId id="283" r:id="rId3"/>
    <p:sldId id="295" r:id="rId4"/>
    <p:sldId id="291" r:id="rId5"/>
    <p:sldId id="289" r:id="rId6"/>
    <p:sldId id="292" r:id="rId7"/>
    <p:sldId id="306" r:id="rId8"/>
    <p:sldId id="305" r:id="rId9"/>
    <p:sldId id="294" r:id="rId10"/>
    <p:sldId id="297" r:id="rId11"/>
    <p:sldId id="298" r:id="rId12"/>
    <p:sldId id="299" r:id="rId13"/>
    <p:sldId id="300" r:id="rId14"/>
    <p:sldId id="302" r:id="rId15"/>
    <p:sldId id="311" r:id="rId16"/>
    <p:sldId id="307" r:id="rId17"/>
    <p:sldId id="264" r:id="rId18"/>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74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558" y="90"/>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FFFF00"/>
                </a:solidFill>
              </a:defRPr>
            </a:pPr>
            <a:r>
              <a:rPr lang="ru-RU">
                <a:solidFill>
                  <a:srgbClr val="FFFF00"/>
                </a:solidFill>
              </a:rPr>
              <a:t>уровень развития навыков безопасного поведения</a:t>
            </a:r>
          </a:p>
          <a:p>
            <a:pPr>
              <a:defRPr>
                <a:solidFill>
                  <a:srgbClr val="FFFF00"/>
                </a:solidFill>
              </a:defRPr>
            </a:pPr>
            <a:r>
              <a:rPr lang="ru-RU">
                <a:solidFill>
                  <a:srgbClr val="FFFF00"/>
                </a:solidFill>
              </a:rPr>
              <a:t>2016 </a:t>
            </a:r>
          </a:p>
          <a:p>
            <a:pPr>
              <a:defRPr>
                <a:solidFill>
                  <a:srgbClr val="FFFF00"/>
                </a:solidFill>
              </a:defRPr>
            </a:pPr>
            <a:r>
              <a:rPr lang="ru-RU">
                <a:solidFill>
                  <a:srgbClr val="FFFF00"/>
                </a:solidFill>
              </a:rPr>
              <a:t>вводная</a:t>
            </a:r>
            <a:endParaRPr lang="en-US">
              <a:solidFill>
                <a:srgbClr val="FFFF00"/>
              </a:solidFill>
            </a:endParaRPr>
          </a:p>
        </c:rich>
      </c:tx>
      <c:overlay val="0"/>
    </c:title>
    <c:autoTitleDeleted val="0"/>
    <c:view3D>
      <c:rotX val="15"/>
      <c:rotY val="0"/>
      <c:rAngAx val="0"/>
      <c:perspective val="0"/>
    </c:view3D>
    <c:floor>
      <c:thickness val="0"/>
    </c:floor>
    <c:sideWall>
      <c:thickness val="0"/>
    </c:sideWall>
    <c:backWall>
      <c:thickness val="0"/>
    </c:backWall>
    <c:plotArea>
      <c:layout/>
      <c:pie3DChart>
        <c:varyColors val="1"/>
        <c:ser>
          <c:idx val="0"/>
          <c:order val="0"/>
          <c:tx>
            <c:strRef>
              <c:f>Лист1!$B$1</c:f>
              <c:strCache>
                <c:ptCount val="1"/>
                <c:pt idx="0">
                  <c:v>Значения Y</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Лист1!$A$2:$A$4</c:f>
              <c:strCache>
                <c:ptCount val="3"/>
                <c:pt idx="0">
                  <c:v>высокий</c:v>
                </c:pt>
                <c:pt idx="1">
                  <c:v>средний</c:v>
                </c:pt>
                <c:pt idx="2">
                  <c:v>низкий</c:v>
                </c:pt>
              </c:strCache>
            </c:strRef>
          </c:cat>
          <c:val>
            <c:numRef>
              <c:f>Лист1!$B$2:$B$4</c:f>
              <c:numCache>
                <c:formatCode>General</c:formatCode>
                <c:ptCount val="3"/>
                <c:pt idx="0">
                  <c:v>12</c:v>
                </c:pt>
                <c:pt idx="1">
                  <c:v>47</c:v>
                </c:pt>
                <c:pt idx="2">
                  <c:v>41</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a:solidFill>
                <a:srgbClr val="FFFF00"/>
              </a:solidFill>
            </a:defRPr>
          </a:pPr>
          <a:endParaRPr lang="ru-RU"/>
        </a:p>
      </c:txPr>
    </c:legend>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solidFill>
                  <a:srgbClr val="00B050"/>
                </a:solidFill>
              </a:defRPr>
            </a:pPr>
            <a:r>
              <a:rPr lang="ru-RU">
                <a:solidFill>
                  <a:srgbClr val="00B050"/>
                </a:solidFill>
              </a:rPr>
              <a:t>уровень развития навыков безопасного поведения</a:t>
            </a:r>
          </a:p>
          <a:p>
            <a:pPr>
              <a:defRPr>
                <a:solidFill>
                  <a:srgbClr val="00B050"/>
                </a:solidFill>
              </a:defRPr>
            </a:pPr>
            <a:r>
              <a:rPr lang="ru-RU">
                <a:solidFill>
                  <a:srgbClr val="00B050"/>
                </a:solidFill>
              </a:rPr>
              <a:t>2019 </a:t>
            </a:r>
          </a:p>
          <a:p>
            <a:pPr>
              <a:defRPr>
                <a:solidFill>
                  <a:srgbClr val="00B050"/>
                </a:solidFill>
              </a:defRPr>
            </a:pPr>
            <a:r>
              <a:rPr lang="ru-RU">
                <a:solidFill>
                  <a:srgbClr val="00B050"/>
                </a:solidFill>
              </a:rPr>
              <a:t>итоговая</a:t>
            </a:r>
            <a:endParaRPr lang="en-US">
              <a:solidFill>
                <a:srgbClr val="00B050"/>
              </a:solidFill>
            </a:endParaRPr>
          </a:p>
        </c:rich>
      </c:tx>
      <c:overlay val="0"/>
    </c:title>
    <c:autoTitleDeleted val="0"/>
    <c:view3D>
      <c:rotX val="15"/>
      <c:rotY val="0"/>
      <c:rAngAx val="0"/>
      <c:perspective val="0"/>
    </c:view3D>
    <c:floor>
      <c:thickness val="0"/>
    </c:floor>
    <c:sideWall>
      <c:thickness val="0"/>
    </c:sideWall>
    <c:backWall>
      <c:thickness val="0"/>
    </c:backWall>
    <c:plotArea>
      <c:layout/>
      <c:pie3DChart>
        <c:varyColors val="1"/>
        <c:ser>
          <c:idx val="0"/>
          <c:order val="0"/>
          <c:tx>
            <c:strRef>
              <c:f>Лист1!$B$1</c:f>
              <c:strCache>
                <c:ptCount val="1"/>
                <c:pt idx="0">
                  <c:v>Значения Y</c:v>
                </c:pt>
              </c:strCache>
            </c:strRef>
          </c:tx>
          <c:dLbls>
            <c:spPr>
              <a:noFill/>
              <a:ln>
                <a:noFill/>
              </a:ln>
              <a:effectLst/>
            </c:spPr>
            <c:showLegendKey val="0"/>
            <c:showVal val="1"/>
            <c:showCatName val="0"/>
            <c:showSerName val="0"/>
            <c:showPercent val="0"/>
            <c:showBubbleSize val="0"/>
            <c:showLeaderLines val="1"/>
            <c:extLst>
              <c:ext xmlns:c15="http://schemas.microsoft.com/office/drawing/2012/chart" uri="{CE6537A1-D6FC-4f65-9D91-7224C49458BB}"/>
            </c:extLst>
          </c:dLbls>
          <c:cat>
            <c:strRef>
              <c:f>Лист1!$A$2:$A$4</c:f>
              <c:strCache>
                <c:ptCount val="3"/>
                <c:pt idx="0">
                  <c:v>высокий</c:v>
                </c:pt>
                <c:pt idx="1">
                  <c:v>средний</c:v>
                </c:pt>
                <c:pt idx="2">
                  <c:v>низкий</c:v>
                </c:pt>
              </c:strCache>
            </c:strRef>
          </c:cat>
          <c:val>
            <c:numRef>
              <c:f>Лист1!$B$2:$B$4</c:f>
              <c:numCache>
                <c:formatCode>General</c:formatCode>
                <c:ptCount val="3"/>
                <c:pt idx="0">
                  <c:v>78</c:v>
                </c:pt>
                <c:pt idx="1">
                  <c:v>22</c:v>
                </c:pt>
                <c:pt idx="2">
                  <c:v>0</c:v>
                </c:pt>
              </c:numCache>
            </c:numRef>
          </c:val>
        </c:ser>
        <c:dLbls>
          <c:showLegendKey val="0"/>
          <c:showVal val="0"/>
          <c:showCatName val="0"/>
          <c:showSerName val="0"/>
          <c:showPercent val="0"/>
          <c:showBubbleSize val="0"/>
          <c:showLeaderLines val="1"/>
        </c:dLbls>
      </c:pie3DChart>
    </c:plotArea>
    <c:legend>
      <c:legendPos val="r"/>
      <c:overlay val="0"/>
      <c:txPr>
        <a:bodyPr/>
        <a:lstStyle/>
        <a:p>
          <a:pPr>
            <a:defRPr>
              <a:solidFill>
                <a:srgbClr val="00B050"/>
              </a:solidFill>
            </a:defRPr>
          </a:pPr>
          <a:endParaRPr lang="ru-RU"/>
        </a:p>
      </c:txPr>
    </c:legend>
    <c:plotVisOnly val="1"/>
    <c:dispBlanksAs val="gap"/>
    <c:showDLblsOverMax val="0"/>
  </c:chart>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5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87BC8B-BE78-4362-B875-C2DCAF064F55}" type="datetimeFigureOut">
              <a:rPr lang="ru-RU" smtClean="0"/>
              <a:pPr/>
              <a:t>11.03.2020</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FB5C9E-4F25-44BB-872E-2C3D4A944ED4}" type="slidenum">
              <a:rPr lang="ru-RU" smtClean="0"/>
              <a:pPr/>
              <a:t>‹#›</a:t>
            </a:fld>
            <a:endParaRPr lang="ru-RU"/>
          </a:p>
        </p:txBody>
      </p:sp>
    </p:spTree>
    <p:extLst>
      <p:ext uri="{BB962C8B-B14F-4D97-AF65-F5344CB8AC3E}">
        <p14:creationId xmlns:p14="http://schemas.microsoft.com/office/powerpoint/2010/main" val="8108234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D2C95CDB-4912-405B-99E2-D810FA5BC228}" type="datetimeFigureOut">
              <a:rPr lang="ru-RU" smtClean="0"/>
              <a:pPr/>
              <a:t>11.03.2020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BAE587-B58A-4361-8BF4-E66C734F0979}" type="slidenum">
              <a:rPr lang="ru-RU" smtClean="0"/>
              <a:pPr/>
              <a:t>‹#›</a:t>
            </a:fld>
            <a:endParaRPr lang="ru-RU"/>
          </a:p>
        </p:txBody>
      </p:sp>
    </p:spTree>
    <p:extLst>
      <p:ext uri="{BB962C8B-B14F-4D97-AF65-F5344CB8AC3E}">
        <p14:creationId xmlns:p14="http://schemas.microsoft.com/office/powerpoint/2010/main" val="23150676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2C95CDB-4912-405B-99E2-D810FA5BC228}" type="datetimeFigureOut">
              <a:rPr lang="ru-RU" smtClean="0"/>
              <a:pPr/>
              <a:t>11.03.2020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BAE587-B58A-4361-8BF4-E66C734F0979}" type="slidenum">
              <a:rPr lang="ru-RU" smtClean="0"/>
              <a:pPr/>
              <a:t>‹#›</a:t>
            </a:fld>
            <a:endParaRPr lang="ru-RU"/>
          </a:p>
        </p:txBody>
      </p:sp>
    </p:spTree>
    <p:extLst>
      <p:ext uri="{BB962C8B-B14F-4D97-AF65-F5344CB8AC3E}">
        <p14:creationId xmlns:p14="http://schemas.microsoft.com/office/powerpoint/2010/main" val="6642575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2C95CDB-4912-405B-99E2-D810FA5BC228}" type="datetimeFigureOut">
              <a:rPr lang="ru-RU" smtClean="0"/>
              <a:pPr/>
              <a:t>11.03.2020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BAE587-B58A-4361-8BF4-E66C734F0979}" type="slidenum">
              <a:rPr lang="ru-RU" smtClean="0"/>
              <a:pPr/>
              <a:t>‹#›</a:t>
            </a:fld>
            <a:endParaRPr lang="ru-RU"/>
          </a:p>
        </p:txBody>
      </p:sp>
    </p:spTree>
    <p:extLst>
      <p:ext uri="{BB962C8B-B14F-4D97-AF65-F5344CB8AC3E}">
        <p14:creationId xmlns:p14="http://schemas.microsoft.com/office/powerpoint/2010/main" val="9103716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D2C95CDB-4912-405B-99E2-D810FA5BC228}" type="datetimeFigureOut">
              <a:rPr lang="ru-RU" smtClean="0"/>
              <a:pPr/>
              <a:t>11.03.2020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BAE587-B58A-4361-8BF4-E66C734F0979}" type="slidenum">
              <a:rPr lang="ru-RU" smtClean="0"/>
              <a:pPr/>
              <a:t>‹#›</a:t>
            </a:fld>
            <a:endParaRPr lang="ru-RU"/>
          </a:p>
        </p:txBody>
      </p:sp>
    </p:spTree>
    <p:extLst>
      <p:ext uri="{BB962C8B-B14F-4D97-AF65-F5344CB8AC3E}">
        <p14:creationId xmlns:p14="http://schemas.microsoft.com/office/powerpoint/2010/main" val="8875810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D2C95CDB-4912-405B-99E2-D810FA5BC228}" type="datetimeFigureOut">
              <a:rPr lang="ru-RU" smtClean="0"/>
              <a:pPr/>
              <a:t>11.03.2020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1ABAE587-B58A-4361-8BF4-E66C734F0979}" type="slidenum">
              <a:rPr lang="ru-RU" smtClean="0"/>
              <a:pPr/>
              <a:t>‹#›</a:t>
            </a:fld>
            <a:endParaRPr lang="ru-RU"/>
          </a:p>
        </p:txBody>
      </p:sp>
    </p:spTree>
    <p:extLst>
      <p:ext uri="{BB962C8B-B14F-4D97-AF65-F5344CB8AC3E}">
        <p14:creationId xmlns:p14="http://schemas.microsoft.com/office/powerpoint/2010/main" val="3973804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2C95CDB-4912-405B-99E2-D810FA5BC228}" type="datetimeFigureOut">
              <a:rPr lang="ru-RU" smtClean="0"/>
              <a:pPr/>
              <a:t>11.03.2020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ABAE587-B58A-4361-8BF4-E66C734F0979}" type="slidenum">
              <a:rPr lang="ru-RU" smtClean="0"/>
              <a:pPr/>
              <a:t>‹#›</a:t>
            </a:fld>
            <a:endParaRPr lang="ru-RU"/>
          </a:p>
        </p:txBody>
      </p:sp>
    </p:spTree>
    <p:extLst>
      <p:ext uri="{BB962C8B-B14F-4D97-AF65-F5344CB8AC3E}">
        <p14:creationId xmlns:p14="http://schemas.microsoft.com/office/powerpoint/2010/main" val="37743846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D2C95CDB-4912-405B-99E2-D810FA5BC228}" type="datetimeFigureOut">
              <a:rPr lang="ru-RU" smtClean="0"/>
              <a:pPr/>
              <a:t>11.03.2020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1ABAE587-B58A-4361-8BF4-E66C734F0979}" type="slidenum">
              <a:rPr lang="ru-RU" smtClean="0"/>
              <a:pPr/>
              <a:t>‹#›</a:t>
            </a:fld>
            <a:endParaRPr lang="ru-RU"/>
          </a:p>
        </p:txBody>
      </p:sp>
    </p:spTree>
    <p:extLst>
      <p:ext uri="{BB962C8B-B14F-4D97-AF65-F5344CB8AC3E}">
        <p14:creationId xmlns:p14="http://schemas.microsoft.com/office/powerpoint/2010/main" val="5908404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D2C95CDB-4912-405B-99E2-D810FA5BC228}" type="datetimeFigureOut">
              <a:rPr lang="ru-RU" smtClean="0"/>
              <a:pPr/>
              <a:t>11.03.2020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1ABAE587-B58A-4361-8BF4-E66C734F0979}" type="slidenum">
              <a:rPr lang="ru-RU" smtClean="0"/>
              <a:pPr/>
              <a:t>‹#›</a:t>
            </a:fld>
            <a:endParaRPr lang="ru-RU"/>
          </a:p>
        </p:txBody>
      </p:sp>
    </p:spTree>
    <p:extLst>
      <p:ext uri="{BB962C8B-B14F-4D97-AF65-F5344CB8AC3E}">
        <p14:creationId xmlns:p14="http://schemas.microsoft.com/office/powerpoint/2010/main" val="37400181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D2C95CDB-4912-405B-99E2-D810FA5BC228}" type="datetimeFigureOut">
              <a:rPr lang="ru-RU" smtClean="0"/>
              <a:pPr/>
              <a:t>11.03.2020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1ABAE587-B58A-4361-8BF4-E66C734F0979}" type="slidenum">
              <a:rPr lang="ru-RU" smtClean="0"/>
              <a:pPr/>
              <a:t>‹#›</a:t>
            </a:fld>
            <a:endParaRPr lang="ru-RU"/>
          </a:p>
        </p:txBody>
      </p:sp>
    </p:spTree>
    <p:extLst>
      <p:ext uri="{BB962C8B-B14F-4D97-AF65-F5344CB8AC3E}">
        <p14:creationId xmlns:p14="http://schemas.microsoft.com/office/powerpoint/2010/main" val="37250932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2C95CDB-4912-405B-99E2-D810FA5BC228}" type="datetimeFigureOut">
              <a:rPr lang="ru-RU" smtClean="0"/>
              <a:pPr/>
              <a:t>11.03.2020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ABAE587-B58A-4361-8BF4-E66C734F0979}" type="slidenum">
              <a:rPr lang="ru-RU" smtClean="0"/>
              <a:pPr/>
              <a:t>‹#›</a:t>
            </a:fld>
            <a:endParaRPr lang="ru-RU"/>
          </a:p>
        </p:txBody>
      </p:sp>
    </p:spTree>
    <p:extLst>
      <p:ext uri="{BB962C8B-B14F-4D97-AF65-F5344CB8AC3E}">
        <p14:creationId xmlns:p14="http://schemas.microsoft.com/office/powerpoint/2010/main" val="163381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D2C95CDB-4912-405B-99E2-D810FA5BC228}" type="datetimeFigureOut">
              <a:rPr lang="ru-RU" smtClean="0"/>
              <a:pPr/>
              <a:t>11.03.2020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1ABAE587-B58A-4361-8BF4-E66C734F0979}" type="slidenum">
              <a:rPr lang="ru-RU" smtClean="0"/>
              <a:pPr/>
              <a:t>‹#›</a:t>
            </a:fld>
            <a:endParaRPr lang="ru-RU"/>
          </a:p>
        </p:txBody>
      </p:sp>
    </p:spTree>
    <p:extLst>
      <p:ext uri="{BB962C8B-B14F-4D97-AF65-F5344CB8AC3E}">
        <p14:creationId xmlns:p14="http://schemas.microsoft.com/office/powerpoint/2010/main" val="22046560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C95CDB-4912-405B-99E2-D810FA5BC228}" type="datetimeFigureOut">
              <a:rPr lang="ru-RU" smtClean="0"/>
              <a:pPr/>
              <a:t>11.03.2020</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ABAE587-B58A-4361-8BF4-E66C734F0979}" type="slidenum">
              <a:rPr lang="ru-RU" smtClean="0"/>
              <a:pPr/>
              <a:t>‹#›</a:t>
            </a:fld>
            <a:endParaRPr lang="ru-RU"/>
          </a:p>
        </p:txBody>
      </p:sp>
    </p:spTree>
    <p:extLst>
      <p:ext uri="{BB962C8B-B14F-4D97-AF65-F5344CB8AC3E}">
        <p14:creationId xmlns:p14="http://schemas.microsoft.com/office/powerpoint/2010/main" val="65528081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12.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4" Type="http://schemas.openxmlformats.org/officeDocument/2006/relationships/image" Target="../media/image41.jpeg"/></Relationships>
</file>

<file path=ppt/slides/_rels/slide13.xml.rels><?xml version="1.0" encoding="UTF-8" standalone="yes"?>
<Relationships xmlns="http://schemas.openxmlformats.org/package/2006/relationships"><Relationship Id="rId3" Type="http://schemas.openxmlformats.org/officeDocument/2006/relationships/image" Target="../media/image45.jpeg"/><Relationship Id="rId7" Type="http://schemas.openxmlformats.org/officeDocument/2006/relationships/image" Target="../media/image49.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jpe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chart" Target="../charts/chart2.xml"/></Relationships>
</file>

<file path=ppt/slides/_rels/slide16.xml.rels><?xml version="1.0" encoding="UTF-8" standalone="yes"?>
<Relationships xmlns="http://schemas.openxmlformats.org/package/2006/relationships"><Relationship Id="rId8" Type="http://schemas.openxmlformats.org/officeDocument/2006/relationships/image" Target="../media/image58.tiff"/><Relationship Id="rId3" Type="http://schemas.openxmlformats.org/officeDocument/2006/relationships/image" Target="../media/image55.jpeg"/><Relationship Id="rId7" Type="http://schemas.openxmlformats.org/officeDocument/2006/relationships/image" Target="../media/image54.emf"/><Relationship Id="rId12" Type="http://schemas.openxmlformats.org/officeDocument/2006/relationships/image" Target="../media/image62.tif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11" Type="http://schemas.openxmlformats.org/officeDocument/2006/relationships/image" Target="../media/image61.tiff"/><Relationship Id="rId5" Type="http://schemas.openxmlformats.org/officeDocument/2006/relationships/image" Target="../media/image57.tiff"/><Relationship Id="rId10" Type="http://schemas.openxmlformats.org/officeDocument/2006/relationships/image" Target="../media/image60.png"/><Relationship Id="rId4" Type="http://schemas.openxmlformats.org/officeDocument/2006/relationships/image" Target="../media/image56.tiff"/><Relationship Id="rId9" Type="http://schemas.openxmlformats.org/officeDocument/2006/relationships/image" Target="../media/image59.tiff"/></Relationships>
</file>

<file path=ppt/slides/_rels/slide17.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hyperlink" Target="https://yandex.ru/video/preview/?filmId=2664633713257889528&amp;noreask=1&amp;path=wizard&amp;text=%D0%BC%D0%B0%D1%81%D1%82%D0%B5%D1%80+%D0%BA%D0%BB%D0%B0%D1%81%D1%81+%D0%B8%D0%BD%D1%82%D0%B5%D0%BB%D0%BB%D0%B5%D0%BA%D1%82+%D0%BA%D0%B0%D1%80%D1%82%D1%8B" TargetMode="External"/><Relationship Id="rId3" Type="http://schemas.openxmlformats.org/officeDocument/2006/relationships/image" Target="../media/image14.jpeg"/><Relationship Id="rId7" Type="http://schemas.openxmlformats.org/officeDocument/2006/relationships/hyperlink" Target="https://yandex.ru/video/search?text=%D0%BC%D0%B0%D1%81%D1%82%D0%B5%D1%80%20%D0%BA=wizard&amp;noreask=1" TargetMode="External"/><Relationship Id="rId2" Type="http://schemas.openxmlformats.org/officeDocument/2006/relationships/image" Target="../media/image13.jpe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10" Type="http://schemas.openxmlformats.org/officeDocument/2006/relationships/hyperlink" Target="https://yandex.ru/video/preview/?filmId=5861051262236304493&amp;noreask=1&amp;path=wizard&amp;text=%D0%BC%D0%B0%D1%81%D1%82%D0%B5%D1%80+%D0%BA%D0%BB%D0%B0%D1%81%D1%81+%D0%B8%D0%BD%D1%82%D0%B5%D0%BB%D0%BB%D0%B5%D0%BA%D1%82+%D0%BA%D0%B0%D1%80%D1%82%D1%8B" TargetMode="External"/><Relationship Id="rId4" Type="http://schemas.openxmlformats.org/officeDocument/2006/relationships/image" Target="../media/image15.jpeg"/><Relationship Id="rId9" Type="http://schemas.openxmlformats.org/officeDocument/2006/relationships/hyperlink" Target="https://yandex.ru/video/preview/?filmId=2664633713257889528&amp;noreask=1&amp;path=wizard&amp;text=%D0%BC%D0%B0%D1%81%D1%82%D0%B5%D1%80D1%80%D1%82%D1%8B"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21.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0.jpeg"/><Relationship Id="rId5" Type="http://schemas.openxmlformats.org/officeDocument/2006/relationships/image" Target="../media/image19.jpeg"/><Relationship Id="rId4" Type="http://schemas.openxmlformats.org/officeDocument/2006/relationships/image" Target="../media/image18.jpe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25.jpe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7" Type="http://schemas.openxmlformats.org/officeDocument/2006/relationships/image" Target="../media/image30.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8890612" cy="6858000"/>
          </a:xfrm>
          <a:prstGeom prst="rect">
            <a:avLst/>
          </a:prstGeom>
        </p:spPr>
      </p:pic>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863090" y="0"/>
            <a:ext cx="3328910" cy="2302525"/>
          </a:xfrm>
          <a:prstGeom prst="rect">
            <a:avLst/>
          </a:prstGeom>
        </p:spPr>
      </p:pic>
      <p:sp>
        <p:nvSpPr>
          <p:cNvPr id="2" name="Прямоугольник 1"/>
          <p:cNvSpPr/>
          <p:nvPr/>
        </p:nvSpPr>
        <p:spPr>
          <a:xfrm>
            <a:off x="2181338" y="1817783"/>
            <a:ext cx="5409281" cy="3046988"/>
          </a:xfrm>
          <a:prstGeom prst="rect">
            <a:avLst/>
          </a:prstGeom>
        </p:spPr>
        <p:txBody>
          <a:bodyPr wrap="square">
            <a:spAutoFit/>
          </a:bodyPr>
          <a:lstStyle/>
          <a:p>
            <a:pPr algn="ctr"/>
            <a:r>
              <a:rPr lang="ru-RU" sz="2400" b="1" dirty="0" smtClean="0">
                <a:solidFill>
                  <a:srgbClr val="FF0000"/>
                </a:solidFill>
                <a:latin typeface="Times New Roman" panose="02020603050405020304" pitchFamily="18" charset="0"/>
                <a:cs typeface="Times New Roman" panose="02020603050405020304" pitchFamily="18" charset="0"/>
              </a:rPr>
              <a:t>МБДОУ «Детский сад комбинированного вида №11» Алексеевского городского округа</a:t>
            </a:r>
            <a:endParaRPr lang="ru-RU" sz="2400" b="1" dirty="0">
              <a:solidFill>
                <a:srgbClr val="FF0000"/>
              </a:solidFill>
              <a:latin typeface="Times New Roman" panose="02020603050405020304" pitchFamily="18" charset="0"/>
              <a:cs typeface="Times New Roman" panose="02020603050405020304" pitchFamily="18" charset="0"/>
            </a:endParaRPr>
          </a:p>
          <a:p>
            <a:pPr algn="ctr"/>
            <a:r>
              <a:rPr lang="ru-RU" sz="4000" b="1" dirty="0" err="1" smtClean="0">
                <a:solidFill>
                  <a:srgbClr val="FF0000"/>
                </a:solidFill>
                <a:latin typeface="Times New Roman" panose="02020603050405020304" pitchFamily="18" charset="0"/>
                <a:cs typeface="Times New Roman" panose="02020603050405020304" pitchFamily="18" charset="0"/>
              </a:rPr>
              <a:t>Демиденко</a:t>
            </a:r>
            <a:r>
              <a:rPr lang="ru-RU" sz="4000" b="1" dirty="0" smtClean="0">
                <a:solidFill>
                  <a:srgbClr val="FF0000"/>
                </a:solidFill>
                <a:latin typeface="Times New Roman" panose="02020603050405020304" pitchFamily="18" charset="0"/>
                <a:cs typeface="Times New Roman" panose="02020603050405020304" pitchFamily="18" charset="0"/>
              </a:rPr>
              <a:t>                       Ирина Григорьевна, воспитатель</a:t>
            </a:r>
            <a:endParaRPr lang="ru-RU" sz="4000" b="1" dirty="0">
              <a:solidFill>
                <a:srgbClr val="FF0000"/>
              </a:solidFill>
              <a:latin typeface="Times New Roman" panose="02020603050405020304" pitchFamily="18" charset="0"/>
              <a:cs typeface="Times New Roman" panose="02020603050405020304" pitchFamily="18" charset="0"/>
            </a:endParaRPr>
          </a:p>
        </p:txBody>
      </p:sp>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58522" y="2267806"/>
            <a:ext cx="3333478" cy="2271143"/>
          </a:xfrm>
          <a:prstGeom prst="rect">
            <a:avLst/>
          </a:prstGeom>
        </p:spPr>
      </p:pic>
      <p:pic>
        <p:nvPicPr>
          <p:cNvPr id="10"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843932" y="4509188"/>
            <a:ext cx="3348068" cy="2348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Рисунок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72868" y="556711"/>
            <a:ext cx="1786665" cy="1221063"/>
          </a:xfrm>
          <a:prstGeom prst="rect">
            <a:avLst/>
          </a:prstGeom>
        </p:spPr>
      </p:pic>
      <p:pic>
        <p:nvPicPr>
          <p:cNvPr id="12"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93115" y="341524"/>
            <a:ext cx="2195365" cy="14642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75647" y="528809"/>
            <a:ext cx="1968363" cy="1213164"/>
          </a:xfrm>
          <a:prstGeom prst="rect">
            <a:avLst/>
          </a:prstGeom>
        </p:spPr>
      </p:pic>
    </p:spTree>
    <p:extLst>
      <p:ext uri="{BB962C8B-B14F-4D97-AF65-F5344CB8AC3E}">
        <p14:creationId xmlns:p14="http://schemas.microsoft.com/office/powerpoint/2010/main" val="42882412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0587210" cy="6858000"/>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61267"/>
            <a:ext cx="2488518" cy="1396733"/>
          </a:xfrm>
          <a:prstGeom prst="rect">
            <a:avLst/>
          </a:prstGeom>
        </p:spPr>
      </p:pic>
      <p:pic>
        <p:nvPicPr>
          <p:cNvPr id="11" name="Picture 5" descr="IMG_1816"/>
          <p:cNvPicPr>
            <a:picLocks noChangeAspect="1" noChangeArrowheads="1"/>
          </p:cNvPicPr>
          <p:nvPr/>
        </p:nvPicPr>
        <p:blipFill>
          <a:blip r:embed="rId4" cstate="print"/>
          <a:srcRect/>
          <a:stretch>
            <a:fillRect/>
          </a:stretch>
        </p:blipFill>
        <p:spPr bwMode="auto">
          <a:xfrm>
            <a:off x="7245310" y="214407"/>
            <a:ext cx="4946690" cy="3288957"/>
          </a:xfrm>
          <a:prstGeom prst="rect">
            <a:avLst/>
          </a:prstGeom>
          <a:noFill/>
          <a:ln w="9525">
            <a:noFill/>
            <a:miter lim="800000"/>
            <a:headEnd/>
            <a:tailEnd/>
          </a:ln>
        </p:spPr>
      </p:pic>
      <p:pic>
        <p:nvPicPr>
          <p:cNvPr id="1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1981" y="3509686"/>
            <a:ext cx="5020019" cy="33483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14470" y="3506352"/>
            <a:ext cx="5025018" cy="3351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Прямоугольник 13"/>
          <p:cNvSpPr/>
          <p:nvPr/>
        </p:nvSpPr>
        <p:spPr>
          <a:xfrm>
            <a:off x="3424062" y="417572"/>
            <a:ext cx="3202030" cy="369332"/>
          </a:xfrm>
          <a:prstGeom prst="rect">
            <a:avLst/>
          </a:prstGeom>
        </p:spPr>
        <p:txBody>
          <a:bodyPr wrap="none">
            <a:spAutoFit/>
          </a:bodyPr>
          <a:lstStyle/>
          <a:p>
            <a:r>
              <a:rPr lang="ru-RU" b="1" dirty="0" smtClean="0">
                <a:solidFill>
                  <a:srgbClr val="C00000"/>
                </a:solidFill>
              </a:rPr>
              <a:t>интеллект- карта «Транспорт»</a:t>
            </a:r>
            <a:endParaRPr lang="ru-RU" b="1" dirty="0">
              <a:solidFill>
                <a:srgbClr val="C00000"/>
              </a:solidFill>
            </a:endParaRPr>
          </a:p>
        </p:txBody>
      </p:sp>
      <p:sp>
        <p:nvSpPr>
          <p:cNvPr id="2" name="Прямоугольник 1"/>
          <p:cNvSpPr/>
          <p:nvPr/>
        </p:nvSpPr>
        <p:spPr>
          <a:xfrm>
            <a:off x="1513217" y="734620"/>
            <a:ext cx="5605853" cy="2862322"/>
          </a:xfrm>
          <a:prstGeom prst="rect">
            <a:avLst/>
          </a:prstGeom>
        </p:spPr>
        <p:txBody>
          <a:bodyPr wrap="square">
            <a:spAutoFit/>
          </a:bodyPr>
          <a:lstStyle/>
          <a:p>
            <a:pPr indent="540385" algn="just">
              <a:spcAft>
                <a:spcPts val="0"/>
              </a:spcAft>
            </a:pPr>
            <a:r>
              <a:rPr lang="ru-RU" b="1" dirty="0">
                <a:solidFill>
                  <a:srgbClr val="C00000"/>
                </a:solidFill>
                <a:latin typeface="Times New Roman" panose="02020603050405020304" pitchFamily="18" charset="0"/>
                <a:ea typeface="Calibri" panose="020F0502020204030204" pitchFamily="34" charset="0"/>
                <a:cs typeface="Calibri" panose="020F0502020204030204" pitchFamily="34" charset="0"/>
              </a:rPr>
              <a:t>Используя разные цвета ручек, маркеров, карандашей рисовали разные толстые, кривые ответвления от заголовка. Затем задавали вопросы так, чтобы несколько предложений объединялись в одну мысль, которую потом изображали с помощью графических рисунков, фигур, картинок. Закрепили виды транспорта, определили отличительные особенности, уточнили правила безопасности вблизи проезжей части, правила поведения в транспорте. </a:t>
            </a:r>
            <a:endParaRPr lang="ru-RU" sz="1400" b="1" dirty="0">
              <a:solidFill>
                <a:srgbClr val="C0000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206835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0587210" cy="6858000"/>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61267"/>
            <a:ext cx="2488518" cy="1396733"/>
          </a:xfrm>
          <a:prstGeom prst="rect">
            <a:avLst/>
          </a:prstGeom>
        </p:spPr>
      </p:pic>
      <p:sp>
        <p:nvSpPr>
          <p:cNvPr id="8" name="Прямоугольник 7"/>
          <p:cNvSpPr/>
          <p:nvPr/>
        </p:nvSpPr>
        <p:spPr>
          <a:xfrm>
            <a:off x="7724007" y="153355"/>
            <a:ext cx="4253665" cy="584775"/>
          </a:xfrm>
          <a:prstGeom prst="rect">
            <a:avLst/>
          </a:prstGeom>
        </p:spPr>
        <p:txBody>
          <a:bodyPr wrap="none">
            <a:spAutoFit/>
          </a:bodyPr>
          <a:lstStyle/>
          <a:p>
            <a:r>
              <a:rPr lang="ru-RU" sz="3200" b="1" dirty="0" smtClean="0"/>
              <a:t>«Дорожные ловушки»</a:t>
            </a:r>
            <a:endParaRPr lang="ru-RU" sz="3200" b="1" dirty="0"/>
          </a:p>
        </p:txBody>
      </p:sp>
      <p:pic>
        <p:nvPicPr>
          <p:cNvPr id="9" name="Рисунок 8" descr="H:\фото к приложению — копия\IMG_791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3581" y="48506"/>
            <a:ext cx="5940425" cy="4583430"/>
          </a:xfrm>
          <a:prstGeom prst="rect">
            <a:avLst/>
          </a:prstGeom>
          <a:noFill/>
          <a:ln>
            <a:noFill/>
          </a:ln>
        </p:spPr>
      </p:pic>
      <p:pic>
        <p:nvPicPr>
          <p:cNvPr id="41986" name="Picture 2" descr="F:\IMG_8426.JPG"/>
          <p:cNvPicPr>
            <a:picLocks noChangeAspect="1" noChangeArrowheads="1"/>
          </p:cNvPicPr>
          <p:nvPr/>
        </p:nvPicPr>
        <p:blipFill>
          <a:blip r:embed="rId5" cstate="print"/>
          <a:srcRect/>
          <a:stretch>
            <a:fillRect/>
          </a:stretch>
        </p:blipFill>
        <p:spPr bwMode="auto">
          <a:xfrm>
            <a:off x="7744010" y="925417"/>
            <a:ext cx="4242341" cy="2829609"/>
          </a:xfrm>
          <a:prstGeom prst="rect">
            <a:avLst/>
          </a:prstGeom>
          <a:noFill/>
        </p:spPr>
      </p:pic>
      <p:pic>
        <p:nvPicPr>
          <p:cNvPr id="41987" name="Picture 3" descr="F:\IMG_8428.JPG"/>
          <p:cNvPicPr>
            <a:picLocks noChangeAspect="1" noChangeArrowheads="1"/>
          </p:cNvPicPr>
          <p:nvPr/>
        </p:nvPicPr>
        <p:blipFill>
          <a:blip r:embed="rId6" cstate="print"/>
          <a:srcRect/>
          <a:stretch>
            <a:fillRect/>
          </a:stretch>
        </p:blipFill>
        <p:spPr bwMode="auto">
          <a:xfrm>
            <a:off x="7724007" y="3800819"/>
            <a:ext cx="4302740" cy="2869894"/>
          </a:xfrm>
          <a:prstGeom prst="rect">
            <a:avLst/>
          </a:prstGeom>
          <a:noFill/>
        </p:spPr>
      </p:pic>
      <p:sp>
        <p:nvSpPr>
          <p:cNvPr id="2" name="Прямоугольник 1"/>
          <p:cNvSpPr/>
          <p:nvPr/>
        </p:nvSpPr>
        <p:spPr>
          <a:xfrm>
            <a:off x="2665562" y="4680442"/>
            <a:ext cx="4840719" cy="2031325"/>
          </a:xfrm>
          <a:prstGeom prst="rect">
            <a:avLst/>
          </a:prstGeom>
        </p:spPr>
        <p:txBody>
          <a:bodyPr wrap="square">
            <a:spAutoFit/>
          </a:bodyPr>
          <a:lstStyle/>
          <a:p>
            <a:pPr algn="just"/>
            <a:r>
              <a:rPr lang="ru-RU" b="1" dirty="0">
                <a:solidFill>
                  <a:srgbClr val="7030A0"/>
                </a:solidFill>
                <a:latin typeface="Times New Roman" panose="02020603050405020304" pitchFamily="18" charset="0"/>
                <a:ea typeface="Times New Roman" panose="02020603050405020304" pitchFamily="18" charset="0"/>
              </a:rPr>
              <a:t>Заполняя карту «Дорожные ловушки» обратились к опыту детей. Экспериментально показали детям опасность использования взрослыми в процессе движения автомобиля наушников, тонированных стекол, солнцезащитных очков в вечернее время, телефонов.</a:t>
            </a:r>
            <a:endParaRPr lang="ru-RU" b="1" dirty="0">
              <a:solidFill>
                <a:srgbClr val="7030A0"/>
              </a:solidFill>
            </a:endParaRPr>
          </a:p>
        </p:txBody>
      </p:sp>
    </p:spTree>
    <p:extLst>
      <p:ext uri="{BB962C8B-B14F-4D97-AF65-F5344CB8AC3E}">
        <p14:creationId xmlns:p14="http://schemas.microsoft.com/office/powerpoint/2010/main" val="31620683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2133" y="0"/>
            <a:ext cx="10587210" cy="6858000"/>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883215"/>
            <a:ext cx="1736746" cy="974785"/>
          </a:xfrm>
          <a:prstGeom prst="rect">
            <a:avLst/>
          </a:prstGeom>
        </p:spPr>
      </p:pic>
      <p:pic>
        <p:nvPicPr>
          <p:cNvPr id="11" name="Рисунок 10" descr="H:\фото к приложению — копия\IMG_7921.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07503" y="0"/>
            <a:ext cx="6084498" cy="4640854"/>
          </a:xfrm>
          <a:prstGeom prst="rect">
            <a:avLst/>
          </a:prstGeom>
          <a:noFill/>
          <a:ln>
            <a:noFill/>
          </a:ln>
        </p:spPr>
      </p:pic>
      <p:pic>
        <p:nvPicPr>
          <p:cNvPr id="43012" name="Picture 4" descr="F:\IMG_8418.JPG"/>
          <p:cNvPicPr>
            <a:picLocks noChangeAspect="1" noChangeArrowheads="1"/>
          </p:cNvPicPr>
          <p:nvPr/>
        </p:nvPicPr>
        <p:blipFill>
          <a:blip r:embed="rId5" cstate="print"/>
          <a:srcRect/>
          <a:stretch>
            <a:fillRect/>
          </a:stretch>
        </p:blipFill>
        <p:spPr bwMode="auto">
          <a:xfrm>
            <a:off x="1674564" y="173132"/>
            <a:ext cx="5075494" cy="3385315"/>
          </a:xfrm>
          <a:prstGeom prst="rect">
            <a:avLst/>
          </a:prstGeom>
          <a:noFill/>
        </p:spPr>
      </p:pic>
      <p:sp>
        <p:nvSpPr>
          <p:cNvPr id="12" name="Прямоугольник 11"/>
          <p:cNvSpPr/>
          <p:nvPr/>
        </p:nvSpPr>
        <p:spPr>
          <a:xfrm>
            <a:off x="8924288" y="4282818"/>
            <a:ext cx="2560316" cy="400110"/>
          </a:xfrm>
          <a:prstGeom prst="rect">
            <a:avLst/>
          </a:prstGeom>
        </p:spPr>
        <p:txBody>
          <a:bodyPr wrap="none">
            <a:spAutoFit/>
          </a:bodyPr>
          <a:lstStyle/>
          <a:p>
            <a:r>
              <a:rPr lang="ru-RU" sz="2000" b="1" dirty="0" smtClean="0"/>
              <a:t>«Моя безопасность» </a:t>
            </a:r>
            <a:endParaRPr lang="ru-RU" sz="2000" b="1" dirty="0"/>
          </a:p>
        </p:txBody>
      </p:sp>
      <p:pic>
        <p:nvPicPr>
          <p:cNvPr id="13" name="Рисунок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115738" y="4640854"/>
            <a:ext cx="2665799" cy="1777199"/>
          </a:xfrm>
          <a:prstGeom prst="rect">
            <a:avLst/>
          </a:prstGeom>
        </p:spPr>
      </p:pic>
      <p:sp>
        <p:nvSpPr>
          <p:cNvPr id="2" name="Прямоугольник 1"/>
          <p:cNvSpPr/>
          <p:nvPr/>
        </p:nvSpPr>
        <p:spPr>
          <a:xfrm>
            <a:off x="8817604" y="4682928"/>
            <a:ext cx="3374396" cy="1477328"/>
          </a:xfrm>
          <a:prstGeom prst="rect">
            <a:avLst/>
          </a:prstGeom>
        </p:spPr>
        <p:txBody>
          <a:bodyPr wrap="square">
            <a:spAutoFit/>
          </a:bodyPr>
          <a:lstStyle/>
          <a:p>
            <a:pPr algn="just"/>
            <a:r>
              <a:rPr lang="ru-RU" b="1" dirty="0">
                <a:solidFill>
                  <a:srgbClr val="7030A0"/>
                </a:solidFill>
                <a:latin typeface="Times New Roman" panose="02020603050405020304" pitchFamily="18" charset="0"/>
                <a:ea typeface="Times New Roman" panose="02020603050405020304" pitchFamily="18" charset="0"/>
              </a:rPr>
              <a:t>Интеллект –карта </a:t>
            </a:r>
            <a:r>
              <a:rPr lang="ru-RU" b="1" dirty="0" smtClean="0">
                <a:solidFill>
                  <a:srgbClr val="7030A0"/>
                </a:solidFill>
                <a:latin typeface="Times New Roman" panose="02020603050405020304" pitchFamily="18" charset="0"/>
                <a:ea typeface="Calibri" panose="020F0502020204030204" pitchFamily="34" charset="0"/>
              </a:rPr>
              <a:t>отражает </a:t>
            </a:r>
            <a:r>
              <a:rPr lang="ru-RU" b="1" dirty="0">
                <a:solidFill>
                  <a:srgbClr val="7030A0"/>
                </a:solidFill>
                <a:latin typeface="Times New Roman" panose="02020603050405020304" pitchFamily="18" charset="0"/>
                <a:ea typeface="Calibri" panose="020F0502020204030204" pitchFamily="34" charset="0"/>
              </a:rPr>
              <a:t>направления ребенок- пешеход, ребенок-пассажир, ребенок- водитель транспортного средства. </a:t>
            </a:r>
            <a:endParaRPr lang="ru-RU" b="1" dirty="0">
              <a:solidFill>
                <a:srgbClr val="7030A0"/>
              </a:solidFill>
            </a:endParaRPr>
          </a:p>
        </p:txBody>
      </p:sp>
      <p:pic>
        <p:nvPicPr>
          <p:cNvPr id="14" name="Picture 3" descr="F:\IMG_8421.JPG"/>
          <p:cNvPicPr>
            <a:picLocks noChangeAspect="1" noChangeArrowheads="1"/>
          </p:cNvPicPr>
          <p:nvPr/>
        </p:nvPicPr>
        <p:blipFill>
          <a:blip r:embed="rId7" cstate="print"/>
          <a:srcRect/>
          <a:stretch>
            <a:fillRect/>
          </a:stretch>
        </p:blipFill>
        <p:spPr bwMode="auto">
          <a:xfrm>
            <a:off x="1699982" y="3610711"/>
            <a:ext cx="4407521" cy="2939782"/>
          </a:xfrm>
          <a:prstGeom prst="rect">
            <a:avLst/>
          </a:prstGeom>
          <a:noFill/>
        </p:spPr>
      </p:pic>
    </p:spTree>
    <p:extLst>
      <p:ext uri="{BB962C8B-B14F-4D97-AF65-F5344CB8AC3E}">
        <p14:creationId xmlns:p14="http://schemas.microsoft.com/office/powerpoint/2010/main" val="316206835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0587210" cy="6858000"/>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778288"/>
            <a:ext cx="1923691" cy="1079712"/>
          </a:xfrm>
          <a:prstGeom prst="rect">
            <a:avLst/>
          </a:prstGeom>
        </p:spPr>
      </p:pic>
      <p:pic>
        <p:nvPicPr>
          <p:cNvPr id="9" name="Рисунок 8" descr="H:\фото к приложению — копия\IMG_792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3607" y="203888"/>
            <a:ext cx="5754779" cy="4532609"/>
          </a:xfrm>
          <a:prstGeom prst="rect">
            <a:avLst/>
          </a:prstGeom>
          <a:noFill/>
          <a:ln>
            <a:noFill/>
          </a:ln>
        </p:spPr>
      </p:pic>
      <p:pic>
        <p:nvPicPr>
          <p:cNvPr id="13" name="Picture 2" descr="F:\IMG_6874.JPG"/>
          <p:cNvPicPr>
            <a:picLocks noChangeAspect="1" noChangeArrowheads="1"/>
          </p:cNvPicPr>
          <p:nvPr/>
        </p:nvPicPr>
        <p:blipFill>
          <a:blip r:embed="rId5" cstate="print"/>
          <a:srcRect/>
          <a:stretch>
            <a:fillRect/>
          </a:stretch>
        </p:blipFill>
        <p:spPr bwMode="auto">
          <a:xfrm>
            <a:off x="1579229" y="52366"/>
            <a:ext cx="4674378" cy="3117774"/>
          </a:xfrm>
          <a:prstGeom prst="rect">
            <a:avLst/>
          </a:prstGeom>
          <a:noFill/>
        </p:spPr>
      </p:pic>
      <p:pic>
        <p:nvPicPr>
          <p:cNvPr id="14" name="Рисунок 1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70452" y="4673864"/>
            <a:ext cx="3277874" cy="2184136"/>
          </a:xfrm>
          <a:prstGeom prst="rect">
            <a:avLst/>
          </a:prstGeom>
          <a:noFill/>
          <a:extLst>
            <a:ext uri="{909E8E84-426E-40DD-AFC4-6F175D3DCCD1}">
              <a14:hiddenFill xmlns:a14="http://schemas.microsoft.com/office/drawing/2010/main">
                <a:solidFill>
                  <a:srgbClr val="FFFFFF"/>
                </a:solidFill>
              </a14:hiddenFill>
            </a:ext>
          </a:extLst>
        </p:spPr>
      </p:pic>
      <p:pic>
        <p:nvPicPr>
          <p:cNvPr id="44035" name="Picture 3" descr="F:\IMG_6870.JPG"/>
          <p:cNvPicPr>
            <a:picLocks noChangeAspect="1" noChangeArrowheads="1"/>
          </p:cNvPicPr>
          <p:nvPr/>
        </p:nvPicPr>
        <p:blipFill>
          <a:blip r:embed="rId7" cstate="print"/>
          <a:srcRect/>
          <a:stretch>
            <a:fillRect/>
          </a:stretch>
        </p:blipFill>
        <p:spPr bwMode="auto">
          <a:xfrm>
            <a:off x="5809600" y="4673864"/>
            <a:ext cx="3274606" cy="2184136"/>
          </a:xfrm>
          <a:prstGeom prst="rect">
            <a:avLst/>
          </a:prstGeom>
          <a:noFill/>
        </p:spPr>
      </p:pic>
      <p:sp>
        <p:nvSpPr>
          <p:cNvPr id="2" name="Прямоугольник 1"/>
          <p:cNvSpPr/>
          <p:nvPr/>
        </p:nvSpPr>
        <p:spPr>
          <a:xfrm>
            <a:off x="1406384" y="3550480"/>
            <a:ext cx="4381628" cy="2246769"/>
          </a:xfrm>
          <a:prstGeom prst="rect">
            <a:avLst/>
          </a:prstGeom>
        </p:spPr>
        <p:txBody>
          <a:bodyPr wrap="square">
            <a:spAutoFit/>
          </a:bodyPr>
          <a:lstStyle/>
          <a:p>
            <a:pPr indent="450215" algn="just">
              <a:spcAft>
                <a:spcPts val="0"/>
              </a:spcAft>
            </a:pPr>
            <a:r>
              <a:rPr lang="ru-RU" sz="2000" b="1" dirty="0">
                <a:solidFill>
                  <a:srgbClr val="002060"/>
                </a:solidFill>
                <a:latin typeface="Times New Roman" panose="02020603050405020304" pitchFamily="18" charset="0"/>
                <a:ea typeface="Times New Roman" panose="02020603050405020304" pitchFamily="18" charset="0"/>
                <a:cs typeface="Calibri" panose="020F0502020204030204" pitchFamily="34" charset="0"/>
              </a:rPr>
              <a:t>Во всех случаях ребёнок является активным участником процесса осмысления и создания интеллект-карт. То, что ребенок проделывает самостоятельно, запоминается лучше готового материала.</a:t>
            </a:r>
            <a:endParaRPr lang="ru-RU" sz="2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20683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013" y="0"/>
            <a:ext cx="10587210" cy="6858000"/>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61267"/>
            <a:ext cx="2488518" cy="1396733"/>
          </a:xfrm>
          <a:prstGeom prst="rect">
            <a:avLst/>
          </a:prstGeom>
        </p:spPr>
      </p:pic>
      <p:pic>
        <p:nvPicPr>
          <p:cNvPr id="8" name="Рисунок 7" descr="H:\фото к приложению — копия\IMG_7910.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1749" y="-16803"/>
            <a:ext cx="6745460" cy="5667104"/>
          </a:xfrm>
          <a:prstGeom prst="rect">
            <a:avLst/>
          </a:prstGeom>
          <a:noFill/>
          <a:ln>
            <a:noFill/>
          </a:ln>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7209" y="43583"/>
            <a:ext cx="3724791" cy="2484407"/>
          </a:xfrm>
          <a:prstGeom prst="rect">
            <a:avLst/>
          </a:prstGeom>
        </p:spPr>
      </p:pic>
      <p:pic>
        <p:nvPicPr>
          <p:cNvPr id="3" name="Рисунок 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67209" y="2670100"/>
            <a:ext cx="3719108" cy="2480616"/>
          </a:xfrm>
          <a:prstGeom prst="rect">
            <a:avLst/>
          </a:prstGeom>
        </p:spPr>
      </p:pic>
      <p:sp>
        <p:nvSpPr>
          <p:cNvPr id="4" name="Прямоугольник 3"/>
          <p:cNvSpPr/>
          <p:nvPr/>
        </p:nvSpPr>
        <p:spPr>
          <a:xfrm>
            <a:off x="2572226" y="5559468"/>
            <a:ext cx="9178504" cy="1200329"/>
          </a:xfrm>
          <a:prstGeom prst="rect">
            <a:avLst/>
          </a:prstGeom>
        </p:spPr>
        <p:txBody>
          <a:bodyPr wrap="square">
            <a:spAutoFit/>
          </a:bodyPr>
          <a:lstStyle/>
          <a:p>
            <a:pPr algn="just">
              <a:spcAft>
                <a:spcPts val="0"/>
              </a:spcAft>
            </a:pPr>
            <a:r>
              <a:rPr lang="ru-RU" dirty="0">
                <a:latin typeface="Times New Roman" panose="02020603050405020304" pitchFamily="18" charset="0"/>
                <a:ea typeface="Calibri" panose="020F0502020204030204" pitchFamily="34" charset="0"/>
                <a:cs typeface="Calibri" panose="020F0502020204030204" pitchFamily="34" charset="0"/>
              </a:rPr>
              <a:t>Обладая большим запасом знаний, решили с ребятами поделиться ими с  воспитанниками других групп, составив интеллект- карту </a:t>
            </a:r>
            <a:r>
              <a:rPr lang="ru-RU" b="1" dirty="0">
                <a:latin typeface="Times New Roman" panose="02020603050405020304" pitchFamily="18" charset="0"/>
                <a:ea typeface="Calibri" panose="020F0502020204030204" pitchFamily="34" charset="0"/>
                <a:cs typeface="Calibri" panose="020F0502020204030204" pitchFamily="34" charset="0"/>
              </a:rPr>
              <a:t>«Советы. </a:t>
            </a:r>
            <a:r>
              <a:rPr lang="ru-RU" b="1" dirty="0" smtClean="0">
                <a:latin typeface="Times New Roman" panose="02020603050405020304" pitchFamily="18" charset="0"/>
                <a:ea typeface="Calibri" panose="020F0502020204030204" pitchFamily="34" charset="0"/>
                <a:cs typeface="Calibri" panose="020F0502020204030204" pitchFamily="34" charset="0"/>
              </a:rPr>
              <a:t>Дети-детям»</a:t>
            </a:r>
            <a:r>
              <a:rPr lang="ru-RU" dirty="0" smtClean="0">
                <a:latin typeface="Times New Roman" panose="02020603050405020304" pitchFamily="18" charset="0"/>
                <a:ea typeface="Calibri" panose="020F0502020204030204" pitchFamily="34" charset="0"/>
                <a:cs typeface="Calibri" panose="020F0502020204030204" pitchFamily="34" charset="0"/>
              </a:rPr>
              <a:t>. </a:t>
            </a:r>
            <a:r>
              <a:rPr lang="ru-RU" dirty="0" smtClean="0">
                <a:solidFill>
                  <a:srgbClr val="000000"/>
                </a:solidFill>
                <a:latin typeface="Times New Roman" panose="02020603050405020304" pitchFamily="18" charset="0"/>
                <a:ea typeface="Times New Roman" panose="02020603050405020304" pitchFamily="18" charset="0"/>
                <a:cs typeface="Calibri" panose="020F0502020204030204" pitchFamily="34" charset="0"/>
              </a:rPr>
              <a:t>Такая </a:t>
            </a:r>
            <a:r>
              <a:rPr lang="ru-RU" dirty="0">
                <a:solidFill>
                  <a:srgbClr val="000000"/>
                </a:solidFill>
                <a:latin typeface="Times New Roman" panose="02020603050405020304" pitchFamily="18" charset="0"/>
                <a:ea typeface="Times New Roman" panose="02020603050405020304" pitchFamily="18" charset="0"/>
                <a:cs typeface="Calibri" panose="020F0502020204030204" pitchFamily="34" charset="0"/>
              </a:rPr>
              <a:t>деятельность позволила детям проявлять творческую активность, нестандартность мышления, способствовала усвоению норм и правил поведения на улице.</a:t>
            </a:r>
            <a:endParaRPr lang="ru-RU" sz="1400"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1620683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 name="Заголовок 1"/>
          <p:cNvSpPr>
            <a:spLocks noGrp="1"/>
          </p:cNvSpPr>
          <p:nvPr>
            <p:ph type="title" idx="4294967295"/>
          </p:nvPr>
        </p:nvSpPr>
        <p:spPr>
          <a:xfrm>
            <a:off x="1664898" y="450851"/>
            <a:ext cx="7755148" cy="2835813"/>
          </a:xfrm>
        </p:spPr>
        <p:txBody>
          <a:bodyPr anchorCtr="0">
            <a:normAutofit fontScale="90000"/>
          </a:bodyPr>
          <a:lstStyle/>
          <a:p>
            <a:pPr algn="ctr"/>
            <a:r>
              <a:rPr lang="ru-RU" sz="3200" b="1" dirty="0">
                <a:solidFill>
                  <a:srgbClr val="FFFF00"/>
                </a:solidFill>
                <a:latin typeface="Times New Roman" panose="02020603050405020304" pitchFamily="18" charset="0"/>
                <a:cs typeface="Times New Roman" pitchFamily="18" charset="0"/>
              </a:rPr>
              <a:t>Интеллектуальная карта – это уникальный и простой метод запоминания и систематизации информации, </a:t>
            </a:r>
            <a:r>
              <a:rPr lang="ru-RU" sz="3200" b="1" dirty="0" smtClean="0">
                <a:solidFill>
                  <a:srgbClr val="FFFF00"/>
                </a:solidFill>
                <a:latin typeface="Times New Roman" pitchFamily="18" charset="0"/>
                <a:cs typeface="Times New Roman" pitchFamily="18" charset="0"/>
              </a:rPr>
              <a:t>способствующей формированию основ культуры безопасности по правилам дорожного движения .</a:t>
            </a:r>
            <a:endParaRPr lang="ru-RU" sz="3200" b="1" dirty="0">
              <a:solidFill>
                <a:srgbClr val="FFFF00"/>
              </a:solidFill>
              <a:latin typeface="Times New Roman" pitchFamily="18" charset="0"/>
              <a:cs typeface="Times New Roman" pitchFamily="18" charset="0"/>
            </a:endParaRPr>
          </a:p>
        </p:txBody>
      </p:sp>
      <p:graphicFrame>
        <p:nvGraphicFramePr>
          <p:cNvPr id="6" name="Диаграмма 5"/>
          <p:cNvGraphicFramePr/>
          <p:nvPr>
            <p:extLst>
              <p:ext uri="{D42A27DB-BD31-4B8C-83A1-F6EECF244321}">
                <p14:modId xmlns:p14="http://schemas.microsoft.com/office/powerpoint/2010/main" val="2549014607"/>
              </p:ext>
            </p:extLst>
          </p:nvPr>
        </p:nvGraphicFramePr>
        <p:xfrm>
          <a:off x="2476680" y="3381824"/>
          <a:ext cx="3943350" cy="23717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6"/>
          <p:cNvGraphicFramePr/>
          <p:nvPr>
            <p:extLst>
              <p:ext uri="{D42A27DB-BD31-4B8C-83A1-F6EECF244321}">
                <p14:modId xmlns:p14="http://schemas.microsoft.com/office/powerpoint/2010/main" val="467049292"/>
              </p:ext>
            </p:extLst>
          </p:nvPr>
        </p:nvGraphicFramePr>
        <p:xfrm>
          <a:off x="6867525" y="3890783"/>
          <a:ext cx="3943350" cy="237172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22122780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1998"/>
            <a:ext cx="12192000" cy="6939998"/>
          </a:xfrm>
          <a:prstGeom prst="rect">
            <a:avLst/>
          </a:prstGeom>
        </p:spPr>
      </p:pic>
      <p:pic>
        <p:nvPicPr>
          <p:cNvPr id="8" name="Рисунок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837991" y="3704507"/>
            <a:ext cx="2278024" cy="3131389"/>
          </a:xfrm>
          <a:prstGeom prst="rect">
            <a:avLst/>
          </a:prstGeom>
        </p:spPr>
      </p:pic>
      <p:pic>
        <p:nvPicPr>
          <p:cNvPr id="9" name="Рисунок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558705" y="3629331"/>
            <a:ext cx="2289117" cy="3131390"/>
          </a:xfrm>
          <a:prstGeom prst="rect">
            <a:avLst/>
          </a:prstGeom>
        </p:spPr>
      </p:pic>
      <p:sp>
        <p:nvSpPr>
          <p:cNvPr id="10" name="TextBox 9"/>
          <p:cNvSpPr txBox="1"/>
          <p:nvPr/>
        </p:nvSpPr>
        <p:spPr>
          <a:xfrm>
            <a:off x="2679257" y="45471"/>
            <a:ext cx="9068773" cy="830997"/>
          </a:xfrm>
          <a:prstGeom prst="rect">
            <a:avLst/>
          </a:prstGeom>
          <a:noFill/>
        </p:spPr>
        <p:txBody>
          <a:bodyPr wrap="square" rtlCol="0">
            <a:spAutoFit/>
          </a:bodyPr>
          <a:lstStyle/>
          <a:p>
            <a:r>
              <a:rPr lang="ru-RU" sz="2400" b="1" dirty="0" smtClean="0">
                <a:solidFill>
                  <a:schemeClr val="accent5"/>
                </a:solidFill>
                <a:latin typeface="Times New Roman" panose="02020603050405020304" pitchFamily="18" charset="0"/>
                <a:cs typeface="Times New Roman" panose="02020603050405020304" pitchFamily="18" charset="0"/>
              </a:rPr>
              <a:t>Наши воспитанники и педагоги активно представляют свои умения и знания на конкурсах различного уровня. </a:t>
            </a:r>
            <a:endParaRPr lang="ru-RU" sz="2400" b="1" dirty="0">
              <a:solidFill>
                <a:schemeClr val="accent5"/>
              </a:solidFill>
              <a:latin typeface="Times New Roman" panose="02020603050405020304" pitchFamily="18" charset="0"/>
              <a:cs typeface="Times New Roman" panose="02020603050405020304" pitchFamily="18" charset="0"/>
            </a:endParaRPr>
          </a:p>
        </p:txBody>
      </p:sp>
      <p:graphicFrame>
        <p:nvGraphicFramePr>
          <p:cNvPr id="2" name="Объект 1"/>
          <p:cNvGraphicFramePr>
            <a:graphicFrameLocks noChangeAspect="1"/>
          </p:cNvGraphicFramePr>
          <p:nvPr>
            <p:extLst>
              <p:ext uri="{D42A27DB-BD31-4B8C-83A1-F6EECF244321}">
                <p14:modId xmlns:p14="http://schemas.microsoft.com/office/powerpoint/2010/main" val="930252207"/>
              </p:ext>
            </p:extLst>
          </p:nvPr>
        </p:nvGraphicFramePr>
        <p:xfrm>
          <a:off x="5159084" y="1279827"/>
          <a:ext cx="2344561" cy="3317573"/>
        </p:xfrm>
        <a:graphic>
          <a:graphicData uri="http://schemas.openxmlformats.org/presentationml/2006/ole">
            <mc:AlternateContent xmlns:mc="http://schemas.openxmlformats.org/markup-compatibility/2006">
              <mc:Choice xmlns:v="urn:schemas-microsoft-com:vml" Requires="v">
                <p:oleObj spid="_x0000_s47128" name="Acrobat Document" r:id="rId6" imgW="5321520" imgH="7521840" progId="AcroExch.Document.11">
                  <p:embed/>
                </p:oleObj>
              </mc:Choice>
              <mc:Fallback>
                <p:oleObj name="Acrobat Document" r:id="rId6" imgW="5321520" imgH="7521840" progId="AcroExch.Document.11">
                  <p:embed/>
                  <p:pic>
                    <p:nvPicPr>
                      <p:cNvPr id="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59084" y="1279827"/>
                        <a:ext cx="2344561" cy="331757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3" name="Рисунок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714010" y="1178343"/>
            <a:ext cx="2465854" cy="3419057"/>
          </a:xfrm>
          <a:prstGeom prst="rect">
            <a:avLst/>
          </a:prstGeom>
        </p:spPr>
      </p:pic>
      <p:pic>
        <p:nvPicPr>
          <p:cNvPr id="11" name="Рисунок 1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1765" y="-81998"/>
            <a:ext cx="2462245" cy="3368220"/>
          </a:xfrm>
          <a:prstGeom prst="rect">
            <a:avLst/>
          </a:prstGeom>
        </p:spPr>
      </p:pic>
      <p:pic>
        <p:nvPicPr>
          <p:cNvPr id="12" name="Рисунок 1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1858" y="3090199"/>
            <a:ext cx="2803445" cy="1981911"/>
          </a:xfrm>
          <a:prstGeom prst="rect">
            <a:avLst/>
          </a:prstGeom>
        </p:spPr>
      </p:pic>
      <p:pic>
        <p:nvPicPr>
          <p:cNvPr id="14" name="Рисунок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6200000">
            <a:off x="7865971" y="1289413"/>
            <a:ext cx="1969445" cy="2694096"/>
          </a:xfrm>
          <a:prstGeom prst="rect">
            <a:avLst/>
          </a:prstGeom>
        </p:spPr>
      </p:pic>
      <p:pic>
        <p:nvPicPr>
          <p:cNvPr id="15" name="Рисунок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042682" y="807601"/>
            <a:ext cx="2073333" cy="2874803"/>
          </a:xfrm>
          <a:prstGeom prst="rect">
            <a:avLst/>
          </a:prstGeom>
        </p:spPr>
      </p:pic>
    </p:spTree>
    <p:extLst>
      <p:ext uri="{BB962C8B-B14F-4D97-AF65-F5344CB8AC3E}">
        <p14:creationId xmlns:p14="http://schemas.microsoft.com/office/powerpoint/2010/main" val="334468310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lumMod val="50000"/>
          </a:schemeClr>
        </a:solidFill>
        <a:effectLst/>
      </p:bgPr>
    </p:bg>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extBox 2"/>
          <p:cNvSpPr txBox="1"/>
          <p:nvPr/>
        </p:nvSpPr>
        <p:spPr>
          <a:xfrm>
            <a:off x="3566159" y="150477"/>
            <a:ext cx="7509841" cy="4339650"/>
          </a:xfrm>
          <a:prstGeom prst="rect">
            <a:avLst/>
          </a:prstGeom>
          <a:noFill/>
        </p:spPr>
        <p:txBody>
          <a:bodyPr wrap="square" rtlCol="0">
            <a:spAutoFit/>
          </a:bodyPr>
          <a:lstStyle/>
          <a:p>
            <a:pPr algn="ctr"/>
            <a:r>
              <a:rPr lang="ru-RU" sz="2800" b="1" dirty="0" smtClean="0">
                <a:solidFill>
                  <a:srgbClr val="FFFF00"/>
                </a:solidFill>
                <a:latin typeface="Times New Roman" pitchFamily="18" charset="0"/>
                <a:cs typeface="Times New Roman" pitchFamily="18" charset="0"/>
              </a:rPr>
              <a:t>«</a:t>
            </a:r>
            <a:r>
              <a:rPr lang="ru-RU" sz="2800" b="1" dirty="0">
                <a:solidFill>
                  <a:srgbClr val="FFFF00"/>
                </a:solidFill>
                <a:latin typeface="Times New Roman" pitchFamily="18" charset="0"/>
                <a:cs typeface="Times New Roman" pitchFamily="18" charset="0"/>
              </a:rPr>
              <a:t>Жизнь есть дар, великий дар, и тот, кто ее не ценит, этого дара не заслуживает». </a:t>
            </a:r>
            <a:endParaRPr lang="ru-RU" sz="2800" b="1" dirty="0" smtClean="0">
              <a:solidFill>
                <a:srgbClr val="FFFF00"/>
              </a:solidFill>
              <a:latin typeface="Times New Roman" pitchFamily="18" charset="0"/>
              <a:cs typeface="Times New Roman" pitchFamily="18" charset="0"/>
            </a:endParaRPr>
          </a:p>
          <a:p>
            <a:pPr algn="r"/>
            <a:r>
              <a:rPr lang="ru-RU" sz="2800" b="1" dirty="0">
                <a:solidFill>
                  <a:srgbClr val="FFFF00"/>
                </a:solidFill>
                <a:latin typeface="Times New Roman" pitchFamily="18" charset="0"/>
                <a:cs typeface="Times New Roman" pitchFamily="18" charset="0"/>
              </a:rPr>
              <a:t>Леонардо да Винчи</a:t>
            </a:r>
          </a:p>
          <a:p>
            <a:pPr algn="ctr"/>
            <a:endParaRPr lang="ru-RU" sz="2400" b="1" dirty="0" smtClean="0">
              <a:solidFill>
                <a:srgbClr val="FFFF00"/>
              </a:solidFill>
              <a:latin typeface="Times New Roman" pitchFamily="18" charset="0"/>
              <a:cs typeface="Times New Roman" pitchFamily="18" charset="0"/>
            </a:endParaRPr>
          </a:p>
          <a:p>
            <a:pPr algn="ctr"/>
            <a:r>
              <a:rPr lang="ru-RU" sz="2400" b="1" dirty="0" smtClean="0">
                <a:solidFill>
                  <a:srgbClr val="FFFF00"/>
                </a:solidFill>
                <a:latin typeface="Times New Roman" pitchFamily="18" charset="0"/>
                <a:cs typeface="Times New Roman" pitchFamily="18" charset="0"/>
              </a:rPr>
              <a:t>Замечательное </a:t>
            </a:r>
            <a:r>
              <a:rPr lang="ru-RU" sz="2400" b="1" dirty="0">
                <a:solidFill>
                  <a:srgbClr val="FFFF00"/>
                </a:solidFill>
                <a:latin typeface="Times New Roman" pitchFamily="18" charset="0"/>
                <a:cs typeface="Times New Roman" pitchFamily="18" charset="0"/>
              </a:rPr>
              <a:t>высказывание великого художника о  той ответственности, которую должен нести каждый человек за свою жизнь. </a:t>
            </a:r>
            <a:r>
              <a:rPr lang="ru-RU" sz="2400" b="1" dirty="0" smtClean="0">
                <a:solidFill>
                  <a:srgbClr val="FFFF00"/>
                </a:solidFill>
                <a:latin typeface="Times New Roman" pitchFamily="18" charset="0"/>
                <a:cs typeface="Times New Roman" pitchFamily="18" charset="0"/>
              </a:rPr>
              <a:t>Работа с </a:t>
            </a:r>
            <a:r>
              <a:rPr lang="ru-RU" sz="2400" b="1" dirty="0" err="1" smtClean="0">
                <a:solidFill>
                  <a:srgbClr val="FFFF00"/>
                </a:solidFill>
                <a:latin typeface="Times New Roman" pitchFamily="18" charset="0"/>
                <a:cs typeface="Times New Roman" pitchFamily="18" charset="0"/>
              </a:rPr>
              <a:t>интеллек-картами</a:t>
            </a:r>
            <a:r>
              <a:rPr lang="ru-RU" sz="2400" b="1" dirty="0" smtClean="0">
                <a:solidFill>
                  <a:srgbClr val="FFFF00"/>
                </a:solidFill>
                <a:latin typeface="Times New Roman" pitchFamily="18" charset="0"/>
                <a:cs typeface="Times New Roman" pitchFamily="18" charset="0"/>
              </a:rPr>
              <a:t> эту </a:t>
            </a:r>
            <a:r>
              <a:rPr lang="ru-RU" sz="2400" b="1" dirty="0">
                <a:solidFill>
                  <a:srgbClr val="FFFF00"/>
                </a:solidFill>
                <a:latin typeface="Times New Roman" pitchFamily="18" charset="0"/>
                <a:cs typeface="Times New Roman" pitchFamily="18" charset="0"/>
              </a:rPr>
              <a:t>ответственность в детях </a:t>
            </a:r>
            <a:r>
              <a:rPr lang="ru-RU" sz="2400" b="1" dirty="0" smtClean="0">
                <a:solidFill>
                  <a:srgbClr val="FFFF00"/>
                </a:solidFill>
                <a:latin typeface="Times New Roman" pitchFamily="18" charset="0"/>
                <a:cs typeface="Times New Roman" pitchFamily="18" charset="0"/>
              </a:rPr>
              <a:t>воспитывает, </a:t>
            </a:r>
            <a:r>
              <a:rPr lang="ru-RU" sz="2400" b="1" dirty="0">
                <a:solidFill>
                  <a:srgbClr val="FFFF00"/>
                </a:solidFill>
                <a:latin typeface="Times New Roman" pitchFamily="18" charset="0"/>
                <a:cs typeface="Times New Roman" pitchFamily="18" charset="0"/>
              </a:rPr>
              <a:t>ведь известно, что в большинстве своем юные пешеходы попадают в беду </a:t>
            </a:r>
            <a:r>
              <a:rPr lang="ru-RU" sz="2400" b="1" dirty="0" smtClean="0">
                <a:solidFill>
                  <a:srgbClr val="FFFF00"/>
                </a:solidFill>
                <a:latin typeface="Times New Roman" pitchFamily="18" charset="0"/>
                <a:cs typeface="Times New Roman" pitchFamily="18" charset="0"/>
              </a:rPr>
              <a:t> по </a:t>
            </a:r>
            <a:r>
              <a:rPr lang="ru-RU" sz="2400" b="1" dirty="0">
                <a:solidFill>
                  <a:srgbClr val="FFFF00"/>
                </a:solidFill>
                <a:latin typeface="Times New Roman" pitchFamily="18" charset="0"/>
                <a:cs typeface="Times New Roman" pitchFamily="18" charset="0"/>
              </a:rPr>
              <a:t>своей детской </a:t>
            </a:r>
            <a:r>
              <a:rPr lang="ru-RU" sz="2400" b="1" dirty="0" smtClean="0">
                <a:solidFill>
                  <a:srgbClr val="FFFF00"/>
                </a:solidFill>
                <a:latin typeface="Times New Roman" pitchFamily="18" charset="0"/>
                <a:cs typeface="Times New Roman" pitchFamily="18" charset="0"/>
              </a:rPr>
              <a:t>наивности и неопытности.</a:t>
            </a:r>
            <a:endParaRPr lang="ru-RU" sz="2400" b="1" dirty="0">
              <a:solidFill>
                <a:srgbClr val="FFFF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79716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Ползователь\Desktop\unnamed.jpg"/>
          <p:cNvPicPr>
            <a:picLocks noChangeAspect="1" noChangeArrowheads="1"/>
          </p:cNvPicPr>
          <p:nvPr/>
        </p:nvPicPr>
        <p:blipFill>
          <a:blip r:embed="rId2" cstate="print"/>
          <a:srcRect/>
          <a:stretch>
            <a:fillRect/>
          </a:stretch>
        </p:blipFill>
        <p:spPr bwMode="auto">
          <a:xfrm>
            <a:off x="0" y="-1"/>
            <a:ext cx="12192000" cy="6921677"/>
          </a:xfrm>
          <a:prstGeom prst="rect">
            <a:avLst/>
          </a:prstGeom>
          <a:noFill/>
        </p:spPr>
      </p:pic>
      <p:pic>
        <p:nvPicPr>
          <p:cNvPr id="5" name="Picture 3" descr="C:\Users\Ползователь\Desktop\images.jpg"/>
          <p:cNvPicPr>
            <a:picLocks noChangeAspect="1" noChangeArrowheads="1"/>
          </p:cNvPicPr>
          <p:nvPr/>
        </p:nvPicPr>
        <p:blipFill>
          <a:blip r:embed="rId3" cstate="print"/>
          <a:srcRect/>
          <a:stretch>
            <a:fillRect/>
          </a:stretch>
        </p:blipFill>
        <p:spPr bwMode="auto">
          <a:xfrm>
            <a:off x="5492177" y="2633031"/>
            <a:ext cx="6450108" cy="4054563"/>
          </a:xfrm>
          <a:prstGeom prst="rect">
            <a:avLst/>
          </a:prstGeom>
          <a:noFill/>
        </p:spPr>
      </p:pic>
      <p:sp>
        <p:nvSpPr>
          <p:cNvPr id="6" name="Прямоугольник 5"/>
          <p:cNvSpPr/>
          <p:nvPr/>
        </p:nvSpPr>
        <p:spPr>
          <a:xfrm>
            <a:off x="396607" y="340590"/>
            <a:ext cx="5023692" cy="6617196"/>
          </a:xfrm>
          <a:prstGeom prst="rect">
            <a:avLst/>
          </a:prstGeom>
        </p:spPr>
        <p:txBody>
          <a:bodyPr wrap="square">
            <a:spAutoFit/>
          </a:bodyPr>
          <a:lstStyle/>
          <a:p>
            <a:r>
              <a:rPr lang="ru-RU" sz="2800" dirty="0" smtClean="0">
                <a:solidFill>
                  <a:schemeClr val="bg1"/>
                </a:solidFill>
                <a:latin typeface="Times New Roman" pitchFamily="18" charset="0"/>
                <a:cs typeface="Times New Roman" pitchFamily="18" charset="0"/>
              </a:rPr>
              <a:t>За 2019 год: </a:t>
            </a:r>
          </a:p>
          <a:p>
            <a:r>
              <a:rPr lang="ru-RU" sz="2800" b="1" dirty="0" smtClean="0">
                <a:solidFill>
                  <a:schemeClr val="bg1"/>
                </a:solidFill>
                <a:latin typeface="Times New Roman" pitchFamily="18" charset="0"/>
                <a:cs typeface="Times New Roman" pitchFamily="18" charset="0"/>
              </a:rPr>
              <a:t>территория Российской Федерации </a:t>
            </a:r>
            <a:r>
              <a:rPr lang="ru-RU" sz="2800" dirty="0" smtClean="0">
                <a:solidFill>
                  <a:schemeClr val="bg1"/>
                </a:solidFill>
                <a:latin typeface="Times New Roman" pitchFamily="18" charset="0"/>
                <a:cs typeface="Times New Roman" pitchFamily="18" charset="0"/>
              </a:rPr>
              <a:t>-20 тысяч дорожно-транспортных происшествий, где пострадали юные пешеходы. </a:t>
            </a:r>
            <a:r>
              <a:rPr lang="ru-RU" sz="2800" b="1" dirty="0" smtClean="0">
                <a:solidFill>
                  <a:schemeClr val="bg1"/>
                </a:solidFill>
                <a:latin typeface="Times New Roman" pitchFamily="18" charset="0"/>
                <a:cs typeface="Times New Roman" pitchFamily="18" charset="0"/>
              </a:rPr>
              <a:t>Погибло 560 детей. </a:t>
            </a:r>
          </a:p>
          <a:p>
            <a:endParaRPr lang="ru-RU" sz="2800" b="1" dirty="0" smtClean="0">
              <a:solidFill>
                <a:schemeClr val="bg1"/>
              </a:solidFill>
              <a:latin typeface="Times New Roman" pitchFamily="18" charset="0"/>
              <a:cs typeface="Times New Roman" pitchFamily="18" charset="0"/>
            </a:endParaRPr>
          </a:p>
          <a:p>
            <a:r>
              <a:rPr lang="ru-RU" sz="2800" b="1" dirty="0" smtClean="0">
                <a:solidFill>
                  <a:schemeClr val="bg1"/>
                </a:solidFill>
                <a:latin typeface="Times New Roman" pitchFamily="18" charset="0"/>
                <a:cs typeface="Times New Roman" pitchFamily="18" charset="0"/>
              </a:rPr>
              <a:t>Белгородская область:</a:t>
            </a:r>
            <a:r>
              <a:rPr lang="ru-RU" sz="2800" dirty="0" smtClean="0">
                <a:solidFill>
                  <a:schemeClr val="bg1"/>
                </a:solidFill>
                <a:latin typeface="Times New Roman" pitchFamily="18" charset="0"/>
                <a:cs typeface="Times New Roman" pitchFamily="18" charset="0"/>
              </a:rPr>
              <a:t>139 ДТП, 148 детей получили телесные повреждения различной степени тяжести. </a:t>
            </a:r>
            <a:r>
              <a:rPr lang="ru-RU" sz="2800" b="1" dirty="0" smtClean="0">
                <a:solidFill>
                  <a:schemeClr val="bg1"/>
                </a:solidFill>
                <a:latin typeface="Times New Roman" pitchFamily="18" charset="0"/>
                <a:cs typeface="Times New Roman" pitchFamily="18" charset="0"/>
              </a:rPr>
              <a:t>Погибло 7 детей.</a:t>
            </a:r>
            <a:r>
              <a:rPr lang="ru-RU" sz="3200" dirty="0" smtClean="0">
                <a:latin typeface="Times New Roman" pitchFamily="18" charset="0"/>
                <a:cs typeface="Times New Roman" pitchFamily="18" charset="0"/>
              </a:rPr>
              <a:t/>
            </a:r>
            <a:br>
              <a:rPr lang="ru-RU" sz="3200" dirty="0" smtClean="0">
                <a:latin typeface="Times New Roman" pitchFamily="18" charset="0"/>
                <a:cs typeface="Times New Roman" pitchFamily="18" charset="0"/>
              </a:rPr>
            </a:br>
            <a:endParaRPr lang="ru-RU" sz="3200" dirty="0">
              <a:latin typeface="Times New Roman" pitchFamily="18" charset="0"/>
              <a:cs typeface="Times New Roman" pitchFamily="18" charset="0"/>
            </a:endParaRPr>
          </a:p>
        </p:txBody>
      </p:sp>
      <p:pic>
        <p:nvPicPr>
          <p:cNvPr id="7" name="Picture 2" descr="C:\Users\Ползователь\Desktop\85011_135428.jpg"/>
          <p:cNvPicPr>
            <a:picLocks noChangeAspect="1" noChangeArrowheads="1"/>
          </p:cNvPicPr>
          <p:nvPr/>
        </p:nvPicPr>
        <p:blipFill>
          <a:blip r:embed="rId4" cstate="print"/>
          <a:srcRect/>
          <a:stretch>
            <a:fillRect/>
          </a:stretch>
        </p:blipFill>
        <p:spPr bwMode="auto">
          <a:xfrm>
            <a:off x="8240617" y="392532"/>
            <a:ext cx="3697076" cy="206933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0587210" cy="6858000"/>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61267"/>
            <a:ext cx="2488518" cy="1396733"/>
          </a:xfrm>
          <a:prstGeom prst="rect">
            <a:avLst/>
          </a:prstGeom>
        </p:spPr>
      </p:pic>
      <p:sp>
        <p:nvSpPr>
          <p:cNvPr id="40961" name="Rectangle 1"/>
          <p:cNvSpPr>
            <a:spLocks noChangeArrowheads="1"/>
          </p:cNvSpPr>
          <p:nvPr/>
        </p:nvSpPr>
        <p:spPr bwMode="auto">
          <a:xfrm>
            <a:off x="3076681" y="797510"/>
            <a:ext cx="8240889" cy="526297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tab pos="914400" algn="l"/>
              </a:tabLst>
            </a:pPr>
            <a:r>
              <a:rPr kumimoji="0" lang="ru-RU" sz="2400" b="1" i="0" u="none" strike="noStrike" cap="none" normalizeH="0" baseline="0" dirty="0" smtClean="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Оперативный срез выявленного уровня безопасности жизнедеятельности каждого ребенка на начальном этапе:</a:t>
            </a:r>
          </a:p>
          <a:p>
            <a:pPr marL="0" marR="0" lvl="0" indent="450850" algn="just" defTabSz="914400" rtl="0" eaLnBrk="0" fontAlgn="base" latinLnBrk="0" hangingPunct="0">
              <a:lnSpc>
                <a:spcPct val="100000"/>
              </a:lnSpc>
              <a:spcBef>
                <a:spcPct val="0"/>
              </a:spcBef>
              <a:spcAft>
                <a:spcPct val="0"/>
              </a:spcAft>
              <a:buClrTx/>
              <a:buSzTx/>
              <a:buFontTx/>
              <a:buNone/>
              <a:tabLst>
                <a:tab pos="914400" algn="l"/>
              </a:tabLst>
            </a:pPr>
            <a:r>
              <a:rPr kumimoji="0" lang="ru-RU" sz="2400" b="0" i="0" u="none" strike="noStrike" cap="none" normalizeH="0" baseline="0" dirty="0" smtClean="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-ориентировка на улицах, прилегающих к детскому саду (низкий уровень - 57 %, средний- 33 %, высокий -10 %);</a:t>
            </a:r>
          </a:p>
          <a:p>
            <a:pPr marL="0" marR="0" lvl="0" indent="450850" algn="just" defTabSz="914400" rtl="0" eaLnBrk="0" fontAlgn="base" latinLnBrk="0" hangingPunct="0">
              <a:lnSpc>
                <a:spcPct val="100000"/>
              </a:lnSpc>
              <a:spcBef>
                <a:spcPct val="0"/>
              </a:spcBef>
              <a:spcAft>
                <a:spcPct val="0"/>
              </a:spcAft>
              <a:buClrTx/>
              <a:buSzTx/>
              <a:buFontTx/>
              <a:buNone/>
              <a:tabLst>
                <a:tab pos="914400" algn="l"/>
              </a:tabLst>
            </a:pPr>
            <a:r>
              <a:rPr kumimoji="0" lang="ru-RU" sz="2400" b="0" i="0" u="none" strike="noStrike" cap="none" normalizeH="0" baseline="0" dirty="0" smtClean="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-знания о правилах дорожного движения, видах транспорта, дорожных знаках (низкий уровень - 42 %,  средний – 58 %, высокий – не выявлен).</a:t>
            </a:r>
          </a:p>
          <a:p>
            <a:pPr marL="0" marR="0" lvl="0" indent="450850" algn="just" defTabSz="914400" rtl="0" eaLnBrk="0" fontAlgn="base" latinLnBrk="0" hangingPunct="0">
              <a:lnSpc>
                <a:spcPct val="100000"/>
              </a:lnSpc>
              <a:spcBef>
                <a:spcPct val="0"/>
              </a:spcBef>
              <a:spcAft>
                <a:spcPct val="0"/>
              </a:spcAft>
              <a:buClrTx/>
              <a:buSzTx/>
              <a:buFontTx/>
              <a:buNone/>
              <a:tabLst>
                <a:tab pos="914400" algn="l"/>
              </a:tabLst>
            </a:pPr>
            <a:r>
              <a:rPr kumimoji="0" lang="ru-RU" sz="2400" b="0" i="0" u="none" strike="noStrike" cap="none" normalizeH="0" baseline="0" dirty="0" smtClean="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-знания о соблюдении правил пользования велосипедом, самокатом, поведения в транспорте и на остановках низкий уровень 44 %, средний – 51 %, высокий – 5%;</a:t>
            </a:r>
          </a:p>
          <a:p>
            <a:pPr marL="0" marR="0" lvl="0" indent="450850" algn="just" defTabSz="914400" rtl="0" eaLnBrk="0" fontAlgn="base" latinLnBrk="0" hangingPunct="0">
              <a:lnSpc>
                <a:spcPct val="100000"/>
              </a:lnSpc>
              <a:spcBef>
                <a:spcPct val="0"/>
              </a:spcBef>
              <a:spcAft>
                <a:spcPct val="0"/>
              </a:spcAft>
              <a:buClrTx/>
              <a:buSzTx/>
              <a:buFontTx/>
              <a:buNone/>
              <a:tabLst>
                <a:tab pos="914400" algn="l"/>
              </a:tabLst>
            </a:pPr>
            <a:r>
              <a:rPr kumimoji="0" lang="ru-RU" sz="2400" b="0" i="0" u="none" strike="noStrike" cap="none" normalizeH="0" baseline="0" dirty="0" smtClean="0">
                <a:ln>
                  <a:noFill/>
                </a:ln>
                <a:solidFill>
                  <a:srgbClr val="002060"/>
                </a:solidFill>
                <a:effectLst/>
                <a:latin typeface="Times New Roman" panose="02020603050405020304" pitchFamily="18" charset="0"/>
                <a:ea typeface="Times New Roman" panose="02020603050405020304" pitchFamily="18" charset="0"/>
                <a:cs typeface="Times New Roman" panose="02020603050405020304" pitchFamily="18" charset="0"/>
              </a:rPr>
              <a:t>-словарный запас детей (стремление к познанию объектов окружающего мира, умение делать простые выводы, устанавливать причинно – следственные связи) низкий уровень 36 %,  средний – 64 %, высокий – не выявлен).</a:t>
            </a:r>
            <a:endParaRPr kumimoji="0" lang="ru-RU" sz="2400" b="0" i="0" u="none" strike="noStrike" cap="none" normalizeH="0" baseline="0" dirty="0" smtClean="0">
              <a:ln>
                <a:noFill/>
              </a:ln>
              <a:solidFill>
                <a:srgbClr val="00206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20683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890" y="0"/>
            <a:ext cx="10587210" cy="6858000"/>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61267"/>
            <a:ext cx="2488518" cy="1396733"/>
          </a:xfrm>
          <a:prstGeom prst="rect">
            <a:avLst/>
          </a:prstGeom>
        </p:spPr>
      </p:pic>
      <p:sp>
        <p:nvSpPr>
          <p:cNvPr id="3073" name="Rectangle 1"/>
          <p:cNvSpPr>
            <a:spLocks noChangeArrowheads="1"/>
          </p:cNvSpPr>
          <p:nvPr/>
        </p:nvSpPr>
        <p:spPr bwMode="auto">
          <a:xfrm>
            <a:off x="2749717" y="451586"/>
            <a:ext cx="7437202" cy="341632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3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Тема </a:t>
            </a:r>
            <a:r>
              <a:rPr lang="ru-RU" sz="3600" b="1" dirty="0" smtClean="0">
                <a:solidFill>
                  <a:srgbClr val="002060"/>
                </a:solidFill>
                <a:latin typeface="Times New Roman" pitchFamily="18" charset="0"/>
                <a:ea typeface="Calibri" pitchFamily="34" charset="0"/>
                <a:cs typeface="Times New Roman" pitchFamily="18" charset="0"/>
              </a:rPr>
              <a:t>опыта </a:t>
            </a:r>
          </a:p>
          <a:p>
            <a:pPr marL="0" marR="0" lvl="0" indent="0" algn="ctr" defTabSz="914400" rtl="0" eaLnBrk="1" fontAlgn="base" latinLnBrk="0" hangingPunct="1">
              <a:lnSpc>
                <a:spcPct val="100000"/>
              </a:lnSpc>
              <a:spcBef>
                <a:spcPct val="0"/>
              </a:spcBef>
              <a:spcAft>
                <a:spcPct val="0"/>
              </a:spcAft>
              <a:buClrTx/>
              <a:buSzTx/>
              <a:buFontTx/>
              <a:buNone/>
              <a:tabLst/>
            </a:pPr>
            <a:r>
              <a:rPr lang="ru-RU" sz="3600" b="1" dirty="0" smtClean="0">
                <a:solidFill>
                  <a:srgbClr val="002060"/>
                </a:solidFill>
                <a:latin typeface="Times New Roman" pitchFamily="18" charset="0"/>
                <a:ea typeface="Calibri" pitchFamily="34" charset="0"/>
                <a:cs typeface="Times New Roman" pitchFamily="18" charset="0"/>
              </a:rPr>
              <a:t>«</a:t>
            </a:r>
            <a:r>
              <a:rPr kumimoji="0" lang="ru-RU" sz="3600" b="1" i="0" u="none" strike="noStrike" cap="none" normalizeH="0" baseline="0" dirty="0" smtClean="0">
                <a:ln>
                  <a:noFill/>
                </a:ln>
                <a:solidFill>
                  <a:srgbClr val="002060"/>
                </a:solidFill>
                <a:effectLst/>
                <a:latin typeface="Times New Roman" pitchFamily="18" charset="0"/>
                <a:ea typeface="Calibri" pitchFamily="34" charset="0"/>
                <a:cs typeface="Times New Roman" pitchFamily="18" charset="0"/>
              </a:rPr>
              <a:t>Формирование основ культуры безопасности по правилам дорожного движения у детей дошкольного возраста на основе использования интеллект-карт»</a:t>
            </a:r>
            <a:endParaRPr kumimoji="0" lang="ru-RU" sz="3600" b="1" i="0" u="none" strike="noStrike" cap="none" normalizeH="0" baseline="0" dirty="0" smtClean="0">
              <a:ln>
                <a:noFill/>
              </a:ln>
              <a:solidFill>
                <a:srgbClr val="002060"/>
              </a:solidFill>
              <a:effectLst/>
              <a:latin typeface="Arial" pitchFamily="34" charset="0"/>
              <a:cs typeface="Arial" pitchFamily="34" charset="0"/>
            </a:endParaRPr>
          </a:p>
        </p:txBody>
      </p:sp>
      <p:sp>
        <p:nvSpPr>
          <p:cNvPr id="2" name="Прямоугольник 1"/>
          <p:cNvSpPr/>
          <p:nvPr/>
        </p:nvSpPr>
        <p:spPr>
          <a:xfrm>
            <a:off x="4615132" y="4005745"/>
            <a:ext cx="6901131" cy="2858539"/>
          </a:xfrm>
          <a:prstGeom prst="rect">
            <a:avLst/>
          </a:prstGeom>
        </p:spPr>
        <p:txBody>
          <a:bodyPr wrap="square">
            <a:spAutoFit/>
          </a:bodyPr>
          <a:lstStyle/>
          <a:p>
            <a:pPr algn="just">
              <a:lnSpc>
                <a:spcPct val="107000"/>
              </a:lnSpc>
              <a:spcAft>
                <a:spcPts val="800"/>
              </a:spcAft>
            </a:pPr>
            <a:r>
              <a:rPr lang="ru-RU"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Актуальность опыта обусловлена </a:t>
            </a:r>
            <a:r>
              <a:rPr lang="ru-RU" sz="2400" b="1"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противоречием  </a:t>
            </a:r>
            <a:r>
              <a:rPr lang="ru-RU" sz="2400" dirty="0">
                <a:solidFill>
                  <a:srgbClr val="C00000"/>
                </a:solidFill>
                <a:latin typeface="Times New Roman" panose="02020603050405020304" pitchFamily="18" charset="0"/>
                <a:ea typeface="Calibri" panose="020F0502020204030204" pitchFamily="34" charset="0"/>
                <a:cs typeface="Times New Roman" panose="02020603050405020304" pitchFamily="18" charset="0"/>
              </a:rPr>
              <a:t>между необходимостью формирования навыка безопасного поведения на дороге у детей дошкольного возраста и  недостаточной специальной педагогической работы с использованием  технологии эффективного обучения в условиях ДОО</a:t>
            </a:r>
            <a:endParaRPr lang="ru-RU" sz="2400" dirty="0">
              <a:solidFill>
                <a:srgbClr val="C0000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6206835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48" y="0"/>
            <a:ext cx="12192000" cy="6858000"/>
          </a:xfrm>
          <a:prstGeom prst="rect">
            <a:avLst/>
          </a:prstGeom>
        </p:spPr>
      </p:pic>
      <p:sp>
        <p:nvSpPr>
          <p:cNvPr id="4" name="Rectangle 3"/>
          <p:cNvSpPr txBox="1">
            <a:spLocks noChangeArrowheads="1"/>
          </p:cNvSpPr>
          <p:nvPr/>
        </p:nvSpPr>
        <p:spPr>
          <a:xfrm>
            <a:off x="64748" y="765783"/>
            <a:ext cx="4222749" cy="3123390"/>
          </a:xfrm>
          <a:prstGeom prst="rect">
            <a:avLst/>
          </a:prstGeom>
        </p:spPr>
        <p:txBody>
          <a:bodyPr vert="horz" lIns="91440" tIns="45720" rIns="91440" bIns="45720" rtlCol="0">
            <a:normAutofit/>
          </a:bodyPr>
          <a:lstStyle/>
          <a:p>
            <a:pPr marL="228600" marR="0" lvl="0" indent="-228600" algn="ctr" defTabSz="914400" rtl="0" eaLnBrk="1" fontAlgn="auto" latinLnBrk="0" hangingPunct="1">
              <a:spcAft>
                <a:spcPts val="0"/>
              </a:spcAft>
              <a:buClrTx/>
              <a:buSzTx/>
              <a:buFont typeface="Wingdings" pitchFamily="2" charset="2"/>
              <a:buNone/>
              <a:tabLst/>
              <a:defRPr/>
            </a:pPr>
            <a:r>
              <a:rPr kumimoji="0" lang="ru-RU" sz="2800" b="1" i="0" u="none" strike="noStrike" kern="1200" cap="none" spc="0" normalizeH="0" baseline="0" noProof="0" dirty="0" smtClean="0">
                <a:ln>
                  <a:noFill/>
                </a:ln>
                <a:solidFill>
                  <a:schemeClr val="tx1"/>
                </a:solidFill>
                <a:effectLst/>
                <a:uLnTx/>
                <a:uFillTx/>
                <a:latin typeface="+mn-lt"/>
                <a:ea typeface="+mn-ea"/>
                <a:cs typeface="+mn-cs"/>
              </a:rPr>
              <a:t>Тони </a:t>
            </a:r>
            <a:r>
              <a:rPr kumimoji="0" lang="ru-RU" sz="2800" b="1" i="0" u="none" strike="noStrike" kern="1200" cap="none" spc="0" normalizeH="0" baseline="0" noProof="0" dirty="0" err="1" smtClean="0">
                <a:ln>
                  <a:noFill/>
                </a:ln>
                <a:solidFill>
                  <a:schemeClr val="tx1"/>
                </a:solidFill>
                <a:effectLst/>
                <a:uLnTx/>
                <a:uFillTx/>
                <a:latin typeface="+mn-lt"/>
                <a:ea typeface="+mn-ea"/>
                <a:cs typeface="+mn-cs"/>
              </a:rPr>
              <a:t>Бьюзен</a:t>
            </a:r>
            <a:r>
              <a:rPr kumimoji="0" lang="ru-RU" sz="2800" b="0" i="0" u="none" strike="noStrike" kern="1200" cap="none" spc="0" normalizeH="0" baseline="0" noProof="0" dirty="0" smtClean="0">
                <a:ln>
                  <a:noFill/>
                </a:ln>
                <a:solidFill>
                  <a:schemeClr val="tx1"/>
                </a:solidFill>
                <a:effectLst/>
                <a:uLnTx/>
                <a:uFillTx/>
                <a:latin typeface="+mn-lt"/>
                <a:ea typeface="+mn-ea"/>
                <a:cs typeface="+mn-cs"/>
              </a:rPr>
              <a:t> - психолог, автор методики запоминания, творчества и организации</a:t>
            </a:r>
          </a:p>
          <a:p>
            <a:pPr marL="228600" marR="0" lvl="0" indent="-228600" algn="ctr" defTabSz="914400" rtl="0" eaLnBrk="1" fontAlgn="auto" latinLnBrk="0" hangingPunct="1">
              <a:spcAft>
                <a:spcPts val="0"/>
              </a:spcAft>
              <a:buClrTx/>
              <a:buSzTx/>
              <a:buFont typeface="Wingdings" pitchFamily="2" charset="2"/>
              <a:buNone/>
              <a:tabLst/>
              <a:defRPr/>
            </a:pPr>
            <a:r>
              <a:rPr kumimoji="0" lang="ru-RU" sz="2800" b="0" i="0" u="none" strike="noStrike" kern="1200" cap="none" spc="0" normalizeH="0" baseline="0" noProof="0" dirty="0" smtClean="0">
                <a:ln>
                  <a:noFill/>
                </a:ln>
                <a:solidFill>
                  <a:schemeClr val="tx1"/>
                </a:solidFill>
                <a:effectLst/>
                <a:uLnTx/>
                <a:uFillTx/>
                <a:latin typeface="+mn-lt"/>
                <a:ea typeface="+mn-ea"/>
                <a:cs typeface="+mn-cs"/>
              </a:rPr>
              <a:t> мышления </a:t>
            </a:r>
            <a:endParaRPr kumimoji="0" lang="ru-RU" sz="2800" b="0" i="0" u="none" strike="noStrike" kern="1200" cap="none" spc="0" normalizeH="0" baseline="0" noProof="0" dirty="0">
              <a:ln>
                <a:noFill/>
              </a:ln>
              <a:solidFill>
                <a:schemeClr val="tx1"/>
              </a:solidFill>
              <a:effectLst/>
              <a:uLnTx/>
              <a:uFillTx/>
              <a:latin typeface="+mn-lt"/>
              <a:ea typeface="+mn-ea"/>
              <a:cs typeface="+mn-cs"/>
            </a:endParaRPr>
          </a:p>
        </p:txBody>
      </p:sp>
      <p:pic>
        <p:nvPicPr>
          <p:cNvPr id="5" name="Picture 4" descr="mind-1"/>
          <p:cNvPicPr>
            <a:picLocks noChangeAspect="1" noChangeArrowheads="1"/>
          </p:cNvPicPr>
          <p:nvPr/>
        </p:nvPicPr>
        <p:blipFill>
          <a:blip r:embed="rId3" cstate="print"/>
          <a:srcRect/>
          <a:stretch>
            <a:fillRect/>
          </a:stretch>
        </p:blipFill>
        <p:spPr bwMode="auto">
          <a:xfrm>
            <a:off x="4142760" y="381390"/>
            <a:ext cx="3035951" cy="3892175"/>
          </a:xfrm>
          <a:prstGeom prst="rect">
            <a:avLst/>
          </a:prstGeom>
          <a:noFill/>
          <a:ln w="9525">
            <a:noFill/>
            <a:miter lim="800000"/>
            <a:headEnd/>
            <a:tailEnd/>
          </a:ln>
        </p:spPr>
      </p:pic>
      <p:pic>
        <p:nvPicPr>
          <p:cNvPr id="6" name="Picture 5" descr="b00535d690418c7cc598747def602b7c"/>
          <p:cNvPicPr>
            <a:picLocks noChangeAspect="1" noChangeArrowheads="1"/>
          </p:cNvPicPr>
          <p:nvPr/>
        </p:nvPicPr>
        <p:blipFill>
          <a:blip r:embed="rId4" cstate="print"/>
          <a:srcRect/>
          <a:stretch>
            <a:fillRect/>
          </a:stretch>
        </p:blipFill>
        <p:spPr bwMode="auto">
          <a:xfrm>
            <a:off x="7323448" y="279305"/>
            <a:ext cx="2116758" cy="2832328"/>
          </a:xfrm>
          <a:prstGeom prst="rect">
            <a:avLst/>
          </a:prstGeom>
          <a:noFill/>
          <a:ln w="9525">
            <a:noFill/>
            <a:miter lim="800000"/>
            <a:headEnd/>
            <a:tailEnd/>
          </a:ln>
        </p:spPr>
      </p:pic>
      <p:pic>
        <p:nvPicPr>
          <p:cNvPr id="7" name="Picture 6" descr="95"/>
          <p:cNvPicPr>
            <a:picLocks noChangeAspect="1" noChangeArrowheads="1"/>
          </p:cNvPicPr>
          <p:nvPr/>
        </p:nvPicPr>
        <p:blipFill>
          <a:blip r:embed="rId5" cstate="print"/>
          <a:srcRect/>
          <a:stretch>
            <a:fillRect/>
          </a:stretch>
        </p:blipFill>
        <p:spPr bwMode="auto">
          <a:xfrm>
            <a:off x="9440206" y="279305"/>
            <a:ext cx="2311400" cy="2832328"/>
          </a:xfrm>
          <a:prstGeom prst="rect">
            <a:avLst/>
          </a:prstGeom>
          <a:noFill/>
          <a:ln w="9525">
            <a:noFill/>
            <a:miter lim="800000"/>
            <a:headEnd/>
            <a:tailEnd/>
          </a:ln>
        </p:spPr>
      </p:pic>
      <p:pic>
        <p:nvPicPr>
          <p:cNvPr id="10" name="Рисунок 9" descr="https://pbs.twimg.com/profile_images/535495252627316736/kMsi2R7s.jpeg"/>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08211" y="4310456"/>
            <a:ext cx="2775389" cy="2522812"/>
          </a:xfrm>
          <a:prstGeom prst="rect">
            <a:avLst/>
          </a:prstGeom>
          <a:noFill/>
          <a:ln>
            <a:noFill/>
          </a:ln>
        </p:spPr>
      </p:pic>
      <p:sp>
        <p:nvSpPr>
          <p:cNvPr id="2" name="Прямоугольник 1"/>
          <p:cNvSpPr/>
          <p:nvPr/>
        </p:nvSpPr>
        <p:spPr>
          <a:xfrm>
            <a:off x="7178711" y="3184323"/>
            <a:ext cx="5221856" cy="1200329"/>
          </a:xfrm>
          <a:prstGeom prst="rect">
            <a:avLst/>
          </a:prstGeom>
        </p:spPr>
        <p:txBody>
          <a:bodyPr wrap="square">
            <a:spAutoFit/>
          </a:bodyPr>
          <a:lstStyle/>
          <a:p>
            <a:pPr algn="ctr"/>
            <a:r>
              <a:rPr lang="ru-RU" dirty="0">
                <a:solidFill>
                  <a:srgbClr val="002060"/>
                </a:solidFill>
                <a:latin typeface="Times New Roman" panose="02020603050405020304" pitchFamily="18" charset="0"/>
                <a:ea typeface="Times New Roman" panose="02020603050405020304" pitchFamily="18" charset="0"/>
              </a:rPr>
              <a:t>Для работы с дошкольниками метод интеллект-карт был адаптирован кандидатом педагогических  наук Валентиной Михайловной Акименко.</a:t>
            </a:r>
            <a:endParaRPr lang="ru-RU" dirty="0">
              <a:solidFill>
                <a:srgbClr val="002060"/>
              </a:solidFill>
            </a:endParaRPr>
          </a:p>
        </p:txBody>
      </p:sp>
      <p:sp>
        <p:nvSpPr>
          <p:cNvPr id="3" name="Прямоугольник 2"/>
          <p:cNvSpPr/>
          <p:nvPr/>
        </p:nvSpPr>
        <p:spPr>
          <a:xfrm>
            <a:off x="2285827" y="4551614"/>
            <a:ext cx="6096000" cy="2400657"/>
          </a:xfrm>
          <a:prstGeom prst="rect">
            <a:avLst/>
          </a:prstGeom>
        </p:spPr>
        <p:txBody>
          <a:bodyPr>
            <a:spAutoFit/>
          </a:bodyPr>
          <a:lstStyle/>
          <a:p>
            <a:r>
              <a:rPr lang="ru-RU" sz="1200" dirty="0" smtClean="0">
                <a:hlinkClick r:id="rId7"/>
              </a:rPr>
              <a:t>ССЫЛКИ: </a:t>
            </a:r>
            <a:r>
              <a:rPr lang="en-US" sz="1200" dirty="0" smtClean="0">
                <a:hlinkClick r:id="rId7"/>
              </a:rPr>
              <a:t>https</a:t>
            </a:r>
            <a:r>
              <a:rPr lang="en-US" sz="1200" dirty="0">
                <a:hlinkClick r:id="rId7"/>
              </a:rPr>
              <a:t>://yandex.ru/video/search?text=%</a:t>
            </a:r>
            <a:r>
              <a:rPr lang="en-US" sz="1200" dirty="0" smtClean="0">
                <a:hlinkClick r:id="rId7"/>
              </a:rPr>
              <a:t>D0%BC%D0%B0%D1%81%D1%82%D0%B5%D1%80%20%D0%BA=wizard&amp;noreask=1</a:t>
            </a:r>
            <a:endParaRPr lang="ru-RU" sz="1200" dirty="0" smtClean="0"/>
          </a:p>
          <a:p>
            <a:endParaRPr lang="ru-RU" sz="1200" dirty="0" smtClean="0">
              <a:hlinkClick r:id="rId8"/>
            </a:endParaRPr>
          </a:p>
          <a:p>
            <a:r>
              <a:rPr lang="en-US" sz="1200" dirty="0" smtClean="0">
                <a:hlinkClick r:id="rId9"/>
              </a:rPr>
              <a:t>https</a:t>
            </a:r>
            <a:r>
              <a:rPr lang="en-US" sz="1200" dirty="0">
                <a:hlinkClick r:id="rId9"/>
              </a:rPr>
              <a:t>://yandex.ru/video/preview/?filmId=2664633713257889528&amp;noreask=1&amp;path=wizard&amp;text=%</a:t>
            </a:r>
            <a:r>
              <a:rPr lang="en-US" sz="1200" dirty="0" smtClean="0">
                <a:hlinkClick r:id="rId9"/>
              </a:rPr>
              <a:t>D0%BC%D0%B0%D1%81%D1%82%D0%B5%D1%80D1%80%D1%82%D1%8B</a:t>
            </a:r>
            <a:endParaRPr lang="ru-RU" sz="1200" dirty="0" smtClean="0"/>
          </a:p>
          <a:p>
            <a:endParaRPr lang="ru-RU" sz="1200" dirty="0"/>
          </a:p>
          <a:p>
            <a:r>
              <a:rPr lang="en-US" sz="1200" dirty="0">
                <a:hlinkClick r:id="rId10"/>
              </a:rPr>
              <a:t>https://yandex.ru/video/preview/?filmId=5861051262236304493&amp;noreask=1&amp;path=wizard&amp;text=%D0%BC%D0%B0%D1%81%D1%82%D0%B5%D1%80+%D0%BA%D0%BB%D0%B0%D1%81%D1%81+%D0%B8%D0%BD%D1%82%D0%B5%D0%BB%D0%BB%D0%B5%D0%BA%D1%82+%D0%BA%D0%B0%D1%80%D1%82%D1%8B</a:t>
            </a:r>
            <a:endParaRPr lang="ru-RU" sz="1200" dirty="0" smtClean="0"/>
          </a:p>
          <a:p>
            <a:endParaRPr lang="ru-RU" dirty="0"/>
          </a:p>
        </p:txBody>
      </p:sp>
    </p:spTree>
    <p:extLst>
      <p:ext uri="{BB962C8B-B14F-4D97-AF65-F5344CB8AC3E}">
        <p14:creationId xmlns:p14="http://schemas.microsoft.com/office/powerpoint/2010/main" val="139565985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0587210" cy="6858000"/>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61267"/>
            <a:ext cx="2488518" cy="1396733"/>
          </a:xfrm>
          <a:prstGeom prst="rect">
            <a:avLst/>
          </a:prstGeom>
        </p:spPr>
      </p:pic>
      <p:pic>
        <p:nvPicPr>
          <p:cNvPr id="6" name="Рисунок 5" descr="H:\фото к приложению — копия\IMG_7906.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75436" y="77639"/>
            <a:ext cx="6711032" cy="5016566"/>
          </a:xfrm>
          <a:prstGeom prst="rect">
            <a:avLst/>
          </a:prstGeom>
          <a:noFill/>
          <a:ln>
            <a:noFill/>
          </a:ln>
        </p:spPr>
      </p:pic>
      <p:pic>
        <p:nvPicPr>
          <p:cNvPr id="7" name="Содержимое 4" descr="H:\фото к приложению — копия\IMG_7916.JPG"/>
          <p:cNvPicPr>
            <a:picLocks noGrp="1"/>
          </p:cNvPicPr>
          <p:nvPr>
            <p:ph idx="1"/>
          </p:nvPr>
        </p:nvPicPr>
        <p:blipFill>
          <a:blip r:embed="rId5" cstate="print">
            <a:extLst>
              <a:ext uri="{28A0092B-C50C-407E-A947-70E740481C1C}">
                <a14:useLocalDpi xmlns:a14="http://schemas.microsoft.com/office/drawing/2010/main" val="0"/>
              </a:ext>
            </a:extLst>
          </a:blip>
          <a:srcRect/>
          <a:stretch>
            <a:fillRect/>
          </a:stretch>
        </p:blipFill>
        <p:spPr bwMode="auto">
          <a:xfrm>
            <a:off x="7138930" y="3382178"/>
            <a:ext cx="5053070" cy="3475822"/>
          </a:xfrm>
          <a:prstGeom prst="rect">
            <a:avLst/>
          </a:prstGeom>
          <a:noFill/>
          <a:ln>
            <a:noFill/>
          </a:ln>
        </p:spPr>
      </p:pic>
      <p:sp>
        <p:nvSpPr>
          <p:cNvPr id="21507" name="Rectangle 3"/>
          <p:cNvSpPr>
            <a:spLocks noChangeArrowheads="1"/>
          </p:cNvSpPr>
          <p:nvPr/>
        </p:nvSpPr>
        <p:spPr bwMode="auto">
          <a:xfrm>
            <a:off x="8071554" y="492513"/>
            <a:ext cx="3606325" cy="98488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rgbClr val="000000"/>
                </a:solidFill>
                <a:effectLst/>
                <a:latin typeface="Calibri" pitchFamily="34" charset="0"/>
                <a:ea typeface="Times New Roman" pitchFamily="18" charset="0"/>
                <a:cs typeface="Times New Roman" pitchFamily="18" charset="0"/>
              </a:rPr>
              <a:t> </a:t>
            </a:r>
            <a:r>
              <a:rPr kumimoji="0" lang="ru-RU" sz="2000" b="1" i="0" u="none" strike="noStrike" cap="none" normalizeH="0" baseline="0" dirty="0" smtClean="0">
                <a:ln>
                  <a:noFill/>
                </a:ln>
                <a:solidFill>
                  <a:schemeClr val="tx1"/>
                </a:solidFill>
                <a:effectLst/>
                <a:latin typeface="Calibri" pitchFamily="34" charset="0"/>
                <a:ea typeface="Times New Roman" pitchFamily="18" charset="0"/>
                <a:cs typeface="Times New Roman" pitchFamily="18" charset="0"/>
              </a:rPr>
              <a:t>Интеллектуальная карта как продукт деятельности</a:t>
            </a:r>
            <a:endParaRPr kumimoji="0" lang="ru-RU" sz="2000" b="0" i="0" u="none" strike="noStrike" cap="none" normalizeH="0" baseline="0" dirty="0" smtClean="0">
              <a:ln>
                <a:noFill/>
              </a:ln>
              <a:solidFill>
                <a:schemeClr val="tx1"/>
              </a:solidFill>
              <a:effectLst/>
              <a:latin typeface="Arial" pitchFamily="34" charset="0"/>
              <a:cs typeface="Arial" pitchFamily="34" charset="0"/>
            </a:endParaRPr>
          </a:p>
          <a:p>
            <a:pPr marL="0" marR="0" lvl="0" indent="450850" algn="l" defTabSz="914400" rtl="0" eaLnBrk="0" fontAlgn="base" latinLnBrk="0" hangingPunct="0">
              <a:lnSpc>
                <a:spcPct val="100000"/>
              </a:lnSpc>
              <a:spcBef>
                <a:spcPct val="0"/>
              </a:spcBef>
              <a:spcAft>
                <a:spcPct val="0"/>
              </a:spcAft>
              <a:buClrTx/>
              <a:buSzTx/>
              <a:buFontTx/>
              <a:buNone/>
              <a:tabLst/>
            </a:pPr>
            <a:endParaRPr kumimoji="0" lang="ru-RU"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21508" name="Rectangle 4"/>
          <p:cNvSpPr>
            <a:spLocks noChangeArrowheads="1"/>
          </p:cNvSpPr>
          <p:nvPr/>
        </p:nvSpPr>
        <p:spPr bwMode="auto">
          <a:xfrm rot="10800000" flipV="1">
            <a:off x="8289984" y="1393757"/>
            <a:ext cx="3769811" cy="156966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(изображения </a:t>
            </a:r>
            <a:r>
              <a:rPr kumimoji="0" lang="ru-RU" sz="1600" b="0" i="0" u="none" strike="noStrike" cap="none" normalizeH="0" baseline="0" dirty="0" err="1" smtClean="0">
                <a:ln>
                  <a:noFill/>
                </a:ln>
                <a:solidFill>
                  <a:schemeClr val="tx1"/>
                </a:solidFill>
                <a:effectLst/>
                <a:latin typeface="Times New Roman" pitchFamily="18" charset="0"/>
                <a:ea typeface="Times New Roman" pitchFamily="18" charset="0"/>
                <a:cs typeface="Times New Roman" pitchFamily="18" charset="0"/>
              </a:rPr>
              <a:t>радиантной</a:t>
            </a:r>
            <a:r>
              <a:rPr kumimoji="0" lang="ru-RU" sz="1600" b="0" i="0" u="none" strike="noStrike" cap="none" normalizeH="0" baseline="0" dirty="0" smtClean="0">
                <a:ln>
                  <a:noFill/>
                </a:ln>
                <a:solidFill>
                  <a:schemeClr val="tx1"/>
                </a:solidFill>
                <a:effectLst/>
                <a:latin typeface="Times New Roman" pitchFamily="18" charset="0"/>
                <a:ea typeface="Times New Roman" pitchFamily="18" charset="0"/>
                <a:cs typeface="Times New Roman" pitchFamily="18" charset="0"/>
              </a:rPr>
              <a:t> структуры</a:t>
            </a:r>
            <a:r>
              <a:rPr kumimoji="0" lang="ru-RU" sz="1600" b="0" i="0" u="none" strike="noStrike" cap="none" normalizeH="0" baseline="0" dirty="0" smtClean="0">
                <a:ln>
                  <a:noFill/>
                </a:ln>
                <a:solidFill>
                  <a:srgbClr val="000000"/>
                </a:solidFill>
                <a:effectLst/>
                <a:latin typeface="Times New Roman" pitchFamily="18" charset="0"/>
                <a:ea typeface="Times New Roman" pitchFamily="18" charset="0"/>
                <a:cs typeface="Times New Roman" pitchFamily="18" charset="0"/>
              </a:rPr>
              <a:t>, учим заполнять информацию по «дорожкам», систематизируя по определенной задаче: дорожка, показывающая размер, дорожка- цвет, дорожка-форма)</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21509" name="Picture 5" descr="C:\Users\Ползователь\Desktop\Без названия.jpg"/>
          <p:cNvPicPr>
            <a:picLocks noChangeAspect="1" noChangeArrowheads="1"/>
          </p:cNvPicPr>
          <p:nvPr/>
        </p:nvPicPr>
        <p:blipFill>
          <a:blip r:embed="rId6" cstate="print"/>
          <a:srcRect/>
          <a:stretch>
            <a:fillRect/>
          </a:stretch>
        </p:blipFill>
        <p:spPr bwMode="auto">
          <a:xfrm>
            <a:off x="3067787" y="2649109"/>
            <a:ext cx="947450" cy="947450"/>
          </a:xfrm>
          <a:prstGeom prst="rect">
            <a:avLst/>
          </a:prstGeom>
          <a:noFill/>
        </p:spPr>
      </p:pic>
      <p:pic>
        <p:nvPicPr>
          <p:cNvPr id="2" name="Рисунок 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38701" y="5120089"/>
            <a:ext cx="2507058" cy="1672188"/>
          </a:xfrm>
          <a:prstGeom prst="rect">
            <a:avLst/>
          </a:prstGeom>
        </p:spPr>
      </p:pic>
      <p:pic>
        <p:nvPicPr>
          <p:cNvPr id="3" name="Рисунок 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70143" y="5094204"/>
            <a:ext cx="2644403" cy="1763796"/>
          </a:xfrm>
          <a:prstGeom prst="rect">
            <a:avLst/>
          </a:prstGeom>
        </p:spPr>
      </p:pic>
    </p:spTree>
    <p:extLst>
      <p:ext uri="{BB962C8B-B14F-4D97-AF65-F5344CB8AC3E}">
        <p14:creationId xmlns:p14="http://schemas.microsoft.com/office/powerpoint/2010/main" val="31620683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0587210" cy="6858000"/>
          </a:xfrm>
          <a:prstGeom prst="rect">
            <a:avLst/>
          </a:prstGeom>
        </p:spPr>
      </p:pic>
      <p:pic>
        <p:nvPicPr>
          <p:cNvPr id="8" name="Рисунок 7" descr="H:\фото к приложению — копия\IMG_7917.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8598" y="102854"/>
            <a:ext cx="5863040" cy="4415259"/>
          </a:xfrm>
          <a:prstGeom prst="rect">
            <a:avLst/>
          </a:prstGeom>
          <a:noFill/>
          <a:ln>
            <a:noFill/>
          </a:ln>
        </p:spPr>
      </p:pic>
      <p:pic>
        <p:nvPicPr>
          <p:cNvPr id="9" name="Picture 1" descr="F:\IMG_8002.JPG"/>
          <p:cNvPicPr>
            <a:picLocks noChangeAspect="1" noChangeArrowheads="1"/>
          </p:cNvPicPr>
          <p:nvPr/>
        </p:nvPicPr>
        <p:blipFill>
          <a:blip r:embed="rId4" cstate="print"/>
          <a:srcRect/>
          <a:stretch>
            <a:fillRect/>
          </a:stretch>
        </p:blipFill>
        <p:spPr bwMode="auto">
          <a:xfrm>
            <a:off x="2613804" y="92640"/>
            <a:ext cx="3632732" cy="3539453"/>
          </a:xfrm>
          <a:prstGeom prst="rect">
            <a:avLst/>
          </a:prstGeom>
          <a:noFill/>
        </p:spPr>
      </p:pic>
      <p:pic>
        <p:nvPicPr>
          <p:cNvPr id="15" name="Picture 2" descr="F:\IMG_8006.JPG"/>
          <p:cNvPicPr>
            <a:picLocks noChangeAspect="1" noChangeArrowheads="1"/>
          </p:cNvPicPr>
          <p:nvPr/>
        </p:nvPicPr>
        <p:blipFill>
          <a:blip r:embed="rId5" cstate="print"/>
          <a:srcRect/>
          <a:stretch>
            <a:fillRect/>
          </a:stretch>
        </p:blipFill>
        <p:spPr bwMode="auto">
          <a:xfrm>
            <a:off x="1989708" y="3716427"/>
            <a:ext cx="4583620" cy="3057239"/>
          </a:xfrm>
          <a:prstGeom prst="rect">
            <a:avLst/>
          </a:prstGeom>
          <a:noFill/>
        </p:spPr>
      </p:pic>
      <p:pic>
        <p:nvPicPr>
          <p:cNvPr id="16" name="Рисунок 1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5461267"/>
            <a:ext cx="2488518" cy="1396733"/>
          </a:xfrm>
          <a:prstGeom prst="rect">
            <a:avLst/>
          </a:prstGeom>
        </p:spPr>
      </p:pic>
      <p:sp>
        <p:nvSpPr>
          <p:cNvPr id="2" name="Прямоугольник 1"/>
          <p:cNvSpPr/>
          <p:nvPr/>
        </p:nvSpPr>
        <p:spPr>
          <a:xfrm>
            <a:off x="6573328" y="4620967"/>
            <a:ext cx="5479124" cy="2308324"/>
          </a:xfrm>
          <a:prstGeom prst="rect">
            <a:avLst/>
          </a:prstGeom>
        </p:spPr>
        <p:txBody>
          <a:bodyPr wrap="square">
            <a:spAutoFit/>
          </a:bodyPr>
          <a:lstStyle/>
          <a:p>
            <a:r>
              <a:rPr lang="ru-RU" dirty="0">
                <a:solidFill>
                  <a:srgbClr val="C00000"/>
                </a:solidFill>
                <a:latin typeface="Times New Roman" panose="02020603050405020304" pitchFamily="18" charset="0"/>
                <a:ea typeface="Calibri" panose="020F0502020204030204" pitchFamily="34" charset="0"/>
              </a:rPr>
              <a:t>Знакомство с дорожными ситуациями, используя интеллект- карту </a:t>
            </a:r>
            <a:r>
              <a:rPr lang="ru-RU" b="1" dirty="0">
                <a:solidFill>
                  <a:srgbClr val="C00000"/>
                </a:solidFill>
                <a:latin typeface="Times New Roman" panose="02020603050405020304" pitchFamily="18" charset="0"/>
                <a:cs typeface="Times New Roman" panose="02020603050405020304" pitchFamily="18" charset="0"/>
              </a:rPr>
              <a:t>«Как Миша дорогу переходил», «Колобок </a:t>
            </a:r>
            <a:r>
              <a:rPr lang="ru-RU" b="1" dirty="0" smtClean="0">
                <a:solidFill>
                  <a:srgbClr val="C00000"/>
                </a:solidFill>
                <a:latin typeface="Times New Roman" panose="02020603050405020304" pitchFamily="18" charset="0"/>
                <a:cs typeface="Times New Roman" panose="02020603050405020304" pitchFamily="18" charset="0"/>
              </a:rPr>
              <a:t>потерялся» </a:t>
            </a:r>
            <a:r>
              <a:rPr lang="ru-RU" dirty="0" smtClean="0">
                <a:solidFill>
                  <a:srgbClr val="C00000"/>
                </a:solidFill>
                <a:latin typeface="Times New Roman" panose="02020603050405020304" pitchFamily="18" charset="0"/>
                <a:ea typeface="Calibri" panose="020F0502020204030204" pitchFamily="34" charset="0"/>
              </a:rPr>
              <a:t>позволили </a:t>
            </a:r>
            <a:r>
              <a:rPr lang="ru-RU" dirty="0">
                <a:solidFill>
                  <a:srgbClr val="C00000"/>
                </a:solidFill>
                <a:latin typeface="Times New Roman" panose="02020603050405020304" pitchFamily="18" charset="0"/>
                <a:ea typeface="Calibri" panose="020F0502020204030204" pitchFamily="34" charset="0"/>
              </a:rPr>
              <a:t>определить логику движения по улицам города, как определенный педагогический алгоритм, побуждающий ребенка к выполнению действий, обеспечивающих достижение достаточного уровня развития культуры безопасности дорожного движения. </a:t>
            </a:r>
            <a:endParaRPr lang="ru-RU" dirty="0">
              <a:solidFill>
                <a:srgbClr val="C00000"/>
              </a:solidFill>
            </a:endParaRPr>
          </a:p>
        </p:txBody>
      </p:sp>
    </p:spTree>
    <p:extLst>
      <p:ext uri="{BB962C8B-B14F-4D97-AF65-F5344CB8AC3E}">
        <p14:creationId xmlns:p14="http://schemas.microsoft.com/office/powerpoint/2010/main" val="31620683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0587210" cy="6858000"/>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938066"/>
            <a:ext cx="1639019" cy="919934"/>
          </a:xfrm>
          <a:prstGeom prst="rect">
            <a:avLst/>
          </a:prstGeom>
        </p:spPr>
      </p:pic>
      <p:pic>
        <p:nvPicPr>
          <p:cNvPr id="6" name="Рисунок 5" descr="H:\фото к приложению — копия\IMG_7914.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35069" y="129396"/>
            <a:ext cx="7385677" cy="6599208"/>
          </a:xfrm>
          <a:prstGeom prst="rect">
            <a:avLst/>
          </a:prstGeom>
          <a:noFill/>
          <a:ln>
            <a:noFill/>
          </a:ln>
        </p:spPr>
      </p:pic>
      <p:pic>
        <p:nvPicPr>
          <p:cNvPr id="46082" name="Picture 2" descr="F:\IMG_8408.JPG"/>
          <p:cNvPicPr>
            <a:picLocks noChangeAspect="1" noChangeArrowheads="1"/>
          </p:cNvPicPr>
          <p:nvPr/>
        </p:nvPicPr>
        <p:blipFill>
          <a:blip r:embed="rId5" cstate="print"/>
          <a:srcRect/>
          <a:stretch>
            <a:fillRect/>
          </a:stretch>
        </p:blipFill>
        <p:spPr bwMode="auto">
          <a:xfrm rot="21217219">
            <a:off x="1533536" y="724619"/>
            <a:ext cx="3135470" cy="2091334"/>
          </a:xfrm>
          <a:prstGeom prst="rect">
            <a:avLst/>
          </a:prstGeom>
          <a:noFill/>
        </p:spPr>
      </p:pic>
      <p:pic>
        <p:nvPicPr>
          <p:cNvPr id="46083" name="Picture 3" descr="F:\IMG_8392.JPG"/>
          <p:cNvPicPr>
            <a:picLocks noChangeAspect="1" noChangeArrowheads="1"/>
          </p:cNvPicPr>
          <p:nvPr/>
        </p:nvPicPr>
        <p:blipFill>
          <a:blip r:embed="rId6" cstate="print"/>
          <a:srcRect/>
          <a:stretch>
            <a:fillRect/>
          </a:stretch>
        </p:blipFill>
        <p:spPr bwMode="auto">
          <a:xfrm rot="21186064">
            <a:off x="1540914" y="2901899"/>
            <a:ext cx="3124728" cy="2084170"/>
          </a:xfrm>
          <a:prstGeom prst="rect">
            <a:avLst/>
          </a:prstGeom>
          <a:noFill/>
        </p:spPr>
      </p:pic>
      <p:pic>
        <p:nvPicPr>
          <p:cNvPr id="7" name="Рисунок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68747" y="5161402"/>
            <a:ext cx="2357991" cy="1571993"/>
          </a:xfrm>
          <a:prstGeom prst="rect">
            <a:avLst/>
          </a:prstGeom>
        </p:spPr>
      </p:pic>
    </p:spTree>
    <p:extLst>
      <p:ext uri="{BB962C8B-B14F-4D97-AF65-F5344CB8AC3E}">
        <p14:creationId xmlns:p14="http://schemas.microsoft.com/office/powerpoint/2010/main" val="31620683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0587210" cy="6858000"/>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5461267"/>
            <a:ext cx="2488518" cy="1396733"/>
          </a:xfrm>
          <a:prstGeom prst="rect">
            <a:avLst/>
          </a:prstGeom>
        </p:spPr>
      </p:pic>
      <p:sp>
        <p:nvSpPr>
          <p:cNvPr id="20481" name="Rectangle 1"/>
          <p:cNvSpPr>
            <a:spLocks noChangeArrowheads="1"/>
          </p:cNvSpPr>
          <p:nvPr/>
        </p:nvSpPr>
        <p:spPr bwMode="auto">
          <a:xfrm>
            <a:off x="6540348" y="324586"/>
            <a:ext cx="5486400"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450850" algn="just"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rgbClr val="0070C0"/>
                </a:solidFill>
                <a:effectLst/>
                <a:latin typeface="Times New Roman" pitchFamily="18" charset="0"/>
                <a:ea typeface="Times New Roman" pitchFamily="18" charset="0"/>
                <a:cs typeface="Times New Roman" pitchFamily="18" charset="0"/>
              </a:rPr>
              <a:t>Создание интеллектуальных карт по теме «Зебра»</a:t>
            </a:r>
            <a:endParaRPr kumimoji="0" lang="ru-RU" sz="1600" b="0" i="0" u="none" strike="noStrike" cap="none" normalizeH="0" baseline="0" dirty="0" smtClean="0">
              <a:ln>
                <a:noFill/>
              </a:ln>
              <a:solidFill>
                <a:srgbClr val="0070C0"/>
              </a:solidFill>
              <a:effectLst/>
              <a:latin typeface="Times New Roman" pitchFamily="18" charset="0"/>
              <a:cs typeface="Times New Roman" pitchFamily="18" charset="0"/>
            </a:endParaRPr>
          </a:p>
          <a:p>
            <a:pPr marL="0" marR="0" lvl="0" indent="450850" algn="just" defTabSz="914400" rtl="0" eaLnBrk="0" fontAlgn="base" latinLnBrk="0" hangingPunct="0">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Умея строить интеллект- карту по принципу </a:t>
            </a:r>
            <a:r>
              <a:rPr kumimoji="0" lang="ru-RU" sz="1600" b="1" i="0" u="none" strike="noStrike" cap="none" normalizeH="0" baseline="0" dirty="0" err="1" smtClean="0">
                <a:ln>
                  <a:noFill/>
                </a:ln>
                <a:solidFill>
                  <a:schemeClr val="tx1"/>
                </a:solidFill>
                <a:effectLst/>
                <a:latin typeface="Times New Roman" pitchFamily="18" charset="0"/>
                <a:ea typeface="Calibri" pitchFamily="34" charset="0"/>
                <a:cs typeface="Times New Roman" pitchFamily="18" charset="0"/>
              </a:rPr>
              <a:t>радиантной</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структуры, помогаем детям определить «ветви», которые подскажут о правилах дорожной безопасности, например, поведение на дороге, помощники пешеходов и др. Большую роль отводим предварительному подбору иллюстративного материала, все используемые картинки должны быть понятны детям, отражать конкретное событие, быть красочными.</a:t>
            </a: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r>
              <a:rPr kumimoji="0" lang="ru-RU" sz="1600" b="1"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Дети зрительно помогают себе запомнить правила дорожной безопасности, зачеркивая ситуации неправильного поведения на дороге.</a:t>
            </a:r>
            <a:r>
              <a:rPr kumimoji="0" lang="ru-RU" sz="16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 </a:t>
            </a:r>
            <a:endParaRPr kumimoji="0" lang="ru-RU" sz="1600" b="0" i="0" u="none" strike="noStrike" cap="none" normalizeH="0" baseline="0" dirty="0" smtClean="0">
              <a:ln>
                <a:noFill/>
              </a:ln>
              <a:solidFill>
                <a:schemeClr val="tx1"/>
              </a:solidFill>
              <a:effectLst/>
              <a:latin typeface="Times New Roman" pitchFamily="18" charset="0"/>
              <a:cs typeface="Times New Roman" pitchFamily="18" charset="0"/>
            </a:endParaRPr>
          </a:p>
        </p:txBody>
      </p:sp>
      <p:pic>
        <p:nvPicPr>
          <p:cNvPr id="7" name="Рисунок 6" descr="H:\фото к приложению — копия\IMG_7908.JPG"/>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95744" y="132834"/>
            <a:ext cx="4410710" cy="3419475"/>
          </a:xfrm>
          <a:prstGeom prst="rect">
            <a:avLst/>
          </a:prstGeom>
          <a:noFill/>
          <a:ln>
            <a:noFill/>
          </a:ln>
        </p:spPr>
      </p:pic>
      <p:pic>
        <p:nvPicPr>
          <p:cNvPr id="20483" name="Picture 3" descr="F:\IMG_8404.JPG"/>
          <p:cNvPicPr>
            <a:picLocks noChangeAspect="1" noChangeArrowheads="1"/>
          </p:cNvPicPr>
          <p:nvPr/>
        </p:nvPicPr>
        <p:blipFill>
          <a:blip r:embed="rId5" cstate="print"/>
          <a:srcRect/>
          <a:stretch>
            <a:fillRect/>
          </a:stretch>
        </p:blipFill>
        <p:spPr bwMode="auto">
          <a:xfrm>
            <a:off x="1855827" y="3679576"/>
            <a:ext cx="4765309" cy="3178424"/>
          </a:xfrm>
          <a:prstGeom prst="rect">
            <a:avLst/>
          </a:prstGeom>
          <a:noFill/>
        </p:spPr>
      </p:pic>
      <p:pic>
        <p:nvPicPr>
          <p:cNvPr id="20484" name="Picture 4" descr="F:\IMG_8406.JPG"/>
          <p:cNvPicPr>
            <a:picLocks noChangeAspect="1" noChangeArrowheads="1"/>
          </p:cNvPicPr>
          <p:nvPr/>
        </p:nvPicPr>
        <p:blipFill>
          <a:blip r:embed="rId6" cstate="print"/>
          <a:srcRect/>
          <a:stretch>
            <a:fillRect/>
          </a:stretch>
        </p:blipFill>
        <p:spPr bwMode="auto">
          <a:xfrm>
            <a:off x="6665205" y="3441104"/>
            <a:ext cx="5122843" cy="3416896"/>
          </a:xfrm>
          <a:prstGeom prst="rect">
            <a:avLst/>
          </a:prstGeom>
          <a:noFill/>
        </p:spPr>
      </p:pic>
    </p:spTree>
    <p:extLst>
      <p:ext uri="{BB962C8B-B14F-4D97-AF65-F5344CB8AC3E}">
        <p14:creationId xmlns:p14="http://schemas.microsoft.com/office/powerpoint/2010/main" val="3162068359"/>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1095</TotalTime>
  <Words>619</Words>
  <Application>Microsoft Office PowerPoint</Application>
  <PresentationFormat>Широкоэкранный</PresentationFormat>
  <Paragraphs>47</Paragraphs>
  <Slides>17</Slides>
  <Notes>0</Notes>
  <HiddenSlides>0</HiddenSlides>
  <MMClips>0</MMClips>
  <ScaleCrop>false</ScaleCrop>
  <HeadingPairs>
    <vt:vector size="8" baseType="variant">
      <vt:variant>
        <vt:lpstr>Использованные шрифты</vt:lpstr>
      </vt:variant>
      <vt:variant>
        <vt:i4>5</vt:i4>
      </vt:variant>
      <vt:variant>
        <vt:lpstr>Тема</vt:lpstr>
      </vt:variant>
      <vt:variant>
        <vt:i4>1</vt:i4>
      </vt:variant>
      <vt:variant>
        <vt:lpstr>Внедренные серверы OLE</vt:lpstr>
      </vt:variant>
      <vt:variant>
        <vt:i4>1</vt:i4>
      </vt:variant>
      <vt:variant>
        <vt:lpstr>Заголовки слайдов</vt:lpstr>
      </vt:variant>
      <vt:variant>
        <vt:i4>17</vt:i4>
      </vt:variant>
    </vt:vector>
  </HeadingPairs>
  <TitlesOfParts>
    <vt:vector size="24" baseType="lpstr">
      <vt:lpstr>Arial</vt:lpstr>
      <vt:lpstr>Calibri</vt:lpstr>
      <vt:lpstr>Calibri Light</vt:lpstr>
      <vt:lpstr>Times New Roman</vt:lpstr>
      <vt:lpstr>Wingdings</vt:lpstr>
      <vt:lpstr>Тема Office</vt:lpstr>
      <vt:lpstr>Acrobat Document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Интеллектуальная карта – это уникальный и простой метод запоминания и систематизации информации, способствующей формированию основ культуры безопасности по правилам дорожного движения .</vt:lpstr>
      <vt:lpstr>Презентация PowerPoint</vt:lpstr>
      <vt:lpstr>Презентация PowerPoint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Основная цель создания уголка безопасности дорожного движения – разъяснить родителям, что именно они являются главным звеном в вопросе обучения детей Правилам дорожного движения. Именно от их действий зависит насколько прочно овладеет ребёнок навыками безопасного поведения на дороге. Именно их поведение имеет решающее значение при выборе ребёнком «своего стиля» перехода проезжей части.</dc:title>
  <dc:creator>User1</dc:creator>
  <cp:lastModifiedBy>User</cp:lastModifiedBy>
  <cp:revision>133</cp:revision>
  <dcterms:created xsi:type="dcterms:W3CDTF">2019-06-17T09:56:13Z</dcterms:created>
  <dcterms:modified xsi:type="dcterms:W3CDTF">2020-03-11T13:18:53Z</dcterms:modified>
</cp:coreProperties>
</file>