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notesMasterIdLst>
    <p:notesMasterId r:id="rId15"/>
  </p:notesMasterIdLst>
  <p:sldIdLst>
    <p:sldId id="281" r:id="rId2"/>
    <p:sldId id="282" r:id="rId3"/>
    <p:sldId id="283" r:id="rId4"/>
    <p:sldId id="288" r:id="rId5"/>
    <p:sldId id="284" r:id="rId6"/>
    <p:sldId id="286" r:id="rId7"/>
    <p:sldId id="285" r:id="rId8"/>
    <p:sldId id="289" r:id="rId9"/>
    <p:sldId id="287" r:id="rId10"/>
    <p:sldId id="290" r:id="rId11"/>
    <p:sldId id="291" r:id="rId12"/>
    <p:sldId id="292" r:id="rId13"/>
    <p:sldId id="293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000099"/>
    <a:srgbClr val="990033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7C1226-3AD6-489C-857F-51CDE8BEB603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78F797-95BB-4EDE-B2B8-6986B063A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085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8F797-95BB-4EDE-B2B8-6986B063AA6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695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78F797-95BB-4EDE-B2B8-6986B063AA6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413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78F797-95BB-4EDE-B2B8-6986B063AA6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16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663E6-7A11-484D-92B0-57D69A46001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1291455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623DE-F9B0-4B20-A377-3B3BA2FB1D6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2774938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5A744-48EA-49D2-829B-5F71F3F80395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9265001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980C0-B138-42B1-B9A1-455ADF00CAA5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581849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38D01-F1ED-4941-975E-081C0C24DF2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15615530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7245C-43A3-45E1-9001-09D265F7320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27361077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520C0-EDAF-40D4-A64A-984B84A69CA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27553485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B1ABD-00D3-4B3B-B93B-2FEB9500ADA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2185876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A7211-7C94-42FC-8F6E-624733BEBAA4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22661545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B0A04-D162-4DD3-9BDE-B604DE6FC8A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11178933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49EFC-ECE1-4711-960F-13695E334D8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289517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DCAB4-E654-4A2C-920C-EF390B08BC74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1386260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E51D1-69F2-4C9D-981D-5615240BA77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20728788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17EAB-3702-485A-BEA5-B7BF31E19C13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41986968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31471-2F1E-4A77-823D-1E851A1EB61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3362006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0F48A-8A94-43D0-B556-AC3E594A99F3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233843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27208-69D7-4771-9384-2329752D7423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7627891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0E3D5-AEB2-402E-80E3-BC81F6B3E42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42078276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BBDFD-F648-4F24-A2B8-CF9F20BE6611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9273362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CB44A-C67B-4149-8D1C-C9435DCFC40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7870364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B2C10-9905-46B0-8FBD-D579271FCCA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3180080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CC2E2-BDB3-4D92-BA0F-EF0858BAC78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4004190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DC81A-98D6-4D3D-99B1-868B01FFD9F4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13586690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1B47C-2F13-4595-B199-438793D4310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11337994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500A4-2BFB-443A-99AA-E975CFAE0D0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13218331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627CB-805F-4C0D-97AD-B07F675E3C5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2537618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38F92-CB35-4CBC-AF69-C170F30BD78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0402522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218A6-C769-44D9-B7A5-CD400DD179A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23432711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9CE01-0066-468B-9DFF-3A8E7F6CE76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15046318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06FB9-6F54-464C-9D37-13269534815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10745467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3E7EF-C0C1-485C-8465-B48AC679116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1906212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C5203-6EFB-44A4-9C0E-913D74AB223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28090217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4774B-233F-4FFA-9F2C-92C1B52B279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584963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67849-D456-40ED-9CD5-5CF6DE701C6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25433160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DC49D-385F-4037-A19D-76BE6D5FE5D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41095691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21918-BBFB-4752-8305-683A4C8DECB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1030018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3325E-2844-47F5-9C2D-9848B06D8E7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16377503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78FAA-FE4A-44A7-B6D2-AE792FC1C19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19085416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1AD9F-3EA0-457D-8F24-639542433AC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0421998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A421A-42EE-45F1-8B4A-6A90F44335CC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8009009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9B9A7-64A5-49DD-A439-1D7556FD2A8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14427639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DE123-DBFA-4E6A-95F1-6BF0133B87B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5133989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FF1529-5A59-4EE4-8E8F-CE40E1199C9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29419660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2BF2C-883F-49CA-8AFD-FCBE1CC2EC6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1859144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-349250" y="6492875"/>
            <a:ext cx="3492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5C261-A5BA-4DA7-8ACA-F282C90BCFD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547688" y="64960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</a:t>
            </a:r>
            <a:r>
              <a:rPr lang="en-US" err="1">
                <a:solidFill>
                  <a:srgbClr val="000000"/>
                </a:solidFill>
              </a:rPr>
              <a:t>Тема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err="1">
                <a:solidFill>
                  <a:srgbClr val="000000"/>
                </a:solidFill>
              </a:rPr>
              <a:t>презентации</a:t>
            </a:r>
            <a:r>
              <a:rPr lang="en-US">
                <a:solidFill>
                  <a:srgbClr val="000000"/>
                </a:solidFill>
              </a:rPr>
              <a:t> | xx/xx/xx</a:t>
            </a:r>
          </a:p>
        </p:txBody>
      </p:sp>
    </p:spTree>
    <p:extLst>
      <p:ext uri="{BB962C8B-B14F-4D97-AF65-F5344CB8AC3E}">
        <p14:creationId xmlns:p14="http://schemas.microsoft.com/office/powerpoint/2010/main" val="22869581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B9CD8-A0E2-4219-B36E-8F1B366DD471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1271012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195E4-E024-4B00-883D-1AC5355479E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9548645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2C5C0-A390-4B32-9DA7-2A6FE61E849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1438095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FB223-946E-4867-A2AD-E7C35097B691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14040150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25DD9-36A8-461D-A879-E39A934C196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1892619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409DE-BF7D-4718-9D9C-538F0E15189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17657047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9B550-869B-4492-B302-DED57252222C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9459185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485A0-73FC-4036-AFFC-D190CB7058E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6412392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A8663-B995-4EBD-BE9A-02AD6976D27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7173906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4C9D2-898A-4F6C-94AC-BF2417313BF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1421414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4A0B2-9170-46AC-A943-3B82656FD57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8317172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FF46C-21C6-49E8-AEEF-B946AA85FE2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4409033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FE12E-8ABC-4C32-9830-5DD9684261F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1199635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26FCB-CD8A-48FB-91DD-D42AD12C3E2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9322922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27B4E-3D28-463C-AA89-B939F4FA7B6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27773763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7DB3F-81EF-4DE5-B11E-C981BD9114F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21196321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F2D30-BCF1-4AEB-A9B2-8098C6F16EF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20176834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A7431-88D1-4E6C-8CA9-A237EE350A03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9640316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C678D-39EC-4B31-86C7-00B835A4960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19391916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60F96-D03C-408D-B1E1-18922F0098A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41853853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C875E-13D3-42BE-A14F-52FCFF184553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2933231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-349250" y="6492875"/>
            <a:ext cx="3492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695E7B-1C45-4E2A-91FB-C774C53E3DD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547688" y="64960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232784056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4354513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3505200"/>
            <a:ext cx="5562600" cy="838200"/>
          </a:xfrm>
        </p:spPr>
        <p:txBody>
          <a:bodyPr>
            <a:normAutofit/>
          </a:bodyPr>
          <a:lstStyle>
            <a:lvl1pPr algn="l">
              <a:defRPr sz="2200" spc="0" baseline="0">
                <a:solidFill>
                  <a:schemeClr val="bg1"/>
                </a:solidFill>
                <a:latin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4800599"/>
            <a:ext cx="5562600" cy="685801"/>
          </a:xfrm>
        </p:spPr>
        <p:txBody>
          <a:bodyPr>
            <a:normAutofit/>
          </a:bodyPr>
          <a:lstStyle>
            <a:lvl1pPr marL="0" indent="0" algn="l">
              <a:buNone/>
              <a:defRPr sz="1600" baseline="0">
                <a:solidFill>
                  <a:schemeClr val="tx1"/>
                </a:solidFill>
                <a:latin typeface="Verdana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990600" y="6028267"/>
            <a:ext cx="2657475" cy="508528"/>
          </a:xfrm>
        </p:spPr>
        <p:txBody>
          <a:bodyPr anchor="b">
            <a:normAutofit/>
          </a:bodyPr>
          <a:lstStyle>
            <a:lvl1pPr>
              <a:defRPr sz="10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99901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F5C32-FCA0-429C-8F1B-383F61508A0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11503351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F5C32-FCA0-429C-8F1B-383F61508A0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3396733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F5C32-FCA0-429C-8F1B-383F61508A0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2683954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F5C32-FCA0-429C-8F1B-383F61508A0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173192273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F5C32-FCA0-429C-8F1B-383F61508A0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22494159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F5C32-FCA0-429C-8F1B-383F61508A0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17343436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F5C32-FCA0-429C-8F1B-383F61508A0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6023734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F5C32-FCA0-429C-8F1B-383F61508A0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10766386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ea typeface="ＭＳ Ｐゴシック" charset="-128"/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F5C32-FCA0-429C-8F1B-383F61508A0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4227997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509CE-BB33-4DA0-934C-EEA62E9884B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880217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7AF9B-7155-40AF-BF4E-AF552839F65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Тема презентации | xx/xx/xx</a:t>
            </a:r>
          </a:p>
        </p:txBody>
      </p:sp>
    </p:spTree>
    <p:extLst>
      <p:ext uri="{BB962C8B-B14F-4D97-AF65-F5344CB8AC3E}">
        <p14:creationId xmlns:p14="http://schemas.microsoft.com/office/powerpoint/2010/main" val="3868186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2200" dirty="0">
              <a:solidFill>
                <a:prstClr val="white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141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8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02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714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1FA7260-8BDF-4153-AB1D-640444A06545}" type="slidenum">
              <a:rPr lang="ru-RU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031" name="Picture 17" descr="rzd_logo.png"/>
          <p:cNvPicPr>
            <a:picLocks noChangeAspect="1"/>
          </p:cNvPicPr>
          <p:nvPr userDrawn="1"/>
        </p:nvPicPr>
        <p:blipFill>
          <a:blip r:embed="rId81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7031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  <p:sldLayoutId id="2147483738" r:id="rId26"/>
    <p:sldLayoutId id="2147483739" r:id="rId27"/>
    <p:sldLayoutId id="2147483740" r:id="rId28"/>
    <p:sldLayoutId id="2147483741" r:id="rId29"/>
    <p:sldLayoutId id="2147483742" r:id="rId30"/>
    <p:sldLayoutId id="2147483743" r:id="rId31"/>
    <p:sldLayoutId id="2147483744" r:id="rId32"/>
    <p:sldLayoutId id="2147483745" r:id="rId33"/>
    <p:sldLayoutId id="2147483746" r:id="rId34"/>
    <p:sldLayoutId id="2147483747" r:id="rId35"/>
    <p:sldLayoutId id="2147483748" r:id="rId36"/>
    <p:sldLayoutId id="2147483749" r:id="rId37"/>
    <p:sldLayoutId id="2147483750" r:id="rId38"/>
    <p:sldLayoutId id="2147483751" r:id="rId39"/>
    <p:sldLayoutId id="2147483752" r:id="rId40"/>
    <p:sldLayoutId id="2147483753" r:id="rId41"/>
    <p:sldLayoutId id="2147483754" r:id="rId42"/>
    <p:sldLayoutId id="2147483755" r:id="rId43"/>
    <p:sldLayoutId id="2147483756" r:id="rId44"/>
    <p:sldLayoutId id="2147483757" r:id="rId45"/>
    <p:sldLayoutId id="2147483758" r:id="rId46"/>
    <p:sldLayoutId id="2147483759" r:id="rId47"/>
    <p:sldLayoutId id="2147483760" r:id="rId48"/>
    <p:sldLayoutId id="2147483761" r:id="rId49"/>
    <p:sldLayoutId id="2147483762" r:id="rId50"/>
    <p:sldLayoutId id="2147483763" r:id="rId51"/>
    <p:sldLayoutId id="2147483764" r:id="rId52"/>
    <p:sldLayoutId id="2147483765" r:id="rId53"/>
    <p:sldLayoutId id="2147483766" r:id="rId54"/>
    <p:sldLayoutId id="2147483767" r:id="rId55"/>
    <p:sldLayoutId id="2147483768" r:id="rId56"/>
    <p:sldLayoutId id="2147483769" r:id="rId57"/>
    <p:sldLayoutId id="2147483770" r:id="rId58"/>
    <p:sldLayoutId id="2147483771" r:id="rId59"/>
    <p:sldLayoutId id="2147483772" r:id="rId60"/>
    <p:sldLayoutId id="2147483773" r:id="rId61"/>
    <p:sldLayoutId id="2147483774" r:id="rId62"/>
    <p:sldLayoutId id="2147483775" r:id="rId63"/>
    <p:sldLayoutId id="2147483776" r:id="rId64"/>
    <p:sldLayoutId id="2147483777" r:id="rId65"/>
    <p:sldLayoutId id="2147483778" r:id="rId66"/>
    <p:sldLayoutId id="2147483779" r:id="rId67"/>
    <p:sldLayoutId id="2147483780" r:id="rId68"/>
    <p:sldLayoutId id="2147483781" r:id="rId69"/>
    <p:sldLayoutId id="2147483782" r:id="rId70"/>
    <p:sldLayoutId id="2147483783" r:id="rId71"/>
    <p:sldLayoutId id="2147483784" r:id="rId72"/>
    <p:sldLayoutId id="2147483785" r:id="rId73"/>
    <p:sldLayoutId id="2147483786" r:id="rId74"/>
    <p:sldLayoutId id="2147483787" r:id="rId75"/>
    <p:sldLayoutId id="2147483788" r:id="rId76"/>
    <p:sldLayoutId id="2147483789" r:id="rId77"/>
    <p:sldLayoutId id="2147483790" r:id="rId78"/>
    <p:sldLayoutId id="2147483791" r:id="rId79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200" b="1" kern="1200">
          <a:solidFill>
            <a:schemeClr val="tx1"/>
          </a:solidFill>
          <a:latin typeface="Verdana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3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.jpg"/><Relationship Id="rId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6.jpe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5.jp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29.jp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image" Target="../media/image5.jpg"/><Relationship Id="rId7" Type="http://schemas.openxmlformats.org/officeDocument/2006/relationships/image" Target="../media/image39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over_2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18" b="14098"/>
          <a:stretch/>
        </p:blipFill>
        <p:spPr bwMode="auto">
          <a:xfrm>
            <a:off x="0" y="1543091"/>
            <a:ext cx="9144000" cy="4118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itle 10"/>
          <p:cNvSpPr>
            <a:spLocks noGrp="1"/>
          </p:cNvSpPr>
          <p:nvPr>
            <p:ph type="ctrTitle"/>
          </p:nvPr>
        </p:nvSpPr>
        <p:spPr>
          <a:xfrm>
            <a:off x="518884" y="2242949"/>
            <a:ext cx="6339116" cy="858240"/>
          </a:xfrm>
        </p:spPr>
        <p:txBody>
          <a:bodyPr>
            <a:noAutofit/>
          </a:bodyPr>
          <a:lstStyle/>
          <a:p>
            <a:pPr algn="ctr"/>
            <a:r>
              <a:rPr lang="ru-RU" sz="29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9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 Психологическое сопровождение воспитанников</a:t>
            </a:r>
            <a:br>
              <a:rPr lang="ru-RU" sz="2900" dirty="0">
                <a:latin typeface="Times New Roman" pitchFamily="18" charset="0"/>
                <a:cs typeface="Times New Roman" pitchFamily="18" charset="0"/>
              </a:rPr>
            </a:b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900" dirty="0">
                <a:latin typeface="Times New Roman" pitchFamily="18" charset="0"/>
                <a:cs typeface="Times New Roman" pitchFamily="18" charset="0"/>
              </a:rPr>
            </a:b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900" dirty="0">
                <a:latin typeface="Times New Roman" pitchFamily="18" charset="0"/>
                <a:cs typeface="Times New Roman" pitchFamily="18" charset="0"/>
              </a:rPr>
            </a:br>
            <a:endParaRPr lang="en-US" sz="2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0"/>
          <p:cNvSpPr txBox="1">
            <a:spLocks/>
          </p:cNvSpPr>
          <p:nvPr/>
        </p:nvSpPr>
        <p:spPr>
          <a:xfrm>
            <a:off x="683568" y="4941168"/>
            <a:ext cx="7717482" cy="11006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endParaRPr lang="en-US" sz="2400" b="1" dirty="0">
              <a:solidFill>
                <a:srgbClr val="000000"/>
              </a:solidFill>
              <a:latin typeface="Arial" charset="0"/>
              <a:cs typeface="Verdana" charset="0"/>
            </a:endParaRPr>
          </a:p>
        </p:txBody>
      </p:sp>
      <p:pic>
        <p:nvPicPr>
          <p:cNvPr id="335874" name="Picture 2" descr="C:\Users\User\Desktop\эмблема без надписи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09" y="-63168"/>
            <a:ext cx="1800000" cy="127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131384" y="70629"/>
            <a:ext cx="84712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Частное общеобразовательное учреждение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«Школа-интернат № 30 среднего общего образования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открытого акционерного общества «Российские железные дороги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 (дошкольное образование)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504" y="3602169"/>
            <a:ext cx="25202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000099"/>
                </a:solidFill>
              </a:rPr>
              <a:t>Содействуем полноценному психическому и личностному развитию, становлению психосоциальной компетентности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131840" y="6359179"/>
            <a:ext cx="2880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i="1" dirty="0">
                <a:solidFill>
                  <a:srgbClr val="CC0066"/>
                </a:solidFill>
              </a:rPr>
              <a:t>Вместе нам хорошо!</a:t>
            </a:r>
          </a:p>
        </p:txBody>
      </p:sp>
      <p:pic>
        <p:nvPicPr>
          <p:cNvPr id="1028" name="Picture 4" descr="E:\эмблемы, картинки\images (13)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83768" y="3255830"/>
            <a:ext cx="4104148" cy="3303404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37AF98C-2A83-40E1-BB6F-AEF2DB68F4BD}"/>
              </a:ext>
            </a:extLst>
          </p:cNvPr>
          <p:cNvSpPr txBox="1"/>
          <p:nvPr/>
        </p:nvSpPr>
        <p:spPr>
          <a:xfrm>
            <a:off x="6872807" y="3625168"/>
            <a:ext cx="24482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000099"/>
                </a:solidFill>
              </a:rPr>
              <a:t>Любим </a:t>
            </a:r>
          </a:p>
          <a:p>
            <a:endParaRPr lang="ru-RU" b="1" i="1" dirty="0">
              <a:solidFill>
                <a:srgbClr val="000099"/>
              </a:solidFill>
            </a:endParaRPr>
          </a:p>
          <a:p>
            <a:r>
              <a:rPr lang="ru-RU" b="1" i="1" dirty="0">
                <a:solidFill>
                  <a:srgbClr val="000099"/>
                </a:solidFill>
              </a:rPr>
              <a:t>Понимаем</a:t>
            </a:r>
          </a:p>
          <a:p>
            <a:endParaRPr lang="ru-RU" b="1" i="1" dirty="0">
              <a:solidFill>
                <a:srgbClr val="000099"/>
              </a:solidFill>
            </a:endParaRPr>
          </a:p>
          <a:p>
            <a:r>
              <a:rPr lang="ru-RU" b="1" i="1" dirty="0">
                <a:solidFill>
                  <a:srgbClr val="000099"/>
                </a:solidFill>
              </a:rPr>
              <a:t>Поддерживаем </a:t>
            </a:r>
          </a:p>
          <a:p>
            <a:r>
              <a:rPr lang="ru-RU" b="1" i="1" dirty="0">
                <a:solidFill>
                  <a:srgbClr val="000099"/>
                </a:solidFill>
              </a:rPr>
              <a:t> </a:t>
            </a:r>
          </a:p>
          <a:p>
            <a:r>
              <a:rPr lang="ru-RU" b="1" i="1" dirty="0">
                <a:solidFill>
                  <a:srgbClr val="000099"/>
                </a:solidFill>
              </a:rPr>
              <a:t>Помогаем</a:t>
            </a: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70AAA0A7-3898-49AC-A3FF-265C6DB9EB33}"/>
              </a:ext>
            </a:extLst>
          </p:cNvPr>
          <p:cNvSpPr/>
          <p:nvPr/>
        </p:nvSpPr>
        <p:spPr>
          <a:xfrm>
            <a:off x="2286000" y="241333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solidFill>
                  <a:srgbClr val="000099"/>
                </a:solidFill>
              </a:rPr>
              <a:t>  </a:t>
            </a:r>
          </a:p>
          <a:p>
            <a:endParaRPr lang="ru-RU" b="1" i="1" dirty="0">
              <a:solidFill>
                <a:srgbClr val="000099"/>
              </a:solidFill>
            </a:endParaRPr>
          </a:p>
          <a:p>
            <a:r>
              <a:rPr lang="ru-RU" b="1" i="1" dirty="0">
                <a:solidFill>
                  <a:srgbClr val="000099"/>
                </a:solidFill>
              </a:rPr>
              <a:t> 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D7B1F57-BD10-40ED-B90E-1D357C4341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414" y="1831591"/>
            <a:ext cx="1740817" cy="150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31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158478B8-42F1-499E-96C5-FB9EFA1ED1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9" t="1701" r="-49441" b="-1701"/>
          <a:stretch/>
        </p:blipFill>
        <p:spPr>
          <a:xfrm rot="6054474">
            <a:off x="4808983" y="2545795"/>
            <a:ext cx="4727174" cy="2844317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7F663E6-7A11-484D-92B0-57D69A46001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391276"/>
            <a:ext cx="914400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900" b="1" i="1" dirty="0">
                <a:solidFill>
                  <a:srgbClr val="7030A0"/>
                </a:solidFill>
                <a:latin typeface="Calibri" pitchFamily="34" charset="0"/>
                <a:cs typeface="Times New Roman" pitchFamily="18" charset="0"/>
              </a:rPr>
              <a:t> </a:t>
            </a:r>
            <a:endParaRPr lang="ru-RU" sz="2900" b="1" i="1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B5D7649-8343-4399-95D2-8F1F9598ECFF}"/>
              </a:ext>
            </a:extLst>
          </p:cNvPr>
          <p:cNvSpPr txBox="1"/>
          <p:nvPr/>
        </p:nvSpPr>
        <p:spPr>
          <a:xfrm>
            <a:off x="5607731" y="2346067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990033"/>
                </a:solidFill>
              </a:rPr>
              <a:t>  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7D3E571-4748-4034-BB76-B4EEF0728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0"/>
            <a:ext cx="1763688" cy="148478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6CE7D400-6275-4822-B5D7-B7F3D002CC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63940">
            <a:off x="207401" y="1843947"/>
            <a:ext cx="2637344" cy="243447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6E714208-87C3-4B3C-B242-B87A2163A6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70891" y="1462995"/>
            <a:ext cx="2952331" cy="288032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9E0458F-4224-42E8-89B9-5F87D634FCB3}"/>
              </a:ext>
            </a:extLst>
          </p:cNvPr>
          <p:cNvSpPr txBox="1"/>
          <p:nvPr/>
        </p:nvSpPr>
        <p:spPr>
          <a:xfrm>
            <a:off x="2353119" y="4412618"/>
            <a:ext cx="3687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990033"/>
                </a:solidFill>
              </a:rPr>
              <a:t>Какими мы хотим видеть наших </a:t>
            </a:r>
            <a:r>
              <a:rPr lang="ru-RU" b="1" dirty="0" smtClean="0">
                <a:solidFill>
                  <a:srgbClr val="990033"/>
                </a:solidFill>
              </a:rPr>
              <a:t>выпускников?</a:t>
            </a:r>
            <a:endParaRPr lang="ru-RU" b="1" dirty="0">
              <a:solidFill>
                <a:srgbClr val="990033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F7E40D8-7957-4470-A3B2-D2F0E0245550}"/>
              </a:ext>
            </a:extLst>
          </p:cNvPr>
          <p:cNvSpPr txBox="1"/>
          <p:nvPr/>
        </p:nvSpPr>
        <p:spPr>
          <a:xfrm rot="20082611">
            <a:off x="-43828" y="4782981"/>
            <a:ext cx="3315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rgbClr val="000099"/>
                </a:solidFill>
              </a:rPr>
              <a:t>Очень внимательными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C5310E0-AA5D-4122-9F41-1D56E8E22E46}"/>
              </a:ext>
            </a:extLst>
          </p:cNvPr>
          <p:cNvSpPr txBox="1"/>
          <p:nvPr/>
        </p:nvSpPr>
        <p:spPr>
          <a:xfrm rot="838692">
            <a:off x="5956267" y="4937181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rgbClr val="000099"/>
                </a:solidFill>
              </a:rPr>
              <a:t>С хорошей памятью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D5EDA37-D653-4570-BA47-7940C1EE0BA6}"/>
              </a:ext>
            </a:extLst>
          </p:cNvPr>
          <p:cNvSpPr txBox="1"/>
          <p:nvPr/>
        </p:nvSpPr>
        <p:spPr>
          <a:xfrm rot="20058209">
            <a:off x="430972" y="5028871"/>
            <a:ext cx="3945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rgbClr val="000099"/>
                </a:solidFill>
              </a:rPr>
              <a:t>С развитым мышлением, воображением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D1FD976-6561-404C-9E42-B5AD6D16864B}"/>
              </a:ext>
            </a:extLst>
          </p:cNvPr>
          <p:cNvSpPr txBox="1"/>
          <p:nvPr/>
        </p:nvSpPr>
        <p:spPr>
          <a:xfrm rot="855762" flipH="1">
            <a:off x="4579175" y="5374047"/>
            <a:ext cx="44334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rgbClr val="000099"/>
                </a:solidFill>
              </a:rPr>
              <a:t>С хорошо сложившейся системой знаний об окружающем мире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00BF153-331A-4B58-9846-F5ACE4F31D74}"/>
              </a:ext>
            </a:extLst>
          </p:cNvPr>
          <p:cNvSpPr txBox="1"/>
          <p:nvPr/>
        </p:nvSpPr>
        <p:spPr>
          <a:xfrm>
            <a:off x="2483768" y="6085279"/>
            <a:ext cx="54128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rgbClr val="000099"/>
                </a:solidFill>
              </a:rPr>
              <a:t>владеющих социальными навыками и умениями.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B553A9F5-7D86-4A05-B587-52285609B828}"/>
              </a:ext>
            </a:extLst>
          </p:cNvPr>
          <p:cNvSpPr txBox="1"/>
          <p:nvPr/>
        </p:nvSpPr>
        <p:spPr>
          <a:xfrm rot="20060012">
            <a:off x="1081798" y="5617477"/>
            <a:ext cx="29648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rgbClr val="000099"/>
                </a:solidFill>
              </a:rPr>
              <a:t>С  хорошей моторикой рук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F31E9AC-3A54-458F-93E2-CF45C5DD342F}"/>
              </a:ext>
            </a:extLst>
          </p:cNvPr>
          <p:cNvSpPr txBox="1"/>
          <p:nvPr/>
        </p:nvSpPr>
        <p:spPr>
          <a:xfrm>
            <a:off x="2896936" y="5691764"/>
            <a:ext cx="34563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rgbClr val="000099"/>
                </a:solidFill>
              </a:rPr>
              <a:t>Умеющих слушать и слышать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B3BD5BA7-DDB4-4FD0-875B-EFD5E6CC8662}"/>
              </a:ext>
            </a:extLst>
          </p:cNvPr>
          <p:cNvSpPr/>
          <p:nvPr/>
        </p:nvSpPr>
        <p:spPr>
          <a:xfrm>
            <a:off x="2483768" y="33741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990033"/>
                </a:solidFill>
              </a:rPr>
              <a:t>Какое же это интересное и полезное дело – готовиться к школе!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D1D0D270-C2E7-40D5-BAF0-B756731CA9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2" y="1"/>
            <a:ext cx="2130512" cy="139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B8FBBFB0-AFB8-4705-B3FD-F34B69CDE1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68281">
            <a:off x="250637" y="2277897"/>
            <a:ext cx="3240360" cy="2838293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7F663E6-7A11-484D-92B0-57D69A46001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11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159735"/>
            <a:ext cx="914400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900" b="1" i="1" dirty="0">
                <a:solidFill>
                  <a:srgbClr val="7030A0"/>
                </a:solidFill>
                <a:latin typeface="Calibri" pitchFamily="34" charset="0"/>
                <a:cs typeface="Times New Roman" pitchFamily="18" charset="0"/>
              </a:rPr>
              <a:t> </a:t>
            </a:r>
            <a:endParaRPr lang="ru-RU" sz="2900" b="1" i="1" dirty="0"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AEDF4AB-DEBA-4C87-8E95-4B133BAD9B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70187">
            <a:off x="5785440" y="2448613"/>
            <a:ext cx="3189742" cy="252933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E78EFA65-7B69-4016-B5C0-8D34705AD5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8" r="-697"/>
          <a:stretch/>
        </p:blipFill>
        <p:spPr>
          <a:xfrm rot="5400000">
            <a:off x="3329985" y="1407024"/>
            <a:ext cx="2579769" cy="268267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AC887604-BE33-4BBD-86F4-9AC309E77F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0"/>
            <a:ext cx="1763688" cy="1379827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E53AD3EF-A7C6-4866-8E74-A65054856C23}"/>
              </a:ext>
            </a:extLst>
          </p:cNvPr>
          <p:cNvSpPr/>
          <p:nvPr/>
        </p:nvSpPr>
        <p:spPr>
          <a:xfrm>
            <a:off x="2123728" y="11888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rgbClr val="C00000"/>
                </a:solidFill>
              </a:rPr>
              <a:t>Мы помогаем нашим воспитанникам созреть интеллектуально, социально, эмоционально и психологически для нового этапа в жизни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BDE78391-438B-4578-B747-F58FA23CB0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2" t="6655" r="9029" b="2056"/>
          <a:stretch/>
        </p:blipFill>
        <p:spPr>
          <a:xfrm rot="5400000">
            <a:off x="3407104" y="3834573"/>
            <a:ext cx="2425530" cy="276651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33C147CD-C43D-4923-921F-D3AC26DD63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5" y="0"/>
            <a:ext cx="1745941" cy="139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3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7A91A1C7-D91E-41B9-BEDA-A16EBE8A81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10789">
            <a:off x="168296" y="2372144"/>
            <a:ext cx="3041614" cy="2398623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7F663E6-7A11-484D-92B0-57D69A46001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137478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990033"/>
                </a:solidFill>
                <a:latin typeface="+mj-lt"/>
                <a:cs typeface="Times New Roman" pitchFamily="18" charset="0"/>
              </a:rPr>
              <a:t>Сенсорная комната – любимое место наших детей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E8E4CAF-0FFD-44B4-8AE2-B441B718D954}"/>
              </a:ext>
            </a:extLst>
          </p:cNvPr>
          <p:cNvSpPr txBox="1"/>
          <p:nvPr/>
        </p:nvSpPr>
        <p:spPr>
          <a:xfrm>
            <a:off x="0" y="695762"/>
            <a:ext cx="7236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rgbClr val="000099"/>
                </a:solidFill>
              </a:rPr>
              <a:t>Здесь мы отдыхаем, мечтаем, творим, ведем задушевные беседы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E8C8645-29C9-46E7-9DF5-6654E0DD10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-46630"/>
            <a:ext cx="1763688" cy="148478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BB5B8122-ED53-446A-802A-47F1BD0C6D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05283">
            <a:off x="5625375" y="2052741"/>
            <a:ext cx="3443830" cy="279689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24AE36D-A837-4B6E-A1B0-315C220E8D0B}"/>
              </a:ext>
            </a:extLst>
          </p:cNvPr>
          <p:cNvSpPr txBox="1"/>
          <p:nvPr/>
        </p:nvSpPr>
        <p:spPr>
          <a:xfrm>
            <a:off x="1403648" y="5157192"/>
            <a:ext cx="40016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600" b="1" i="1" dirty="0">
                <a:solidFill>
                  <a:srgbClr val="000099"/>
                </a:solidFill>
              </a:rPr>
              <a:t>Снятие мышечного и психоэмоционального напряжения, достижение состояния релаксации и душевного равновесия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37CB83F4-AF7B-41FD-BD61-9108F731AE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45366" y="1682016"/>
            <a:ext cx="3099801" cy="273630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7F012E71-B08D-433B-8EE2-B475B555AA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703" y="5016903"/>
            <a:ext cx="1841400" cy="135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12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7F663E6-7A11-484D-92B0-57D69A46001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13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359078"/>
            <a:ext cx="914400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900" b="1" i="1" dirty="0">
                <a:solidFill>
                  <a:srgbClr val="7030A0"/>
                </a:solidFill>
                <a:latin typeface="Calibri" pitchFamily="34" charset="0"/>
                <a:cs typeface="Times New Roman" pitchFamily="18" charset="0"/>
              </a:rPr>
              <a:t> </a:t>
            </a:r>
            <a:endParaRPr lang="ru-RU" sz="2900" b="1" i="1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4760DC6-0848-44F5-9A57-40E0464BAA72}"/>
              </a:ext>
            </a:extLst>
          </p:cNvPr>
          <p:cNvSpPr/>
          <p:nvPr/>
        </p:nvSpPr>
        <p:spPr>
          <a:xfrm>
            <a:off x="2843808" y="152742"/>
            <a:ext cx="4464496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Воспитание </a:t>
            </a:r>
            <a:r>
              <a:rPr lang="ru-RU" sz="2000" b="1" i="1" dirty="0" smtClean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000" b="1" i="1" dirty="0">
                <a:solidFill>
                  <a:srgbClr val="CC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 жутко трудно, непонятно и в то же время безумно интересно! </a:t>
            </a:r>
            <a:endParaRPr lang="ru-RU" sz="2000" b="1" i="1" dirty="0">
              <a:solidFill>
                <a:srgbClr val="CC006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DBD8069-1A6F-4F3F-A1A2-E69207C15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643" y="-40566"/>
            <a:ext cx="1763688" cy="148478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0D38373-662F-4791-AB4F-7A6320968B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" y="-12549"/>
            <a:ext cx="2698575" cy="142875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3FAF97B5-9FE1-467F-BBE0-AB918E7B40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52" t="-574" r="17768" b="574"/>
          <a:stretch/>
        </p:blipFill>
        <p:spPr>
          <a:xfrm rot="4651219">
            <a:off x="12941" y="2235073"/>
            <a:ext cx="3139297" cy="254697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5AFF1268-419C-4822-B192-2E71E0BBCB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37921">
            <a:off x="5815842" y="2122021"/>
            <a:ext cx="3328524" cy="268082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7857999C-1722-46ED-90F5-0C06E977662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0" b="8000"/>
          <a:stretch/>
        </p:blipFill>
        <p:spPr>
          <a:xfrm rot="5400000">
            <a:off x="2683069" y="1932867"/>
            <a:ext cx="3633849" cy="31683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80CC4E9-E659-4FCC-BF65-648236CB4E4F}"/>
              </a:ext>
            </a:extLst>
          </p:cNvPr>
          <p:cNvSpPr txBox="1"/>
          <p:nvPr/>
        </p:nvSpPr>
        <p:spPr>
          <a:xfrm>
            <a:off x="905483" y="5326854"/>
            <a:ext cx="7632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srgbClr val="CC0066"/>
                </a:solidFill>
              </a:rPr>
              <a:t>Вам не удастся никогда создать мудрецов, если будете убивать в детях шалунов </a:t>
            </a:r>
          </a:p>
          <a:p>
            <a:pPr algn="ctr"/>
            <a:r>
              <a:rPr lang="ru-RU" sz="1600" b="1" i="1" dirty="0">
                <a:solidFill>
                  <a:srgbClr val="CC0066"/>
                </a:solidFill>
              </a:rPr>
              <a:t>(Жан-Жак Руссо</a:t>
            </a:r>
            <a:r>
              <a:rPr lang="ru-RU" sz="1600" b="1" i="1" dirty="0" smtClean="0">
                <a:solidFill>
                  <a:srgbClr val="CC0066"/>
                </a:solidFill>
              </a:rPr>
              <a:t>)</a:t>
            </a:r>
            <a:endParaRPr lang="ru-RU" sz="1600" b="1" i="1" dirty="0">
              <a:solidFill>
                <a:srgbClr val="CC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24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3"/>
          <p:cNvSpPr>
            <a:spLocks noGrp="1"/>
          </p:cNvSpPr>
          <p:nvPr>
            <p:ph type="title"/>
          </p:nvPr>
        </p:nvSpPr>
        <p:spPr>
          <a:xfrm>
            <a:off x="323528" y="792712"/>
            <a:ext cx="8687914" cy="646331"/>
          </a:xfrm>
        </p:spPr>
        <p:txBody>
          <a:bodyPr wrap="square">
            <a:spAutoFit/>
          </a:bodyPr>
          <a:lstStyle/>
          <a:p>
            <a:pPr eaLnBrk="1" hangingPunct="1"/>
            <a:r>
              <a:rPr lang="ru-RU" sz="2000" i="1" dirty="0">
                <a:solidFill>
                  <a:srgbClr val="7030A0"/>
                </a:solidFill>
                <a:latin typeface="Calibri" pitchFamily="34" charset="0"/>
                <a:ea typeface="+mn-ea"/>
                <a:cs typeface="Times New Roman" pitchFamily="18" charset="0"/>
              </a:rPr>
              <a:t> </a:t>
            </a:r>
            <a:r>
              <a:rPr lang="ru-RU" sz="1600" i="1" dirty="0">
                <a:solidFill>
                  <a:srgbClr val="7030A0"/>
                </a:solidFill>
                <a:latin typeface="Calibri" pitchFamily="34" charset="0"/>
                <a:ea typeface="+mn-ea"/>
                <a:cs typeface="Times New Roman" pitchFamily="18" charset="0"/>
              </a:rPr>
              <a:t>Здесь мы развиваемся, познаем мир эмоций,   учимся дружить, думать и быть внимательными, радуемся и помогаем друг другу,  готовимся к будущей школьной жизни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DBF5C32-FCA0-429C-8F1B-383F61508A0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2054" name="Picture 6" descr="F:\фото кабинета\IMG_19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6801" y="1589858"/>
            <a:ext cx="2694641" cy="4850209"/>
          </a:xfrm>
          <a:prstGeom prst="rect">
            <a:avLst/>
          </a:prstGeom>
          <a:noFill/>
        </p:spPr>
      </p:pic>
      <p:pic>
        <p:nvPicPr>
          <p:cNvPr id="2057" name="Picture 9" descr="F:\фото кабинета\IMG_19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9810" y="4419818"/>
            <a:ext cx="3368373" cy="2154525"/>
          </a:xfrm>
          <a:prstGeom prst="rect">
            <a:avLst/>
          </a:prstGeom>
          <a:noFill/>
        </p:spPr>
      </p:pic>
      <p:pic>
        <p:nvPicPr>
          <p:cNvPr id="2058" name="Picture 10" descr="F:\фото кабинета\IMG_19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1589858"/>
            <a:ext cx="3312368" cy="2752051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C1C5ECC-BCAA-40D6-BB12-BE58D59A84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2" y="1589858"/>
            <a:ext cx="2694640" cy="48502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02EAC17-BDA8-4635-9D58-7ADCC1D99EE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6"/>
          <a:stretch/>
        </p:blipFill>
        <p:spPr>
          <a:xfrm>
            <a:off x="2195736" y="18614"/>
            <a:ext cx="4343400" cy="79863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B97FDD77-E20D-4E7D-987A-A38E516F2A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0"/>
            <a:ext cx="1106489" cy="90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35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DBF5C32-FCA0-429C-8F1B-383F61508A0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14" name="Прямоугольник 13"/>
          <p:cNvSpPr/>
          <p:nvPr/>
        </p:nvSpPr>
        <p:spPr>
          <a:xfrm>
            <a:off x="107504" y="106271"/>
            <a:ext cx="70387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                                </a:t>
            </a:r>
          </a:p>
          <a:p>
            <a:pPr algn="ctr"/>
            <a:r>
              <a:rPr lang="ru-RU" sz="2400" b="1" i="1" dirty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                              </a:t>
            </a:r>
            <a:endParaRPr lang="ru-RU" sz="2400" b="1" i="1" dirty="0"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2D965BA-F033-4277-9C9C-26A3E97A5C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54053" y="1269043"/>
            <a:ext cx="3495923" cy="39959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3365FAB-5340-46B9-B488-0FFF90F72C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96" y="2062121"/>
            <a:ext cx="2808312" cy="221526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9BD7385-0D3D-49D0-98C0-886C0EEE59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462" y="-1231"/>
            <a:ext cx="1702519" cy="141277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D3E8077-ED9E-4F33-A8F8-C031656A4208}"/>
              </a:ext>
            </a:extLst>
          </p:cNvPr>
          <p:cNvSpPr txBox="1"/>
          <p:nvPr/>
        </p:nvSpPr>
        <p:spPr>
          <a:xfrm>
            <a:off x="98311" y="1124744"/>
            <a:ext cx="367240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b="1" i="1" dirty="0">
              <a:solidFill>
                <a:srgbClr val="000099"/>
              </a:solidFill>
            </a:endParaRPr>
          </a:p>
          <a:p>
            <a:pPr algn="ctr"/>
            <a:r>
              <a:rPr lang="ru-RU" sz="1400" b="1" i="1" dirty="0">
                <a:solidFill>
                  <a:srgbClr val="000099"/>
                </a:solidFill>
              </a:rPr>
              <a:t>Стимулируем сенсорное восприятие, психическую и познавательную активность детей  </a:t>
            </a:r>
          </a:p>
          <a:p>
            <a:pPr algn="ctr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4CE00F90-3D08-4098-890F-50B43780C76C}"/>
              </a:ext>
            </a:extLst>
          </p:cNvPr>
          <p:cNvSpPr/>
          <p:nvPr/>
        </p:nvSpPr>
        <p:spPr>
          <a:xfrm>
            <a:off x="0" y="61823"/>
            <a:ext cx="787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BA4D649-F0B6-4B8B-B23B-DB6D2F4FC595}"/>
              </a:ext>
            </a:extLst>
          </p:cNvPr>
          <p:cNvSpPr txBox="1"/>
          <p:nvPr/>
        </p:nvSpPr>
        <p:spPr>
          <a:xfrm>
            <a:off x="5148068" y="5132579"/>
            <a:ext cx="3995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600" b="1" i="1" dirty="0">
                <a:solidFill>
                  <a:srgbClr val="000099"/>
                </a:solidFill>
              </a:rPr>
              <a:t> расслабляем деток с повышенной агрессией, тревожными расстройствами, гиперактивностью.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0F2D6AE-3EB8-4210-A8EB-64F3BCC774DD}"/>
              </a:ext>
            </a:extLst>
          </p:cNvPr>
          <p:cNvSpPr txBox="1"/>
          <p:nvPr/>
        </p:nvSpPr>
        <p:spPr>
          <a:xfrm>
            <a:off x="2339752" y="-1231"/>
            <a:ext cx="48064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990033"/>
                </a:solidFill>
              </a:rPr>
              <a:t>А здесь мы играем, успокаиваемся, снимаем нервное и психическое напряжение, восстанавливаем работоспособность и… просто отдыхаем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A06DC52A-96B1-4277-BF9E-40D5F98F45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811"/>
          <a:stretch/>
        </p:blipFill>
        <p:spPr>
          <a:xfrm>
            <a:off x="98313" y="-27105"/>
            <a:ext cx="2143125" cy="135421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4780998E-DF0D-4956-849B-F77A68D8CBC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8" t="13600" r="23196" b="6601"/>
          <a:stretch/>
        </p:blipFill>
        <p:spPr>
          <a:xfrm rot="6413818">
            <a:off x="2894954" y="4101712"/>
            <a:ext cx="1962963" cy="206173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C3D4047C-5D2F-44B4-8CE9-9C00A898553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" t="12200" b="10110"/>
          <a:stretch/>
        </p:blipFill>
        <p:spPr>
          <a:xfrm rot="5077862">
            <a:off x="285951" y="4115325"/>
            <a:ext cx="2562563" cy="240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57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7F663E6-7A11-484D-92B0-57D69A46001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229129"/>
            <a:ext cx="914400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900" b="1" i="1" dirty="0">
                <a:solidFill>
                  <a:srgbClr val="7030A0"/>
                </a:solidFill>
                <a:latin typeface="Calibri" pitchFamily="34" charset="0"/>
                <a:cs typeface="Times New Roman" pitchFamily="18" charset="0"/>
              </a:rPr>
              <a:t> </a:t>
            </a:r>
            <a:endParaRPr lang="ru-RU" sz="2900" b="1" i="1" dirty="0"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96C2FE8-2B8D-44D0-9EB8-A7DD2629C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0"/>
            <a:ext cx="1763688" cy="14847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EA06C4A-59C3-4A2E-8932-D8DA4DC15183}"/>
              </a:ext>
            </a:extLst>
          </p:cNvPr>
          <p:cNvSpPr txBox="1"/>
          <p:nvPr/>
        </p:nvSpPr>
        <p:spPr>
          <a:xfrm>
            <a:off x="2339752" y="44463"/>
            <a:ext cx="482453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990033"/>
                </a:solidFill>
              </a:rPr>
              <a:t>Есть такое высказывание:</a:t>
            </a:r>
          </a:p>
          <a:p>
            <a:pPr algn="ctr"/>
            <a:r>
              <a:rPr lang="ru-RU" sz="2000" b="1" i="1" dirty="0" smtClean="0">
                <a:solidFill>
                  <a:srgbClr val="990033"/>
                </a:solidFill>
              </a:rPr>
              <a:t>«С </a:t>
            </a:r>
            <a:r>
              <a:rPr lang="ru-RU" sz="2000" b="1" i="1" dirty="0">
                <a:solidFill>
                  <a:srgbClr val="990033"/>
                </a:solidFill>
              </a:rPr>
              <a:t>детьми трудно, не потому что они трудные, а потому что им самим трудно </a:t>
            </a:r>
            <a:r>
              <a:rPr lang="ru-RU" sz="2000" b="1" i="1" dirty="0" smtClean="0">
                <a:solidFill>
                  <a:srgbClr val="990033"/>
                </a:solidFill>
              </a:rPr>
              <a:t>жить»</a:t>
            </a:r>
            <a:endParaRPr lang="ru-RU" sz="2000" b="1" i="1" dirty="0">
              <a:solidFill>
                <a:srgbClr val="990033"/>
              </a:solidFill>
            </a:endParaRPr>
          </a:p>
          <a:p>
            <a:pPr algn="ctr"/>
            <a:r>
              <a:rPr lang="ru-RU" b="1" i="1" dirty="0">
                <a:solidFill>
                  <a:srgbClr val="000099"/>
                </a:solidFill>
              </a:rPr>
              <a:t>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2E3C9AE-28A0-46F2-BEC8-81B6752C67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74"/>
            <a:ext cx="2297936" cy="131765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4F37037A-D9C2-426D-9CBF-95A0635136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0" t="8001" b="-1799"/>
          <a:stretch/>
        </p:blipFill>
        <p:spPr>
          <a:xfrm rot="4935530">
            <a:off x="118286" y="1891754"/>
            <a:ext cx="2747155" cy="249687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06A3E277-A91F-4A5D-8148-6015C8D9EC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1" r="11151"/>
          <a:stretch/>
        </p:blipFill>
        <p:spPr>
          <a:xfrm rot="5899178">
            <a:off x="6283635" y="1824213"/>
            <a:ext cx="2824780" cy="238134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86EA3D10-A0D1-4779-8765-8ADA703128D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0" t="-3473" r="10931" b="12873"/>
          <a:stretch/>
        </p:blipFill>
        <p:spPr>
          <a:xfrm rot="5400000">
            <a:off x="3213914" y="973130"/>
            <a:ext cx="3076209" cy="386789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A46F183-5182-4D33-A885-492CCCFE2179}"/>
              </a:ext>
            </a:extLst>
          </p:cNvPr>
          <p:cNvSpPr txBox="1"/>
          <p:nvPr/>
        </p:nvSpPr>
        <p:spPr>
          <a:xfrm>
            <a:off x="3473920" y="4510143"/>
            <a:ext cx="2681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C0066"/>
                </a:solidFill>
              </a:rPr>
              <a:t>Поэтому мы просто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447C170-4674-4EB5-9A00-380A784F8E12}"/>
              </a:ext>
            </a:extLst>
          </p:cNvPr>
          <p:cNvSpPr txBox="1"/>
          <p:nvPr/>
        </p:nvSpPr>
        <p:spPr>
          <a:xfrm flipH="1">
            <a:off x="4644007" y="3429000"/>
            <a:ext cx="45719" cy="504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BF7F352-A434-4224-AC7B-00DAE8F07448}"/>
              </a:ext>
            </a:extLst>
          </p:cNvPr>
          <p:cNvSpPr txBox="1"/>
          <p:nvPr/>
        </p:nvSpPr>
        <p:spPr>
          <a:xfrm>
            <a:off x="53201" y="4840871"/>
            <a:ext cx="31101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>
                <a:solidFill>
                  <a:srgbClr val="000099"/>
                </a:solidFill>
              </a:rPr>
              <a:t>Хвалим за реальные достижения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CB576513-ECCA-44A6-99DC-75439C1EBF10}"/>
              </a:ext>
            </a:extLst>
          </p:cNvPr>
          <p:cNvSpPr/>
          <p:nvPr/>
        </p:nvSpPr>
        <p:spPr>
          <a:xfrm>
            <a:off x="878317" y="5274475"/>
            <a:ext cx="28392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i="1" dirty="0">
                <a:solidFill>
                  <a:srgbClr val="000099"/>
                </a:solidFill>
              </a:rPr>
              <a:t>Забываем об излишней опеке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EE0B127-2CF9-4B2D-B8E9-B66D785B3E76}"/>
              </a:ext>
            </a:extLst>
          </p:cNvPr>
          <p:cNvSpPr txBox="1"/>
          <p:nvPr/>
        </p:nvSpPr>
        <p:spPr>
          <a:xfrm>
            <a:off x="5426446" y="5312644"/>
            <a:ext cx="29258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>
                <a:solidFill>
                  <a:srgbClr val="000099"/>
                </a:solidFill>
              </a:rPr>
              <a:t>Учим преодолевать трудности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AFA2C89-799F-4E1A-A365-5B8EEDB249BD}"/>
              </a:ext>
            </a:extLst>
          </p:cNvPr>
          <p:cNvSpPr txBox="1"/>
          <p:nvPr/>
        </p:nvSpPr>
        <p:spPr>
          <a:xfrm>
            <a:off x="3669047" y="4863714"/>
            <a:ext cx="2520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>
                <a:solidFill>
                  <a:srgbClr val="000099"/>
                </a:solidFill>
              </a:rPr>
              <a:t>Не драматизируем на пустом месте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32BFC7C-7FBC-4C92-B91D-6F2AC8E7EF6D}"/>
              </a:ext>
            </a:extLst>
          </p:cNvPr>
          <p:cNvSpPr txBox="1"/>
          <p:nvPr/>
        </p:nvSpPr>
        <p:spPr>
          <a:xfrm>
            <a:off x="6228184" y="4759018"/>
            <a:ext cx="2710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>
                <a:solidFill>
                  <a:srgbClr val="000099"/>
                </a:solidFill>
              </a:rPr>
              <a:t>Помним о личных границах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DD328D30-C4BE-442C-A40D-734D6C62E76A}"/>
              </a:ext>
            </a:extLst>
          </p:cNvPr>
          <p:cNvSpPr txBox="1"/>
          <p:nvPr/>
        </p:nvSpPr>
        <p:spPr>
          <a:xfrm>
            <a:off x="200782" y="5642721"/>
            <a:ext cx="2723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>
                <a:solidFill>
                  <a:srgbClr val="000099"/>
                </a:solidFill>
              </a:rPr>
              <a:t>Предлагаем помощь, когда </a:t>
            </a:r>
          </a:p>
          <a:p>
            <a:r>
              <a:rPr lang="ru-RU" sz="1400" b="1" i="1" dirty="0">
                <a:solidFill>
                  <a:srgbClr val="000099"/>
                </a:solidFill>
              </a:rPr>
              <a:t>она действительно нужна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085DF573-CA77-4D71-A5A3-1532A21AE8B5}"/>
              </a:ext>
            </a:extLst>
          </p:cNvPr>
          <p:cNvSpPr txBox="1"/>
          <p:nvPr/>
        </p:nvSpPr>
        <p:spPr>
          <a:xfrm flipH="1">
            <a:off x="3499281" y="5567163"/>
            <a:ext cx="25054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>
                <a:solidFill>
                  <a:srgbClr val="000099"/>
                </a:solidFill>
              </a:rPr>
              <a:t>Доверяем ребенку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CD29AF3-3864-453E-95AB-0583920D752F}"/>
              </a:ext>
            </a:extLst>
          </p:cNvPr>
          <p:cNvSpPr txBox="1"/>
          <p:nvPr/>
        </p:nvSpPr>
        <p:spPr>
          <a:xfrm>
            <a:off x="714375" y="6135878"/>
            <a:ext cx="8429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C0066"/>
                </a:solidFill>
              </a:rPr>
              <a:t>И всегда помним о том, что дети запоминают не слова, а поступки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235D1C8-2DE2-4759-8B7B-750A81F6E496}"/>
              </a:ext>
            </a:extLst>
          </p:cNvPr>
          <p:cNvSpPr txBox="1"/>
          <p:nvPr/>
        </p:nvSpPr>
        <p:spPr>
          <a:xfrm>
            <a:off x="5720919" y="5693148"/>
            <a:ext cx="3400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>
                <a:solidFill>
                  <a:srgbClr val="000099"/>
                </a:solidFill>
              </a:rPr>
              <a:t>Создаем условия для исследования мира и своих возможностей</a:t>
            </a:r>
          </a:p>
        </p:txBody>
      </p:sp>
    </p:spTree>
    <p:extLst>
      <p:ext uri="{BB962C8B-B14F-4D97-AF65-F5344CB8AC3E}">
        <p14:creationId xmlns:p14="http://schemas.microsoft.com/office/powerpoint/2010/main" val="391213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DBF5C32-FCA0-429C-8F1B-383F61508A0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DA16DAD-F885-4EE4-A985-51C67346AB46}"/>
              </a:ext>
            </a:extLst>
          </p:cNvPr>
          <p:cNvSpPr txBox="1"/>
          <p:nvPr/>
        </p:nvSpPr>
        <p:spPr>
          <a:xfrm>
            <a:off x="4119416" y="5620920"/>
            <a:ext cx="51306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rgbClr val="000099"/>
                </a:solidFill>
              </a:rPr>
              <a:t>Еще Гиппократ признавал, что решающую роль в восприятии   действительности и реагировании на нее играют эмоции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3031A00-21A5-4C51-BA67-3DAC1E8F135A}"/>
              </a:ext>
            </a:extLst>
          </p:cNvPr>
          <p:cNvSpPr txBox="1"/>
          <p:nvPr/>
        </p:nvSpPr>
        <p:spPr>
          <a:xfrm>
            <a:off x="2267744" y="188640"/>
            <a:ext cx="47525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1"/>
                </a:solidFill>
              </a:rPr>
              <a:t>Вместе с детьми мы проживаем яркую, многообразную, неповторимую жизнь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122C82C8-4049-4740-9C9E-AFC1ABFC1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056" y="0"/>
            <a:ext cx="1740817" cy="152089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DAFB2AB-68B3-4412-8A3E-2BB4A0B1BA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27"/>
          <a:stretch/>
        </p:blipFill>
        <p:spPr>
          <a:xfrm>
            <a:off x="9127" y="1"/>
            <a:ext cx="2409825" cy="16288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CB6DE307-8718-4E2C-919B-BE215A43E3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00"/>
          <a:stretch/>
        </p:blipFill>
        <p:spPr>
          <a:xfrm rot="4825848">
            <a:off x="-137429" y="2194578"/>
            <a:ext cx="3672405" cy="283023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6E910BA-57EF-43A9-9759-F8207113E290}"/>
              </a:ext>
            </a:extLst>
          </p:cNvPr>
          <p:cNvSpPr txBox="1"/>
          <p:nvPr/>
        </p:nvSpPr>
        <p:spPr>
          <a:xfrm>
            <a:off x="2573871" y="1469950"/>
            <a:ext cx="42484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srgbClr val="000099"/>
                </a:solidFill>
              </a:rPr>
              <a:t>Так важно помочь ребенку осознать свои эмоциональные проявления и научиться  управлять ими</a:t>
            </a:r>
            <a:r>
              <a:rPr lang="ru-RU" i="1" dirty="0">
                <a:solidFill>
                  <a:srgbClr val="990033"/>
                </a:solidFill>
              </a:rPr>
              <a:t/>
            </a:r>
            <a:br>
              <a:rPr lang="ru-RU" i="1" dirty="0">
                <a:solidFill>
                  <a:srgbClr val="990033"/>
                </a:solidFill>
              </a:rPr>
            </a:br>
            <a:endParaRPr lang="ru-RU" b="1" i="1" dirty="0">
              <a:solidFill>
                <a:srgbClr val="000099"/>
              </a:solidFill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B0EE173E-43C7-4E19-8597-2E62548206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6" r="16102"/>
          <a:stretch/>
        </p:blipFill>
        <p:spPr>
          <a:xfrm rot="5770558">
            <a:off x="5943688" y="2231737"/>
            <a:ext cx="3621885" cy="267879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33EC7829-EEFC-478D-8ACD-E07C2A21D7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79317" y="2604045"/>
            <a:ext cx="3283438" cy="281966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6EB5E434-A208-4F1D-B44E-98897B6189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08" y="5671813"/>
            <a:ext cx="3881653" cy="82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8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DBF5C32-FCA0-429C-8F1B-383F61508A0A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202156"/>
            <a:ext cx="914400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900" b="1" i="1" dirty="0">
                <a:solidFill>
                  <a:srgbClr val="7030A0"/>
                </a:solidFill>
                <a:latin typeface="Calibri" pitchFamily="34" charset="0"/>
                <a:cs typeface="Times New Roman" pitchFamily="18" charset="0"/>
              </a:rPr>
              <a:t> </a:t>
            </a:r>
            <a:endParaRPr lang="ru-RU" sz="2900" b="1" i="1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7" name="Заголовок 3">
            <a:extLst>
              <a:ext uri="{FF2B5EF4-FFF2-40B4-BE49-F238E27FC236}">
                <a16:creationId xmlns:a16="http://schemas.microsoft.com/office/drawing/2014/main" xmlns="" id="{61CCD2A4-0E89-4665-9B37-4D08DD74A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514" y="800219"/>
            <a:ext cx="7020272" cy="792681"/>
          </a:xfrm>
        </p:spPr>
        <p:txBody>
          <a:bodyPr/>
          <a:lstStyle/>
          <a:p>
            <a:r>
              <a:rPr lang="ru-RU" sz="2000" i="1" dirty="0">
                <a:solidFill>
                  <a:srgbClr val="990033"/>
                </a:solidFill>
                <a:latin typeface="+mj-lt"/>
              </a:rPr>
              <a:t>Мы все разные и неповторимые!</a:t>
            </a:r>
            <a:br>
              <a:rPr lang="ru-RU" sz="2000" i="1" dirty="0">
                <a:solidFill>
                  <a:srgbClr val="990033"/>
                </a:solidFill>
                <a:latin typeface="+mj-lt"/>
              </a:rPr>
            </a:br>
            <a:r>
              <a:rPr lang="ru-RU" sz="2000" i="1" dirty="0">
                <a:solidFill>
                  <a:srgbClr val="990033"/>
                </a:solidFill>
                <a:latin typeface="+mj-lt"/>
              </a:rPr>
              <a:t/>
            </a:r>
            <a:br>
              <a:rPr lang="ru-RU" sz="2000" i="1" dirty="0">
                <a:solidFill>
                  <a:srgbClr val="990033"/>
                </a:solidFill>
                <a:latin typeface="+mj-lt"/>
              </a:rPr>
            </a:br>
            <a:r>
              <a:rPr lang="ru-RU" sz="1400" i="1" dirty="0">
                <a:solidFill>
                  <a:srgbClr val="000099"/>
                </a:solidFill>
                <a:latin typeface="+mn-lt"/>
              </a:rPr>
              <a:t>Лучшее, что мы можем дать нашим детям, – это научить их любить себя. (Луиза </a:t>
            </a:r>
            <a:r>
              <a:rPr lang="ru-RU" sz="1400" i="1" dirty="0" err="1">
                <a:solidFill>
                  <a:srgbClr val="000099"/>
                </a:solidFill>
                <a:latin typeface="+mn-lt"/>
              </a:rPr>
              <a:t>Хей</a:t>
            </a:r>
            <a:r>
              <a:rPr lang="ru-RU" sz="1400" i="1" dirty="0">
                <a:solidFill>
                  <a:srgbClr val="000099"/>
                </a:solidFill>
                <a:latin typeface="+mn-lt"/>
              </a:rPr>
              <a:t>)</a:t>
            </a:r>
            <a:br>
              <a:rPr lang="ru-RU" sz="1400" i="1" dirty="0">
                <a:solidFill>
                  <a:srgbClr val="000099"/>
                </a:solidFill>
                <a:latin typeface="+mn-lt"/>
              </a:rPr>
            </a:br>
            <a:r>
              <a:rPr lang="ru-RU" sz="2000" i="1" dirty="0">
                <a:solidFill>
                  <a:srgbClr val="000099"/>
                </a:solidFill>
              </a:rPr>
              <a:t/>
            </a:r>
            <a:br>
              <a:rPr lang="ru-RU" sz="2000" i="1" dirty="0">
                <a:solidFill>
                  <a:srgbClr val="000099"/>
                </a:solidFill>
              </a:rPr>
            </a:br>
            <a:r>
              <a:rPr lang="ru-RU" sz="2000" i="1" dirty="0">
                <a:solidFill>
                  <a:srgbClr val="990033"/>
                </a:solidFill>
              </a:rPr>
              <a:t/>
            </a:r>
            <a:br>
              <a:rPr lang="ru-RU" sz="2000" i="1" dirty="0">
                <a:solidFill>
                  <a:srgbClr val="990033"/>
                </a:solidFill>
              </a:rPr>
            </a:br>
            <a:endParaRPr lang="ru-RU" sz="2000" i="1" dirty="0">
              <a:solidFill>
                <a:srgbClr val="990033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B6E8673B-220F-4A7D-ABDA-B3FA0551A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056" y="0"/>
            <a:ext cx="1740817" cy="152089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6028815-36BB-49F5-A9AC-F953ADFA1D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9" r="7759"/>
          <a:stretch/>
        </p:blipFill>
        <p:spPr>
          <a:xfrm rot="6112886">
            <a:off x="5623176" y="1606022"/>
            <a:ext cx="3298348" cy="301170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A6A55BF2-C087-49E9-BB62-AEFE5CAD8B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0" r="12186"/>
          <a:stretch/>
        </p:blipFill>
        <p:spPr>
          <a:xfrm rot="4538633">
            <a:off x="-219672" y="1676394"/>
            <a:ext cx="3299152" cy="290619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8B78FBC8-80E6-40E7-9145-7279FC76D24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7" t="13564" r="13115" b="13103"/>
          <a:stretch/>
        </p:blipFill>
        <p:spPr>
          <a:xfrm rot="5400000">
            <a:off x="2665541" y="1907223"/>
            <a:ext cx="3366608" cy="223100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9082DDD7-3289-4158-9557-1DEB798AFB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17" y="5128385"/>
            <a:ext cx="1732903" cy="130503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5DE7A65-4B2C-40A1-B390-0007DACB6D7A}"/>
              </a:ext>
            </a:extLst>
          </p:cNvPr>
          <p:cNvSpPr txBox="1"/>
          <p:nvPr/>
        </p:nvSpPr>
        <p:spPr>
          <a:xfrm>
            <a:off x="2560487" y="5256136"/>
            <a:ext cx="373638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srgbClr val="CC0066"/>
                </a:solidFill>
              </a:rPr>
              <a:t>Привыкайте счастливыми быть!</a:t>
            </a:r>
            <a:br>
              <a:rPr lang="ru-RU" sz="1600" b="1" i="1" dirty="0">
                <a:solidFill>
                  <a:srgbClr val="CC0066"/>
                </a:solidFill>
              </a:rPr>
            </a:br>
            <a:r>
              <a:rPr lang="ru-RU" sz="1600" b="1" i="1" dirty="0">
                <a:solidFill>
                  <a:srgbClr val="CC0066"/>
                </a:solidFill>
              </a:rPr>
              <a:t>Просыпаться с улыбкой лучистой…</a:t>
            </a:r>
            <a:br>
              <a:rPr lang="ru-RU" sz="1600" b="1" i="1" dirty="0">
                <a:solidFill>
                  <a:srgbClr val="CC0066"/>
                </a:solidFill>
              </a:rPr>
            </a:br>
            <a:r>
              <a:rPr lang="ru-RU" sz="1600" b="1" i="1" dirty="0">
                <a:solidFill>
                  <a:srgbClr val="CC0066"/>
                </a:solidFill>
              </a:rPr>
              <a:t>И со взглядом, по </a:t>
            </a:r>
            <a:r>
              <a:rPr lang="ru-RU" sz="1600" b="1" i="1" dirty="0" smtClean="0">
                <a:solidFill>
                  <a:srgbClr val="CC0066"/>
                </a:solidFill>
              </a:rPr>
              <a:t>-детскому</a:t>
            </a:r>
            <a:r>
              <a:rPr lang="ru-RU" sz="1600" b="1" i="1" dirty="0">
                <a:solidFill>
                  <a:srgbClr val="CC0066"/>
                </a:solidFill>
              </a:rPr>
              <a:t>, чистым…</a:t>
            </a:r>
            <a:br>
              <a:rPr lang="ru-RU" sz="1600" b="1" i="1" dirty="0">
                <a:solidFill>
                  <a:srgbClr val="CC0066"/>
                </a:solidFill>
              </a:rPr>
            </a:br>
            <a:r>
              <a:rPr lang="ru-RU" dirty="0"/>
              <a:t> 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F636CF4-B92A-4147-B0F4-57CDD195F9E0}"/>
              </a:ext>
            </a:extLst>
          </p:cNvPr>
          <p:cNvSpPr txBox="1"/>
          <p:nvPr/>
        </p:nvSpPr>
        <p:spPr>
          <a:xfrm>
            <a:off x="827584" y="4712584"/>
            <a:ext cx="7272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rgbClr val="000099"/>
                </a:solidFill>
              </a:rPr>
              <a:t>Что может быть прекрасней яркого выражения </a:t>
            </a:r>
            <a:endParaRPr lang="ru-RU" b="1" i="1" dirty="0" smtClean="0">
              <a:solidFill>
                <a:srgbClr val="000099"/>
              </a:solidFill>
            </a:endParaRPr>
          </a:p>
          <a:p>
            <a:pPr algn="ctr"/>
            <a:r>
              <a:rPr lang="ru-RU" b="1" i="1" dirty="0" smtClean="0">
                <a:solidFill>
                  <a:srgbClr val="000099"/>
                </a:solidFill>
              </a:rPr>
              <a:t>детских </a:t>
            </a:r>
            <a:r>
              <a:rPr lang="ru-RU" b="1" i="1" dirty="0">
                <a:solidFill>
                  <a:srgbClr val="000099"/>
                </a:solidFill>
              </a:rPr>
              <a:t>эмоций и чувств!</a:t>
            </a:r>
            <a:endParaRPr lang="ru-RU" b="1" dirty="0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F346E105-9001-47B7-967D-F33896350B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396" y="5249464"/>
            <a:ext cx="1913891" cy="11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93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DBF5C32-FCA0-429C-8F1B-383F61508A0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20" name="Прямоугольник 19"/>
          <p:cNvSpPr/>
          <p:nvPr/>
        </p:nvSpPr>
        <p:spPr>
          <a:xfrm>
            <a:off x="0" y="257743"/>
            <a:ext cx="914400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900" b="1" i="1" dirty="0">
                <a:solidFill>
                  <a:srgbClr val="7030A0"/>
                </a:solidFill>
                <a:latin typeface="Calibri" pitchFamily="34" charset="0"/>
                <a:cs typeface="Times New Roman" pitchFamily="18" charset="0"/>
              </a:rPr>
              <a:t> </a:t>
            </a:r>
            <a:endParaRPr lang="ru-RU" sz="2900" b="1" i="1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31FE363-B3C1-4150-8D48-B2895B60F6B6}"/>
              </a:ext>
            </a:extLst>
          </p:cNvPr>
          <p:cNvSpPr txBox="1"/>
          <p:nvPr/>
        </p:nvSpPr>
        <p:spPr>
          <a:xfrm>
            <a:off x="1622" y="5846544"/>
            <a:ext cx="885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7D1A0B70-9BAE-4686-B3B3-C7F98196495C}"/>
              </a:ext>
            </a:extLst>
          </p:cNvPr>
          <p:cNvSpPr/>
          <p:nvPr/>
        </p:nvSpPr>
        <p:spPr>
          <a:xfrm>
            <a:off x="3563888" y="1409798"/>
            <a:ext cx="23762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00099"/>
                </a:solidFill>
                <a:latin typeface="Times New Roman Cyr" panose="02020603050405020304" pitchFamily="18" charset="0"/>
              </a:rPr>
              <a:t>Как хорошо уметь дружить!</a:t>
            </a:r>
            <a:r>
              <a:rPr lang="ru-RU" b="1" i="1" dirty="0">
                <a:solidFill>
                  <a:srgbClr val="000099"/>
                </a:solidFill>
              </a:rPr>
              <a:t/>
            </a:r>
            <a:br>
              <a:rPr lang="ru-RU" b="1" i="1" dirty="0">
                <a:solidFill>
                  <a:srgbClr val="000099"/>
                </a:solidFill>
              </a:rPr>
            </a:br>
            <a:r>
              <a:rPr lang="ru-RU" b="1" i="1" dirty="0">
                <a:solidFill>
                  <a:srgbClr val="000099"/>
                </a:solidFill>
                <a:latin typeface="Times New Roman Cyr" panose="02020603050405020304" pitchFamily="18" charset="0"/>
              </a:rPr>
              <a:t>дружить по-детски, простодушно,</a:t>
            </a:r>
            <a:r>
              <a:rPr lang="ru-RU" b="1" i="1" dirty="0">
                <a:solidFill>
                  <a:srgbClr val="000099"/>
                </a:solidFill>
              </a:rPr>
              <a:t/>
            </a:r>
            <a:br>
              <a:rPr lang="ru-RU" b="1" i="1" dirty="0">
                <a:solidFill>
                  <a:srgbClr val="000099"/>
                </a:solidFill>
              </a:rPr>
            </a:br>
            <a:r>
              <a:rPr lang="ru-RU" b="1" i="1" dirty="0">
                <a:solidFill>
                  <a:srgbClr val="FFC000"/>
                </a:solidFill>
                <a:latin typeface="Times New Roman Cyr" panose="02020603050405020304" pitchFamily="18" charset="0"/>
              </a:rPr>
              <a:t>и солнца апельсин </a:t>
            </a:r>
            <a:r>
              <a:rPr lang="ru-RU" b="1" i="1" dirty="0">
                <a:solidFill>
                  <a:srgbClr val="000099"/>
                </a:solidFill>
                <a:latin typeface="Times New Roman Cyr" panose="02020603050405020304" pitchFamily="18" charset="0"/>
              </a:rPr>
              <a:t>делить,</a:t>
            </a:r>
            <a:r>
              <a:rPr lang="ru-RU" b="1" i="1" dirty="0">
                <a:solidFill>
                  <a:srgbClr val="000099"/>
                </a:solidFill>
              </a:rPr>
              <a:t/>
            </a:r>
            <a:br>
              <a:rPr lang="ru-RU" b="1" i="1" dirty="0">
                <a:solidFill>
                  <a:srgbClr val="000099"/>
                </a:solidFill>
              </a:rPr>
            </a:br>
            <a:r>
              <a:rPr lang="ru-RU" b="1" i="1" dirty="0">
                <a:solidFill>
                  <a:srgbClr val="000099"/>
                </a:solidFill>
                <a:latin typeface="Times New Roman Cyr" panose="02020603050405020304" pitchFamily="18" charset="0"/>
              </a:rPr>
              <a:t>и знать, что ты кому-то нужен.</a:t>
            </a:r>
            <a:endParaRPr lang="ru-RU" b="1" i="1" dirty="0">
              <a:solidFill>
                <a:srgbClr val="000099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EADCEC2-902B-41CF-B8CF-45CD5167FADE}"/>
              </a:ext>
            </a:extLst>
          </p:cNvPr>
          <p:cNvSpPr txBox="1"/>
          <p:nvPr/>
        </p:nvSpPr>
        <p:spPr>
          <a:xfrm>
            <a:off x="2411760" y="0"/>
            <a:ext cx="49822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990033"/>
                </a:solidFill>
              </a:rPr>
              <a:t>Мы помогаем маленькому человеку постигать мир человеческих отношений, вместе учимся понимать и поддерживать друг друга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255EC67C-D168-4B99-99A0-7111644A23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056" y="0"/>
            <a:ext cx="1740817" cy="152089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A454954-A0DB-4181-9C10-6D36CA9715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3506">
            <a:off x="-334608" y="2333076"/>
            <a:ext cx="4499104" cy="330737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769B22C9-F2A2-4080-8CEE-E2F13ADE72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1" t="36574" r="13171"/>
          <a:stretch/>
        </p:blipFill>
        <p:spPr>
          <a:xfrm rot="6065806">
            <a:off x="4853910" y="2467074"/>
            <a:ext cx="4553165" cy="309904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C2DC4B88-AEB6-4FB4-8558-04D968E55D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130" y="4273503"/>
            <a:ext cx="1981200" cy="230505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5D9FB17E-5C9D-4E6C-B0A7-1B1CEBE5A3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"/>
            <a:ext cx="2232248" cy="140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83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CC374F9A-7747-4B28-89BA-7CD32A7443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1" t="1794" r="11151"/>
          <a:stretch/>
        </p:blipFill>
        <p:spPr>
          <a:xfrm rot="5824875">
            <a:off x="5827289" y="1656930"/>
            <a:ext cx="3252374" cy="3058805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7F663E6-7A11-484D-92B0-57D69A46001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8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188640"/>
            <a:ext cx="914400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900" b="1" i="1" dirty="0">
                <a:solidFill>
                  <a:srgbClr val="7030A0"/>
                </a:solidFill>
                <a:latin typeface="Calibri" pitchFamily="34" charset="0"/>
                <a:cs typeface="Times New Roman" pitchFamily="18" charset="0"/>
              </a:rPr>
              <a:t> </a:t>
            </a:r>
            <a:endParaRPr lang="ru-RU" sz="2900" b="1" i="1" dirty="0"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FC33601-3A17-437E-9B05-246D21380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056" y="0"/>
            <a:ext cx="1740817" cy="15208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B12B487-BB71-42F3-9C5D-FB970699B091}"/>
              </a:ext>
            </a:extLst>
          </p:cNvPr>
          <p:cNvSpPr txBox="1"/>
          <p:nvPr/>
        </p:nvSpPr>
        <p:spPr>
          <a:xfrm>
            <a:off x="1866909" y="154968"/>
            <a:ext cx="518457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rgbClr val="990033"/>
                </a:solidFill>
              </a:rPr>
              <a:t>Дружба рождается в совместных играх и увлекательных занятиях</a:t>
            </a:r>
          </a:p>
          <a:p>
            <a:pPr algn="ctr"/>
            <a:r>
              <a:rPr lang="ru-RU" sz="1600" b="1" i="1" dirty="0">
                <a:solidFill>
                  <a:srgbClr val="990033"/>
                </a:solidFill>
              </a:rPr>
              <a:t>Приходит время, когда дети с удовольствием учатся друг у друга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9063341-3C46-4787-BEBF-480E4935B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2" y="23164"/>
            <a:ext cx="1898577" cy="140238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115F24C4-C896-4547-B702-D9DC72190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7" t="29000" r="10572"/>
          <a:stretch/>
        </p:blipFill>
        <p:spPr>
          <a:xfrm rot="4790560">
            <a:off x="-115500" y="1849361"/>
            <a:ext cx="3240360" cy="269132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85A1D2CD-8818-4F49-AF58-5A20778D84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6"/>
          <a:stretch/>
        </p:blipFill>
        <p:spPr>
          <a:xfrm rot="5400000">
            <a:off x="2909781" y="1645281"/>
            <a:ext cx="3025350" cy="284634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D70A20A-D6A1-48D0-89FB-934849E8063E}"/>
              </a:ext>
            </a:extLst>
          </p:cNvPr>
          <p:cNvSpPr txBox="1"/>
          <p:nvPr/>
        </p:nvSpPr>
        <p:spPr>
          <a:xfrm>
            <a:off x="1619672" y="5295893"/>
            <a:ext cx="5774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rgbClr val="990033"/>
                </a:solidFill>
              </a:rPr>
              <a:t>Умение слушать, радоваться успехам и поддерживать в трудных ситуациях!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6877BCE-311F-4A1C-951F-BE7C1969E128}"/>
              </a:ext>
            </a:extLst>
          </p:cNvPr>
          <p:cNvSpPr txBox="1"/>
          <p:nvPr/>
        </p:nvSpPr>
        <p:spPr>
          <a:xfrm flipH="1">
            <a:off x="2627784" y="4817638"/>
            <a:ext cx="4291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990033"/>
                </a:solidFill>
              </a:rPr>
              <a:t>Что самое важное в дружбе ?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7B96F0B7-88A7-4A31-A096-DBB50C10A7B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59" t="36161" r="3759" b="3759"/>
          <a:stretch/>
        </p:blipFill>
        <p:spPr>
          <a:xfrm>
            <a:off x="323528" y="5306623"/>
            <a:ext cx="1437166" cy="94283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7A5441C4-CC4C-455B-9411-1F44EE243B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79" y="5029962"/>
            <a:ext cx="1985953" cy="144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3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7F663E6-7A11-484D-92B0-57D69A46001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9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196722"/>
            <a:ext cx="91440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900" b="1" i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Раз, два, три, четыре, пять</a:t>
            </a:r>
          </a:p>
          <a:p>
            <a:pPr algn="ctr"/>
            <a:r>
              <a:rPr lang="ru-RU" sz="2900" b="1" i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начинаем мы играть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E5148971-2718-4770-82DF-921CDBEDC3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0"/>
            <a:ext cx="1763688" cy="14847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509C319-5BE8-4557-8054-90B5147466C9}"/>
              </a:ext>
            </a:extLst>
          </p:cNvPr>
          <p:cNvSpPr txBox="1"/>
          <p:nvPr/>
        </p:nvSpPr>
        <p:spPr>
          <a:xfrm>
            <a:off x="1619672" y="5072274"/>
            <a:ext cx="63367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rgbClr val="CC0066"/>
                </a:solidFill>
              </a:rPr>
              <a:t>Сенсорное развитие </a:t>
            </a:r>
            <a:r>
              <a:rPr lang="ru-RU" b="1" i="1" dirty="0">
                <a:solidFill>
                  <a:srgbClr val="000099"/>
                </a:solidFill>
              </a:rPr>
              <a:t>упорядочивает хаотичные представления ребенка, полученные при взаимодействии с внешним миром, развивает внимание,   наблюдательность, является основой для </a:t>
            </a:r>
            <a:r>
              <a:rPr lang="ru-RU" b="1" i="1" dirty="0">
                <a:solidFill>
                  <a:srgbClr val="CC0066"/>
                </a:solidFill>
              </a:rPr>
              <a:t>интеллектуального развития 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7D8C96C-D9D6-4227-8519-739EB88C2D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24577">
            <a:off x="5877199" y="1961744"/>
            <a:ext cx="3480575" cy="278202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9AA277E6-7ACD-436D-8E19-E386F8DFEA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97879">
            <a:off x="-183064" y="2022475"/>
            <a:ext cx="3423981" cy="269711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E5CA268B-EFDC-4211-BF54-FED9CD44C1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2" t="6476" r="18386"/>
          <a:stretch/>
        </p:blipFill>
        <p:spPr>
          <a:xfrm rot="5400000">
            <a:off x="2875131" y="1349817"/>
            <a:ext cx="3255507" cy="331236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72D39528-80A9-4BCF-A4FE-03D975F047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11144"/>
            <a:ext cx="1974439" cy="136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94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ация">
  <a:themeElements>
    <a:clrScheme name="РЖД">
      <a:dk1>
        <a:srgbClr val="000000"/>
      </a:dk1>
      <a:lt1>
        <a:sysClr val="window" lastClr="FFFFFF"/>
      </a:lt1>
      <a:dk2>
        <a:srgbClr val="7F7F7F"/>
      </a:dk2>
      <a:lt2>
        <a:srgbClr val="D8D8D8"/>
      </a:lt2>
      <a:accent1>
        <a:srgbClr val="CD202C"/>
      </a:accent1>
      <a:accent2>
        <a:srgbClr val="FFFFFF"/>
      </a:accent2>
      <a:accent3>
        <a:srgbClr val="000000"/>
      </a:accent3>
      <a:accent4>
        <a:srgbClr val="CECCA0"/>
      </a:accent4>
      <a:accent5>
        <a:srgbClr val="0066A1"/>
      </a:accent5>
      <a:accent6>
        <a:srgbClr val="A3A86B"/>
      </a:accent6>
      <a:hlink>
        <a:srgbClr val="002060"/>
      </a:hlink>
      <a:folHlink>
        <a:srgbClr val="548DD4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2360</TotalTime>
  <Words>498</Words>
  <Application>Microsoft Office PowerPoint</Application>
  <PresentationFormat>Экран (4:3)</PresentationFormat>
  <Paragraphs>94</Paragraphs>
  <Slides>13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Презентация</vt:lpstr>
      <vt:lpstr>  Психологическое сопровождение воспитанников   </vt:lpstr>
      <vt:lpstr> Здесь мы развиваемся, познаем мир эмоций,   учимся дружить, думать и быть внимательными, радуемся и помогаем друг другу,  готовимся к будущей школьной жизни  </vt:lpstr>
      <vt:lpstr>Презентация PowerPoint</vt:lpstr>
      <vt:lpstr>Презентация PowerPoint</vt:lpstr>
      <vt:lpstr>Презентация PowerPoint</vt:lpstr>
      <vt:lpstr>Мы все разные и неповторимые!  Лучшее, что мы можем дать нашим детям, – это научить их любить себя. (Луиза Хей)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MultiDVD Team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Useer</dc:creator>
  <cp:lastModifiedBy>User</cp:lastModifiedBy>
  <cp:revision>125</cp:revision>
  <dcterms:created xsi:type="dcterms:W3CDTF">2022-01-30T04:10:27Z</dcterms:created>
  <dcterms:modified xsi:type="dcterms:W3CDTF">2022-02-24T00:27:05Z</dcterms:modified>
</cp:coreProperties>
</file>