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9" r:id="rId3"/>
    <p:sldId id="289" r:id="rId4"/>
    <p:sldId id="280" r:id="rId5"/>
    <p:sldId id="291" r:id="rId6"/>
    <p:sldId id="292" r:id="rId7"/>
    <p:sldId id="286" r:id="rId8"/>
    <p:sldId id="282" r:id="rId9"/>
    <p:sldId id="290" r:id="rId10"/>
    <p:sldId id="285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7" autoAdjust="0"/>
  </p:normalViewPr>
  <p:slideViewPr>
    <p:cSldViewPr snapToGrid="0">
      <p:cViewPr varScale="1">
        <p:scale>
          <a:sx n="56" d="100"/>
          <a:sy n="56" d="100"/>
        </p:scale>
        <p:origin x="12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C066-52AA-4BB8-90A9-63B6F6608483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D65C5-C955-4317-98F4-3C47E52AF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9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65C5-C955-4317-98F4-3C47E52AF2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4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B485-4469-4E64-9AAC-90856EE9ED40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BD6F-D06A-4301-8735-BFFD89C12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0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B485-4469-4E64-9AAC-90856EE9ED40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BD6F-D06A-4301-8735-BFFD89C12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B485-4469-4E64-9AAC-90856EE9ED40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BD6F-D06A-4301-8735-BFFD89C12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B485-4469-4E64-9AAC-90856EE9ED40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BD6F-D06A-4301-8735-BFFD89C12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5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B485-4469-4E64-9AAC-90856EE9ED40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BD6F-D06A-4301-8735-BFFD89C12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7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B485-4469-4E64-9AAC-90856EE9ED40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BD6F-D06A-4301-8735-BFFD89C12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4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B485-4469-4E64-9AAC-90856EE9ED40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BD6F-D06A-4301-8735-BFFD89C12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5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B485-4469-4E64-9AAC-90856EE9ED40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BD6F-D06A-4301-8735-BFFD89C12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9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B485-4469-4E64-9AAC-90856EE9ED40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BD6F-D06A-4301-8735-BFFD89C12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6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B485-4469-4E64-9AAC-90856EE9ED40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BD6F-D06A-4301-8735-BFFD89C12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6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B485-4469-4E64-9AAC-90856EE9ED40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BD6F-D06A-4301-8735-BFFD89C12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5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B485-4469-4E64-9AAC-90856EE9ED40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BD6F-D06A-4301-8735-BFFD89C12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0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2.jpeg"/><Relationship Id="rId3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0.jpeg"/><Relationship Id="rId10" Type="http://schemas.openxmlformats.org/officeDocument/2006/relationships/image" Target="../media/image19.jpeg"/><Relationship Id="rId4" Type="http://schemas.openxmlformats.org/officeDocument/2006/relationships/image" Target="../media/image17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91"/>
            <a:ext cx="12191517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48326" y="1878854"/>
            <a:ext cx="6484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⊲Доброжелательные технологии в образовании детей раннего возраста        </a:t>
            </a:r>
            <a:endParaRPr lang="ru-RU" sz="440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618" y="5443697"/>
            <a:ext cx="491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Демиденко Ирина Григорьевна,</a:t>
            </a:r>
          </a:p>
          <a:p>
            <a:r>
              <a:rPr lang="ru-RU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призер регионального конкурса профессионального мастерства «Воспитатель года России-2018»</a:t>
            </a:r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508773" y="2557781"/>
            <a:ext cx="2537447" cy="253744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atte"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941" y="4137659"/>
            <a:ext cx="280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Ваша фотография</a:t>
            </a: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91" y="387644"/>
            <a:ext cx="1253002" cy="1029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82" y="2020984"/>
            <a:ext cx="2817091" cy="365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03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0"/>
            <a:ext cx="12187811" cy="6858000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4851" r="8160"/>
          <a:stretch>
            <a:fillRect/>
          </a:stretch>
        </p:blipFill>
        <p:spPr bwMode="auto">
          <a:xfrm>
            <a:off x="10215417" y="535708"/>
            <a:ext cx="1867119" cy="155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4" y="4023506"/>
            <a:ext cx="100029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применяя доброжелательные технологии в работе с детьми раннего возраста, мы  обеспечиваем условия для развития индивидуальности ребенка, максимально развиваем индивидуальные познавательные способности в зависимости от потребности  малышей, на основе имеющегося у них жизненного опыта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064626-847C-4E29-9085-F6F2B5A2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410" y="3692732"/>
            <a:ext cx="3070230" cy="22033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фото для презентаци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819">
            <a:off x="-93480" y="398418"/>
            <a:ext cx="5214763" cy="36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:\фото для презентации\IMG_34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19" y="578080"/>
            <a:ext cx="2822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G:\оле глазуновой\DSC024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93" y="632606"/>
            <a:ext cx="2222497" cy="166687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user\Desktop\IMG_10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56" y="2241910"/>
            <a:ext cx="2615987" cy="196199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45" y="2393278"/>
            <a:ext cx="2520211" cy="16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" y="0"/>
            <a:ext cx="1219151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350" y="2903220"/>
            <a:ext cx="9738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СПАСИБО ЗА </a:t>
            </a:r>
            <a:r>
              <a:rPr lang="ru-RU" sz="5400" dirty="0">
                <a:solidFill>
                  <a:schemeClr val="bg1"/>
                </a:solidFill>
                <a:latin typeface="Proxima Nova Rg" panose="02000506030000020004" pitchFamily="50" charset="0"/>
              </a:rPr>
              <a:t>ВНИМАНИЕ!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4435" y="3984248"/>
            <a:ext cx="428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309851 Белгородская область, г. Алексеевка, ул. Маяковского 118</a:t>
            </a:r>
          </a:p>
          <a:p>
            <a:r>
              <a:rPr lang="ru-RU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Тел. 8-47-234-4-10-35</a:t>
            </a:r>
          </a:p>
          <a:p>
            <a:r>
              <a:rPr lang="en-US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E-mail</a:t>
            </a:r>
            <a:r>
              <a:rPr lang="ru-RU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alexdou11@mail</a:t>
            </a:r>
            <a:r>
              <a:rPr lang="ru-RU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.</a:t>
            </a:r>
            <a:r>
              <a:rPr lang="en-US" dirty="0" err="1" smtClean="0">
                <a:solidFill>
                  <a:schemeClr val="bg1"/>
                </a:solidFill>
                <a:latin typeface="Proxima Nova Rg" panose="02000506030000020004" pitchFamily="50" charset="0"/>
              </a:rPr>
              <a:t>ru</a:t>
            </a:r>
            <a:endParaRPr lang="ru-RU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6" y="0"/>
            <a:ext cx="1218781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134" y="2747253"/>
            <a:ext cx="22628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Участник федеральной инновационной площадки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«Механизмы  внедрения системно – </a:t>
            </a:r>
            <a:r>
              <a:rPr lang="ru-RU" sz="1400" b="1" u="sng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деятельностного</a:t>
            </a: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 подхода с позиций  непрерывного образования (ДО-НОО-ООО)»</a:t>
            </a:r>
            <a:endParaRPr lang="ru-RU" sz="1400" dirty="0"/>
          </a:p>
        </p:txBody>
      </p:sp>
      <p:pic>
        <p:nvPicPr>
          <p:cNvPr id="4" name="Picture 10" descr="F:\Сегодня\Сертифик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64" y="2761608"/>
            <a:ext cx="2095729" cy="148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34691" y="607588"/>
            <a:ext cx="318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Региональная ресурсная площадка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«Обеспечение  </a:t>
            </a:r>
            <a:r>
              <a:rPr lang="ru-RU" b="1" u="sng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психолого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 – педагогической  поддержки семьи и повышение педагогической компетентности  родителей»</a:t>
            </a: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823" y="4373331"/>
            <a:ext cx="4361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Участник регионального 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«Создание региональной системы личностного развития дошкольников в условиях реализации ФГОС ДО»: «Дошкольник Белогорья»</a:t>
            </a:r>
            <a:endParaRPr lang="ru-RU" dirty="0">
              <a:latin typeface="+mn-lt"/>
            </a:endParaRPr>
          </a:p>
        </p:txBody>
      </p:sp>
      <p:pic>
        <p:nvPicPr>
          <p:cNvPr id="9" name="Picture 4" descr="G:\оле глазуновой\DSC0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04" y="3632011"/>
            <a:ext cx="254317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6093905" y="2356847"/>
            <a:ext cx="34413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821A08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Участник регионального  проекта </a:t>
            </a:r>
          </a:p>
          <a:p>
            <a:pPr algn="ctr" eaLnBrk="1" hangingPunct="1"/>
            <a:r>
              <a:rPr lang="ru-RU" altLang="ru-RU" b="1" u="sng" dirty="0">
                <a:solidFill>
                  <a:srgbClr val="C3260C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«Танец как средство эстетического развития детей </a:t>
            </a:r>
          </a:p>
          <a:p>
            <a:pPr algn="ctr" eaLnBrk="1" hangingPunct="1"/>
            <a:r>
              <a:rPr lang="ru-RU" altLang="ru-RU" b="1" u="sng" dirty="0">
                <a:solidFill>
                  <a:srgbClr val="C3260C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« Танцевальная палитра»</a:t>
            </a:r>
            <a:endParaRPr lang="ru-RU" altLang="ru-RU" dirty="0">
              <a:latin typeface="Trebuchet MS" panose="020B0603020202020204" pitchFamily="34" charset="0"/>
            </a:endParaRPr>
          </a:p>
        </p:txBody>
      </p:sp>
      <p:pic>
        <p:nvPicPr>
          <p:cNvPr id="11" name="Picture 8" descr="F:\Сегодня\МБДОУ №11 фото с мероприятий\IMG_20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901" y="2154891"/>
            <a:ext cx="2514161" cy="167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64720" y="3819334"/>
            <a:ext cx="2422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Участник регионального 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«Интеллектуальное развитие дошкольников средствами  ТРИЗ («Юный </a:t>
            </a:r>
            <a:r>
              <a:rPr lang="ru-RU" b="1" u="sng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Энштейн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»)</a:t>
            </a:r>
            <a:endParaRPr lang="ru-RU" dirty="0">
              <a:latin typeface="+mn-lt"/>
            </a:endParaRPr>
          </a:p>
        </p:txBody>
      </p:sp>
      <p:pic>
        <p:nvPicPr>
          <p:cNvPr id="13" name="Picture 5" descr="F:\2018 детский сад года\МАДОУ №11 г. Алексеевка фото по ТРИЗ\IMG_83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73" y="3831469"/>
            <a:ext cx="3052361" cy="203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868388" y="607589"/>
            <a:ext cx="335938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821A08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Участник муниципального  проекта </a:t>
            </a:r>
          </a:p>
          <a:p>
            <a:pPr algn="ctr" eaLnBrk="1" hangingPunct="1"/>
            <a:r>
              <a:rPr lang="ru-RU" altLang="ru-RU" b="1" u="sng" dirty="0">
                <a:solidFill>
                  <a:srgbClr val="C3260C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«Сетевое межведомственное взаимодействие по охране жизни и здоровья детей дошкольного возраста»</a:t>
            </a:r>
            <a:endParaRPr lang="ru-RU" altLang="ru-RU" dirty="0">
              <a:latin typeface="Trebuchet MS" panose="020B0603020202020204" pitchFamily="34" charset="0"/>
            </a:endParaRPr>
          </a:p>
        </p:txBody>
      </p:sp>
      <p:pic>
        <p:nvPicPr>
          <p:cNvPr id="16" name="Picture 11" descr="F:\Сегодня\IMG_996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91" y="701084"/>
            <a:ext cx="1917408" cy="12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F:\2018 детский сад года\2016 триз\IMG_20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81" y="2147623"/>
            <a:ext cx="2036237" cy="135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5"/>
          <p:cNvSpPr>
            <a:spLocks noChangeArrowheads="1"/>
          </p:cNvSpPr>
          <p:nvPr/>
        </p:nvSpPr>
        <p:spPr bwMode="auto">
          <a:xfrm>
            <a:off x="-72211" y="447119"/>
            <a:ext cx="43496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детским садом</a:t>
            </a:r>
            <a:br>
              <a:rPr lang="ru-RU" altLang="ru-RU" sz="2000" b="1" dirty="0">
                <a:solidFill>
                  <a:srgbClr val="821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32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Горбатенко Валентина Яковлевна, </a:t>
            </a:r>
            <a:br>
              <a:rPr lang="ru-RU" altLang="ru-RU" sz="2000" b="1" dirty="0">
                <a:solidFill>
                  <a:srgbClr val="C32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работник общего образования</a:t>
            </a:r>
            <a:br>
              <a:rPr lang="ru-RU" alt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</a:t>
            </a:r>
            <a:r>
              <a:rPr lang="ru-RU" alt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170134" y="1551028"/>
            <a:ext cx="410726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E3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altLang="ru-RU" sz="1400" b="1" dirty="0" smtClean="0">
                <a:solidFill>
                  <a:srgbClr val="E3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коллектив: 21 педагог</a:t>
            </a:r>
            <a:endParaRPr lang="ru-RU" altLang="ru-RU" sz="1400" b="1" dirty="0">
              <a:solidFill>
                <a:srgbClr val="E328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E3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400" dirty="0" smtClean="0">
                <a:solidFill>
                  <a:srgbClr val="E3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E3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награждены</a:t>
            </a:r>
            <a:r>
              <a:rPr lang="ru-RU" altLang="ru-RU" sz="1400" dirty="0">
                <a:solidFill>
                  <a:srgbClr val="E3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1400" dirty="0">
                <a:solidFill>
                  <a:srgbClr val="E3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«Почетный работник общего образования</a:t>
            </a:r>
            <a:br>
              <a:rPr lang="ru-RU" altLang="ru-RU" sz="1400" dirty="0">
                <a:solidFill>
                  <a:srgbClr val="E3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srgbClr val="E3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altLang="ru-RU" sz="1400" dirty="0" smtClean="0">
                <a:solidFill>
                  <a:srgbClr val="E3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1 педагог награжден грамотой Министерства образования</a:t>
            </a:r>
            <a:endParaRPr lang="ru-RU" altLang="ru-RU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6"/>
            <a:ext cx="1218781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3634" y="2283448"/>
            <a:ext cx="3949709" cy="2223655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</a:rPr>
              <a:t>Детский  сад –участник регионального проекта «Формирование </a:t>
            </a:r>
            <a:r>
              <a:rPr lang="ru-RU" sz="2000" b="1" dirty="0" err="1">
                <a:solidFill>
                  <a:srgbClr val="0070C0"/>
                </a:solidFill>
              </a:rPr>
              <a:t>детствосберегающего</a:t>
            </a:r>
            <a:r>
              <a:rPr lang="ru-RU" sz="2000" b="1" dirty="0">
                <a:solidFill>
                  <a:srgbClr val="0070C0"/>
                </a:solidFill>
              </a:rPr>
              <a:t> пространства дошкольного образования Белгородской области («Дети в приоритете»)» </a:t>
            </a:r>
            <a:endParaRPr lang="ru-RU" altLang="zh-CN" sz="2000" dirty="0">
              <a:solidFill>
                <a:srgbClr val="0070C0"/>
              </a:solidFill>
              <a:cs typeface="Open Sans" panose="020B0606030504020204" pitchFamily="34" charset="0"/>
            </a:endParaRPr>
          </a:p>
        </p:txBody>
      </p:sp>
      <p:sp>
        <p:nvSpPr>
          <p:cNvPr id="10" name="文本框 124"/>
          <p:cNvSpPr txBox="1"/>
          <p:nvPr/>
        </p:nvSpPr>
        <p:spPr>
          <a:xfrm>
            <a:off x="5202025" y="4391336"/>
            <a:ext cx="3481318" cy="1361901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1800" b="1" dirty="0" smtClean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направление </a:t>
            </a:r>
          </a:p>
          <a:p>
            <a:pPr algn="ctr"/>
            <a:r>
              <a:rPr lang="ru-RU" altLang="zh-CN" sz="2200" b="1" dirty="0" smtClean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«Обновление содержания образования детей раннего возраста»</a:t>
            </a:r>
            <a:endParaRPr lang="zh-CN" altLang="en-US" sz="2200" b="1" dirty="0">
              <a:solidFill>
                <a:srgbClr val="FF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657" y="544088"/>
            <a:ext cx="1111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2019-2021 год- региональная Стратегия «Доброжелательная школа»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357" y="921898"/>
            <a:ext cx="44291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43B56"/>
                </a:solidFill>
              </a:rPr>
              <a:t>способна обеспечить конкурентоспособность и воспитательную ценность общего и дополнительного образования</a:t>
            </a:r>
            <a:endParaRPr lang="ru-RU" dirty="0">
              <a:solidFill>
                <a:srgbClr val="243B5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87635" y="1064409"/>
            <a:ext cx="6257641" cy="12003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«Создание региональной модели единого воспитательного доброжелательного пространства»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" name="Picture 2" descr="C:\Users\LENOVO\Desktop\аст\баннер итог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2940" r="9070" b="5526"/>
          <a:stretch/>
        </p:blipFill>
        <p:spPr bwMode="auto">
          <a:xfrm>
            <a:off x="2786561" y="2102265"/>
            <a:ext cx="1778170" cy="18505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Users\tishina\Desktop\depositphotos_10530006-stock-photo-leader-conce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5288" y="1808738"/>
            <a:ext cx="1276299" cy="911999"/>
          </a:xfrm>
          <a:prstGeom prst="rect">
            <a:avLst/>
          </a:prstGeom>
          <a:noFill/>
        </p:spPr>
      </p:pic>
      <p:sp>
        <p:nvSpPr>
          <p:cNvPr id="15" name="文本框 124"/>
          <p:cNvSpPr txBox="1"/>
          <p:nvPr/>
        </p:nvSpPr>
        <p:spPr>
          <a:xfrm>
            <a:off x="8373273" y="2676089"/>
            <a:ext cx="3481318" cy="2008232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-добро на новый уровень;</a:t>
            </a:r>
          </a:p>
          <a:p>
            <a:pPr algn="ctr"/>
            <a:r>
              <a:rPr lang="ru-RU" altLang="zh-CN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-добро социально-ориентированное и предметно-практическое;</a:t>
            </a:r>
          </a:p>
          <a:p>
            <a:pPr algn="ctr"/>
            <a:r>
              <a:rPr lang="ru-RU" altLang="zh-CN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-доброжелательность как личностная характеристика детей</a:t>
            </a:r>
            <a:endParaRPr lang="zh-CN" altLang="en-US" sz="2200" b="1" dirty="0">
              <a:solidFill>
                <a:schemeClr val="accent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06BECB-2693-42A2-A809-3C70715DCD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t="56584"/>
          <a:stretch/>
        </p:blipFill>
        <p:spPr>
          <a:xfrm>
            <a:off x="9411084" y="4561133"/>
            <a:ext cx="1740078" cy="1069078"/>
          </a:xfrm>
          <a:prstGeom prst="rect">
            <a:avLst/>
          </a:prstGeom>
        </p:spPr>
      </p:pic>
      <p:sp>
        <p:nvSpPr>
          <p:cNvPr id="17" name="Стрелка вниз 16"/>
          <p:cNvSpPr/>
          <p:nvPr/>
        </p:nvSpPr>
        <p:spPr>
          <a:xfrm>
            <a:off x="6489038" y="4151114"/>
            <a:ext cx="382520" cy="331250"/>
          </a:xfrm>
          <a:prstGeom prst="downArrow">
            <a:avLst/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6" descr="\\192.168.10.101\obsh\Тишина Е.Г\Лучшие работы\ШКОЛА САМЫЕ !!!\МОУ Пролетарская СОШ  2\ПСШ 2 Доброжелательная школ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357" y="2122227"/>
            <a:ext cx="2590502" cy="1830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1715" y="3904556"/>
            <a:ext cx="5265455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разработки региональной Стратегии «Доброжелательная школа» обусловлена,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существующим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общественным заказом на изменения в отрасли образования,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проектом «Образование»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" y="0"/>
            <a:ext cx="1218781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BEF38B-E592-4DFA-9C52-524BB5000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31" y="1869511"/>
            <a:ext cx="2681800" cy="25149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00129-09B1-47A6-B7AA-037A8B8FE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454255" y="2366111"/>
            <a:ext cx="1811505" cy="1493455"/>
          </a:xfrm>
          <a:prstGeom prst="rect">
            <a:avLst/>
          </a:prstGeom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221674" y="683926"/>
            <a:ext cx="873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E3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 технологии</a:t>
            </a:r>
            <a:endParaRPr lang="ru-RU" alt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02" y="1248057"/>
            <a:ext cx="3461583" cy="23077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8" y="1257656"/>
            <a:ext cx="3501183" cy="23341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56" y="4038545"/>
            <a:ext cx="2457228" cy="16381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72" y="4096548"/>
            <a:ext cx="2216433" cy="14776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74" y="637770"/>
            <a:ext cx="2400734" cy="1600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3960" y="3645372"/>
            <a:ext cx="7067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 из блоков проекта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«Дети в приоритете»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образование детей раннего возраста, который моделирует условия, через изменение существующих подходов, используя технологии успешного развития детей раннего возраста в неразрывном взаимодействии с семьей и социумом, а именно «доброжелательные технологии», которые создают условия для психологического комфорта и обеспечения эмоционального благополучия ребенка.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" y="0"/>
            <a:ext cx="1218781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6" y="635000"/>
            <a:ext cx="4208117" cy="2806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6" y="635000"/>
            <a:ext cx="4188955" cy="279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57" y="2983345"/>
            <a:ext cx="4065671" cy="2711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200">
            <a:off x="8924731" y="681973"/>
            <a:ext cx="3026279" cy="20185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961" y="3564835"/>
            <a:ext cx="7182678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создания доброжелательной, комфортной,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благоприятной среды, важным является организация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утренни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прием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 детей. Методика организации совместной деятельности взрослых и детей, основанной на равноправном и равнозначном участии обеих сторон описана в технологии Л.В Свирской «Утро радостных встреч». И в старших группах такая традиция появилась и укрепилась достаточно давно и прочно. 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" y="-11643"/>
            <a:ext cx="12187811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 txBox="1"/>
          <p:nvPr/>
        </p:nvSpPr>
        <p:spPr>
          <a:xfrm>
            <a:off x="613413" y="617918"/>
            <a:ext cx="5759826" cy="6484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 радостных встреч. Гость группы</a:t>
            </a:r>
            <a:endParaRPr lang="ru-RU" sz="24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19" y="4016884"/>
            <a:ext cx="2569780" cy="17131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33" y="549088"/>
            <a:ext cx="4952998" cy="3301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67" y="3417357"/>
            <a:ext cx="3113175" cy="2241298"/>
          </a:xfrm>
          <a:prstGeom prst="rect">
            <a:avLst/>
          </a:prstGeom>
        </p:spPr>
      </p:pic>
      <p:pic>
        <p:nvPicPr>
          <p:cNvPr id="12" name="Picture 2" descr="C:\Users\LENOVO\Desktop\аст\баннер итог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2940" r="9070" b="5526"/>
          <a:stretch/>
        </p:blipFill>
        <p:spPr bwMode="auto">
          <a:xfrm>
            <a:off x="406588" y="3431706"/>
            <a:ext cx="2090952" cy="21761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75" y="3353301"/>
            <a:ext cx="3272478" cy="21816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561" y="1095383"/>
            <a:ext cx="676753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групповой традиции «Утро радостных встреч» с детьми группы раннего возраста помогло нам улучшить психологический климат в группе в момент утреннего расставания с мамой, создать у малышей чувство уверенности, «задавать тон» всему дню, то есть создать положительный эмоциональный настрой и вселить в ребёнка уверенность, что среди сверстников ему будет хорошо, а день обещает быть интересным и насыщенным.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0"/>
            <a:ext cx="1218781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0" y="652142"/>
            <a:ext cx="3557923" cy="23719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61" y="648420"/>
            <a:ext cx="3563505" cy="2375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74" y="648419"/>
            <a:ext cx="3569968" cy="2379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73" y="3208451"/>
            <a:ext cx="3432466" cy="2288311"/>
          </a:xfrm>
          <a:prstGeom prst="rect">
            <a:avLst/>
          </a:prstGeom>
        </p:spPr>
      </p:pic>
      <p:sp>
        <p:nvSpPr>
          <p:cNvPr id="10" name="Скругленный прямоугольник 4"/>
          <p:cNvSpPr txBox="1"/>
          <p:nvPr/>
        </p:nvSpPr>
        <p:spPr>
          <a:xfrm>
            <a:off x="1130649" y="-5"/>
            <a:ext cx="5759826" cy="6484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 радостных встреч. Гость группы</a:t>
            </a:r>
            <a:endParaRPr lang="ru-RU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4" y="3032119"/>
            <a:ext cx="8945889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Гость группы» каждый раз разный. В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гостях у малышей любимые детские игрушки,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куклы би-ба-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Гостем группы бывают чья-то мама, папа, бабушка (здесь важно продумать, с кем дети легче расстаются). Любимые персонажи-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гном, кот, солнышко, матрешка. Заранее готовимся, обговариваем с «гостем» его предназначение на сегодня. В течение пребывания Гостя в группе, он общается со всеми малышами, участвует в деятельности, играет, укладывается спать, учится одеваться, оказывая не директивную помощь детям, а поддержку детской инициативы и самостоятельности.  Увлекаясь персонажем, малыши меньше плачут, вспоминают маму, повышается уровень психологического комфорта детей.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" y="15241"/>
            <a:ext cx="1218781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" y="583442"/>
            <a:ext cx="3850409" cy="2566939"/>
          </a:xfrm>
          <a:prstGeom prst="rect">
            <a:avLst/>
          </a:prstGeom>
        </p:spPr>
      </p:pic>
      <p:sp>
        <p:nvSpPr>
          <p:cNvPr id="4" name="Скругленный прямоугольник 4"/>
          <p:cNvSpPr txBox="1"/>
          <p:nvPr/>
        </p:nvSpPr>
        <p:spPr>
          <a:xfrm>
            <a:off x="3033888" y="15241"/>
            <a:ext cx="5759826" cy="6484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«Волшебный телефон»</a:t>
            </a:r>
            <a:endParaRPr lang="ru-RU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73" y="2243100"/>
            <a:ext cx="4941861" cy="3294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" y="3187321"/>
            <a:ext cx="3850393" cy="25669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52176" y="969990"/>
            <a:ext cx="7811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целях эффективной социализации, ребятам звонит герой, который сегодня был в группе, расспрашивает ребенка, хвалит за рисунки, постройку, успокаивает. Разговаривая или просто слушая, малыш отвлекается от слез, настраивается на деятельность.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66830" y="2302562"/>
            <a:ext cx="2601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Конечно же, это больше односторонняя связь. Дети слушают, что им говорит их любимый герой, жестами и мимикой соглашаются или не соглашаются, вступают в разговор по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возможности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2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" y="28649"/>
            <a:ext cx="12187811" cy="6858000"/>
          </a:xfrm>
          <a:prstGeom prst="rect">
            <a:avLst/>
          </a:prstGeom>
        </p:spPr>
      </p:pic>
      <p:sp>
        <p:nvSpPr>
          <p:cNvPr id="4" name="Скругленный прямоугольник 4"/>
          <p:cNvSpPr txBox="1"/>
          <p:nvPr/>
        </p:nvSpPr>
        <p:spPr>
          <a:xfrm>
            <a:off x="4487718" y="437054"/>
            <a:ext cx="5759826" cy="6484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«Волшебный телефон», если ты дома!</a:t>
            </a:r>
            <a:endParaRPr lang="ru-RU" sz="24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59" y="3457649"/>
            <a:ext cx="3959702" cy="2227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8" y="2920096"/>
            <a:ext cx="3214255" cy="2410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8" y="872326"/>
            <a:ext cx="3198015" cy="17988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45" y="1230317"/>
            <a:ext cx="3340998" cy="4454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51" y="1230317"/>
            <a:ext cx="2407612" cy="18057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2453" y="872326"/>
            <a:ext cx="3343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условиях пандемии жить и работать всем пришлось по-новому. У многих родителей на повестке дня вопрос – чем занять ребенка дома? В этой ситуации волшебный телефон спасал как никогда, обеспечивая обратную связь «дом – детский сад».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709</Words>
  <Application>Microsoft Office PowerPoint</Application>
  <PresentationFormat>Широкоэкранный</PresentationFormat>
  <Paragraphs>48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Calibri Light</vt:lpstr>
      <vt:lpstr>Monotype Corsiva</vt:lpstr>
      <vt:lpstr>Open Sans</vt:lpstr>
      <vt:lpstr>Proxima Nova Rg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Дастан Туребаев</dc:creator>
  <cp:lastModifiedBy>детский сад11</cp:lastModifiedBy>
  <cp:revision>59</cp:revision>
  <dcterms:created xsi:type="dcterms:W3CDTF">2020-09-14T12:08:10Z</dcterms:created>
  <dcterms:modified xsi:type="dcterms:W3CDTF">2022-03-07T19:15:15Z</dcterms:modified>
</cp:coreProperties>
</file>