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8" r:id="rId2"/>
    <p:sldId id="280" r:id="rId3"/>
    <p:sldId id="277" r:id="rId4"/>
    <p:sldId id="284" r:id="rId5"/>
    <p:sldId id="281" r:id="rId6"/>
    <p:sldId id="285" r:id="rId7"/>
    <p:sldId id="286" r:id="rId8"/>
    <p:sldId id="288" r:id="rId9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>
      <p:cViewPr varScale="1">
        <p:scale>
          <a:sx n="66" d="100"/>
          <a:sy n="66" d="100"/>
        </p:scale>
        <p:origin x="-2189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7D44C-3151-49F0-B9A7-8940ACED35E5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05A38-E504-4D3B-B1E6-3F2F5B0C8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7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D4E56-E9C3-451C-90DD-0845E30067BD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83B8B-C2FA-4759-A5AA-29879A6F5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99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D4E56-E9C3-451C-90DD-0845E30067BD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83B8B-C2FA-4759-A5AA-29879A6F5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8561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D4E56-E9C3-451C-90DD-0845E30067BD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83B8B-C2FA-4759-A5AA-29879A6F5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584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D4E56-E9C3-451C-90DD-0845E30067BD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83B8B-C2FA-4759-A5AA-29879A6F5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4081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D4E56-E9C3-451C-90DD-0845E30067BD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83B8B-C2FA-4759-A5AA-29879A6F5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97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9526B-AC8C-46EF-BA69-6CF03294EA77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41C76-F44C-4D15-BD58-C00640480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681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993E0-C4CB-487D-8FBB-1128F33329DF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C5F9E-9A7C-4615-9714-6928BEB3B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92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DB3C5-6697-434F-9D91-D3E0F87B1EA8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C60D6-8946-480C-88F4-FDFC361DB7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965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BDAC4-CB48-461B-880D-29108161700C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D0958-1D9C-4451-A6B2-1D20A3F57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57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1118A-47C7-4E77-A6E0-FB86B0649061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49497-F5FE-4DB3-8AF9-E2D0E48888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68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BFE40-D5C0-4FA8-969A-9A29C02EE580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49337-5186-4823-AD81-CF26B4237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77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3B35A-D12E-4E0B-BC10-E79004533AD2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E376C-9B3D-4DD6-AAD5-10F2EAB8BE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499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12EB4-4134-4928-BCB9-8285FF015CCE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9C04-50C4-49A6-9EB6-7878322480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74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AAD70-EDF1-480C-8BC3-BD4A107A7D10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454E1-9039-44A2-BB79-53491C1EA9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629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89376-D6E0-4263-8428-6B976DE493B1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74A5A-19FC-4422-B0AE-C3A71C31C9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0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8D4E56-E9C3-451C-90DD-0845E30067BD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D283B8B-C2FA-4759-A5AA-29879A6F5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88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2518" y="53584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linux user\Desktop\ШАШКИ\ШАШКИ\ФОН\1620856681_23-phonoteka_org-p-ramka-shakhmati-fon-31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8640" y="251520"/>
            <a:ext cx="6669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«Шахматы и шашки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образовательном процессе ДОУ: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учим воспитывая, воспитываем обучая»  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6444208"/>
            <a:ext cx="6525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Авторский коллектив: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Хамаева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Валентина Витальевна,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старший воспитатель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Гукасян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Элина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Витальевна,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учитель-дефектолог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Синкина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Анна Игоревна,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музыкальный руководитель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Артеменкова Ирина Леонидовна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, в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оспитатель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Сиденко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Виктория Викторовна,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воспитатель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linux user\Downloads\IMG_20211016_201110.jpg"/>
          <p:cNvPicPr>
            <a:picLocks noChangeAspect="1" noChangeArrowheads="1"/>
          </p:cNvPicPr>
          <p:nvPr/>
        </p:nvPicPr>
        <p:blipFill>
          <a:blip r:embed="rId3" cstate="print"/>
          <a:srcRect l="15385" t="1844" r="11538"/>
          <a:stretch>
            <a:fillRect/>
          </a:stretch>
        </p:blipFill>
        <p:spPr bwMode="auto">
          <a:xfrm>
            <a:off x="1" y="1547664"/>
            <a:ext cx="6858000" cy="513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2518" y="53584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linux user\Desktop\ШАШКИ\ШАШКИ\ФОН\1620856681_23-phonoteka_org-p-ramka-shakhmati-fon-31.jpg"/>
          <p:cNvPicPr>
            <a:picLocks noChangeAspect="1" noChangeArrowheads="1"/>
          </p:cNvPicPr>
          <p:nvPr/>
        </p:nvPicPr>
        <p:blipFill>
          <a:blip r:embed="rId2" cstate="print"/>
          <a:srcRect l="12403" r="15323" b="1777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4664" y="323528"/>
            <a:ext cx="5976664" cy="758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 АКТУАЛЬНОСТЬ</a:t>
            </a:r>
          </a:p>
          <a:p>
            <a:pPr algn="ctr"/>
            <a:endParaRPr lang="ru-RU" sz="1600" b="1" dirty="0" smtClean="0">
              <a:latin typeface="Century" pitchFamily="18" charset="0"/>
            </a:endParaRPr>
          </a:p>
          <a:p>
            <a:pPr algn="just"/>
            <a:r>
              <a:rPr lang="ru-RU" sz="1600" dirty="0" smtClean="0"/>
              <a:t>    </a:t>
            </a:r>
            <a:r>
              <a:rPr lang="ru-RU" sz="1750" dirty="0" smtClean="0">
                <a:latin typeface="Georgia" pitchFamily="18" charset="0"/>
              </a:rPr>
              <a:t>Сегодня обществом предъявляются высокие требования к развитию интеллектуальных и творческих способностей молодого поколения. В России, как в стране, где сделана ставка на инновации, обязательно должна развиваться такая игра, как шашки и шахматы. </a:t>
            </a:r>
          </a:p>
          <a:p>
            <a:pPr algn="just"/>
            <a:r>
              <a:rPr lang="ru-RU" sz="1750" dirty="0" smtClean="0">
                <a:latin typeface="Georgia" pitchFamily="18" charset="0"/>
              </a:rPr>
              <a:t>     На основании выше изложенного педагоги МБДОУ №30 «Берёзка» разработали и реализовали проект  «Шахматы и шашки в образовательном процессе ДОУ: учим воспитывая, воспитываем обучая» </a:t>
            </a:r>
          </a:p>
          <a:p>
            <a:pPr algn="just"/>
            <a:r>
              <a:rPr lang="ru-RU" sz="1750" dirty="0" smtClean="0">
                <a:latin typeface="Georgia" pitchFamily="18" charset="0"/>
              </a:rPr>
              <a:t>     Актуальность проблемы обучения детей игре в шашки и шахматы обусловлена поиском эффективных методов всестороннего развития дошкольников, созданием условий для формирования логического мышления, а также обогащение внутреннего мира и творческого мышления детей дошкольного возраста.  Уникальность педагогической инициативы использования шахматного игрового поля  в образовательном процессе </a:t>
            </a:r>
            <a:r>
              <a:rPr lang="ru-RU" sz="1750" dirty="0" err="1" smtClean="0">
                <a:latin typeface="Georgia" pitchFamily="18" charset="0"/>
              </a:rPr>
              <a:t>доу</a:t>
            </a:r>
            <a:r>
              <a:rPr lang="ru-RU" sz="1750" dirty="0" smtClean="0">
                <a:latin typeface="Georgia" pitchFamily="18" charset="0"/>
              </a:rPr>
              <a:t> состоит в возможности раннего обучения игре в шахматы и шашки в непринуждённой игровой форме с использованием интеграции образовательных областей основной образовательной программы дошкольного учреждения в соответствии ФГОС ДО: практической, исследовательской, образовательной деятельности.</a:t>
            </a:r>
            <a:r>
              <a:rPr lang="ru-RU" sz="1600" dirty="0" smtClean="0"/>
              <a:t> 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2518" y="53584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linux user\Desktop\ШАШКИ\ШАШКИ\ФОН\1620856681_23-phonoteka_org-p-ramka-shakhmati-fon-31.jpg"/>
          <p:cNvPicPr>
            <a:picLocks noChangeAspect="1" noChangeArrowheads="1"/>
          </p:cNvPicPr>
          <p:nvPr/>
        </p:nvPicPr>
        <p:blipFill>
          <a:blip r:embed="rId2" cstate="print"/>
          <a:srcRect l="12403" r="15323" b="1777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4664" y="323528"/>
            <a:ext cx="5976664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" pitchFamily="18" charset="0"/>
              </a:rPr>
              <a:t>   </a:t>
            </a:r>
            <a:r>
              <a:rPr lang="ru-RU" sz="1600" b="1" dirty="0" smtClean="0">
                <a:latin typeface="Century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ПРАКТИЧЕСКАЯ ЗНАЧИМОСТЬ</a:t>
            </a:r>
          </a:p>
          <a:p>
            <a:pPr algn="ctr"/>
            <a:endParaRPr lang="ru-RU" sz="1600" b="1" dirty="0" smtClean="0">
              <a:latin typeface="Century" pitchFamily="18" charset="0"/>
            </a:endParaRPr>
          </a:p>
          <a:p>
            <a:pPr algn="just"/>
            <a:r>
              <a:rPr lang="ru-RU" sz="1700" dirty="0" smtClean="0">
                <a:latin typeface="Georgia" pitchFamily="18" charset="0"/>
              </a:rPr>
              <a:t>   Практической значимостью представляемой педагогической инициативы являются материалы, которые могут быть использованы при разработке содержания обучения шахматной и шашечной деятельности в дошкольных учреждениях, учреждениях дополнительного образования, для разработки практических рекомендаций родителям (законным представителям) по формированию интеллектуальных способностей дошкольников. </a:t>
            </a:r>
          </a:p>
          <a:p>
            <a:pPr algn="just"/>
            <a:r>
              <a:rPr lang="ru-RU" sz="1700" dirty="0" smtClean="0">
                <a:latin typeface="Georgia" pitchFamily="18" charset="0"/>
              </a:rPr>
              <a:t>     Создание условий для всестороннего развития воспитанников средствами шахматного игрового поля, может быть применено, и творчески дополнено любым образовательным упреждением в практической деятельности в том случае, если эта педагогическая технология представляет профессиональный интерес. Представленная педагогическая инициатива дает возможность педагогам выделить интересные фрагменты и включиться в работу по их переносу в условия своего коллектива, обновляя образовательную практику.</a:t>
            </a:r>
          </a:p>
          <a:p>
            <a:pPr algn="just"/>
            <a:endParaRPr lang="ru-RU" sz="1750" dirty="0" smtClean="0">
              <a:latin typeface="Georgia" pitchFamily="18" charset="0"/>
            </a:endParaRPr>
          </a:p>
          <a:p>
            <a:pPr algn="just"/>
            <a:r>
              <a:rPr lang="ru-RU" sz="1750" dirty="0" smtClean="0">
                <a:latin typeface="Georgia" pitchFamily="18" charset="0"/>
              </a:rPr>
              <a:t>     </a:t>
            </a:r>
          </a:p>
          <a:p>
            <a:pPr algn="just"/>
            <a:endParaRPr lang="ru-RU" dirty="0" smtClean="0">
              <a:latin typeface="Georgia" pitchFamily="18" charset="0"/>
            </a:endParaRPr>
          </a:p>
          <a:p>
            <a:pPr algn="just"/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2518" y="53584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linux user\Desktop\ШАШКИ\ШАШКИ\ФОН\1620856681_23-phonoteka_org-p-ramka-shakhmati-fon-31.jpg"/>
          <p:cNvPicPr>
            <a:picLocks noChangeAspect="1" noChangeArrowheads="1"/>
          </p:cNvPicPr>
          <p:nvPr/>
        </p:nvPicPr>
        <p:blipFill>
          <a:blip r:embed="rId2" cstate="print"/>
          <a:srcRect l="12403" r="15323" b="1777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4664" y="323528"/>
            <a:ext cx="59766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Georgia" pitchFamily="18" charset="0"/>
            </a:endParaRPr>
          </a:p>
          <a:p>
            <a:pPr algn="just"/>
            <a:endParaRPr lang="ru-RU" sz="16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664" y="179513"/>
            <a:ext cx="6237312" cy="958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Методы и приемы обучения детей игре в шахматы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2" y="1691680"/>
            <a:ext cx="1440160" cy="456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игровой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124744" y="1200329"/>
            <a:ext cx="2304256" cy="419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00808" y="1691680"/>
            <a:ext cx="1512168" cy="456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наглядный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6992" y="1691680"/>
            <a:ext cx="1656184" cy="456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практический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9200" y="1691680"/>
            <a:ext cx="1440160" cy="456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словесный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852936" y="1200329"/>
            <a:ext cx="576064" cy="419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429000" y="1200329"/>
            <a:ext cx="864096" cy="419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29000" y="1200329"/>
            <a:ext cx="2160240" cy="419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6632" y="2699792"/>
            <a:ext cx="1512168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СЮРПРИЗНЫЕ МОМЕНТЫ</a:t>
            </a:r>
          </a:p>
          <a:p>
            <a:pPr lvl="0" algn="ctr">
              <a:lnSpc>
                <a:spcPct val="150000"/>
              </a:lnSpc>
            </a:pPr>
            <a:endParaRPr lang="en-US" sz="1400" dirty="0" smtClean="0">
              <a:latin typeface="Arial Narrow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ИГРОВАЯ МОТИВАЦИЯ</a:t>
            </a:r>
            <a:endParaRPr lang="en-US" sz="1400" dirty="0" smtClean="0">
              <a:latin typeface="Arial Narrow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 smtClean="0">
              <a:latin typeface="Arial Narrow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-</a:t>
            </a: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ПРОБЛЕМНЫЕ СИТУАЦИИ</a:t>
            </a:r>
            <a:endParaRPr lang="en-US" sz="1400" dirty="0" smtClean="0">
              <a:latin typeface="Arial Narrow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 smtClean="0">
              <a:latin typeface="Arial Narrow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ИНСЦЕНИРОВАНИЕ</a:t>
            </a:r>
          </a:p>
          <a:p>
            <a:pPr lvl="0" algn="ctr">
              <a:lnSpc>
                <a:spcPct val="150000"/>
              </a:lnSpc>
            </a:pPr>
            <a:endParaRPr lang="ru-RU" sz="14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2816" y="2699792"/>
            <a:ext cx="144016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ЗРИТЕЛЬНОЕ</a:t>
            </a:r>
          </a:p>
          <a:p>
            <a:pPr lvl="0" algn="ctr">
              <a:lnSpc>
                <a:spcPct val="150000"/>
              </a:lnSpc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ВОСПРИЯТИЕ</a:t>
            </a:r>
            <a:endParaRPr lang="en-US" sz="14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72816" y="3851920"/>
            <a:ext cx="1440160" cy="697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ТАКТИЛЬНОЕ ВОСПРИЯТИЕ</a:t>
            </a:r>
            <a:endParaRPr lang="en-US" sz="14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72816" y="5004048"/>
            <a:ext cx="1440160" cy="697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СЛУХОВОЕ ВОСПРИЯТИЕ</a:t>
            </a:r>
            <a:endParaRPr lang="en-US" sz="14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1008" y="2699792"/>
            <a:ext cx="1440160" cy="697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РЕШЕНИЕ ЗАДАЧ</a:t>
            </a:r>
          </a:p>
          <a:p>
            <a:pPr lvl="0" algn="ctr">
              <a:lnSpc>
                <a:spcPct val="150000"/>
              </a:lnSpc>
            </a:pPr>
            <a:endParaRPr lang="en-US" sz="14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3016" y="3851920"/>
            <a:ext cx="1440160" cy="697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ИГРА</a:t>
            </a:r>
          </a:p>
          <a:p>
            <a:pPr lvl="0" algn="ctr">
              <a:lnSpc>
                <a:spcPct val="150000"/>
              </a:lnSpc>
            </a:pPr>
            <a:endParaRPr lang="en-US" sz="14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3016" y="5004048"/>
            <a:ext cx="1440160" cy="697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УПРАЖНЕНИЯ</a:t>
            </a:r>
          </a:p>
          <a:p>
            <a:pPr lvl="0" algn="ctr">
              <a:lnSpc>
                <a:spcPct val="150000"/>
              </a:lnSpc>
            </a:pPr>
            <a:endParaRPr lang="en-US" sz="14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7192" y="2699792"/>
            <a:ext cx="1512168" cy="3831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ОБЪЯСНЕНИЕ</a:t>
            </a:r>
          </a:p>
          <a:p>
            <a:pPr lvl="0" algn="ctr">
              <a:lnSpc>
                <a:spcPct val="150000"/>
              </a:lnSpc>
            </a:pPr>
            <a:endParaRPr lang="en-US" sz="800" dirty="0" smtClean="0">
              <a:latin typeface="Arial Narrow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ПОЯСНЕНИЕ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endParaRPr lang="ru-RU" sz="1400" dirty="0" smtClean="0">
              <a:latin typeface="Arial Narrow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БЕСЕДА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endParaRPr lang="ru-RU" sz="1400" dirty="0" smtClean="0">
              <a:latin typeface="Arial Narrow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ЧТЕНИЕ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endParaRPr lang="ru-RU" sz="1400" dirty="0" smtClean="0">
              <a:latin typeface="Arial Narrow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РАССКАЗ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endParaRPr lang="ru-RU" sz="1400" dirty="0" smtClean="0">
              <a:latin typeface="Arial Narrow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  <a:cs typeface="Arial" pitchFamily="34" charset="0"/>
              </a:rPr>
              <a:t>ПОЭТИЧЕСКОЕ СЛОВО</a:t>
            </a:r>
            <a:endParaRPr lang="en-US" sz="1400" dirty="0" smtClean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782785" y="2393679"/>
            <a:ext cx="476253" cy="80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005065" y="2195736"/>
            <a:ext cx="288031" cy="43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5620717" y="2380284"/>
            <a:ext cx="476253" cy="107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420890" y="2195736"/>
            <a:ext cx="216023" cy="43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492896" y="3491880"/>
            <a:ext cx="2494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492896" y="4572000"/>
            <a:ext cx="288033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149080" y="341987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221088" y="4499992"/>
            <a:ext cx="288031" cy="43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2518" y="53584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linux user\Desktop\ШАШКИ\ШАШКИ\ФОН\1620856681_23-phonoteka_org-p-ramka-shakhmati-fon-31.jpg"/>
          <p:cNvPicPr>
            <a:picLocks noChangeAspect="1" noChangeArrowheads="1"/>
          </p:cNvPicPr>
          <p:nvPr/>
        </p:nvPicPr>
        <p:blipFill>
          <a:blip r:embed="rId2" cstate="print"/>
          <a:srcRect l="12403" r="15323" b="1777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4664" y="179512"/>
            <a:ext cx="6192688" cy="950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" pitchFamily="18" charset="0"/>
              </a:rPr>
              <a:t>   </a:t>
            </a:r>
            <a:r>
              <a:rPr lang="ru-RU" sz="1600" b="1" dirty="0" smtClean="0">
                <a:latin typeface="Century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ФОРМЫ И МЕТОДЫ ОРГАНИЗАЦИИ ПРОЕКТА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50" dirty="0" smtClean="0">
                <a:latin typeface="Georgia" pitchFamily="18" charset="0"/>
              </a:rPr>
              <a:t>При знакомстве детей с шашками и шахматами педагоги подбирали те методы, которые позволяют повысить эмоциональную активность детей, а также создать такие условия, в которых бы им приходилось самостоятельно или с помощью взрослого действовать, находить решения: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беседы</a:t>
            </a:r>
            <a:endParaRPr lang="en-US" sz="1650" dirty="0" smtClean="0"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организация сюжетно-ролевых, дидактических, настольно-печатных, словесных, подвижных, интерактивных  игр с применением шашечной и шахматной терминологии (Шахматы для самых маленьких», «Угадай фигуру», «Шахматные часы»; «</a:t>
            </a:r>
            <a:r>
              <a:rPr lang="ru-RU" sz="1650" dirty="0" err="1" smtClean="0">
                <a:latin typeface="Georgia" pitchFamily="18" charset="0"/>
              </a:rPr>
              <a:t>Шахиатный</a:t>
            </a:r>
            <a:r>
              <a:rPr lang="ru-RU" sz="1650" dirty="0" smtClean="0">
                <a:latin typeface="Georgia" pitchFamily="18" charset="0"/>
              </a:rPr>
              <a:t> кубик»; «Шахматная лесенка» и др.)</a:t>
            </a:r>
            <a:endParaRPr lang="en-US" sz="1650" dirty="0" smtClean="0"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просмотр энциклопедий о шахматах</a:t>
            </a:r>
            <a:r>
              <a:rPr lang="en-US" sz="1650" dirty="0" smtClean="0">
                <a:latin typeface="Georgia" pitchFamily="18" charset="0"/>
              </a:rPr>
              <a:t> </a:t>
            </a:r>
            <a:r>
              <a:rPr lang="ru-RU" sz="1650" dirty="0" smtClean="0">
                <a:latin typeface="Georgia" pitchFamily="18" charset="0"/>
              </a:rPr>
              <a:t>и шашках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разучивание стихотворений о шахматных фигурах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создание альбома «Великие шахматисты»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папки-передвижки, </a:t>
            </a:r>
            <a:r>
              <a:rPr lang="ru-RU" sz="1650" dirty="0" err="1" smtClean="0">
                <a:latin typeface="Georgia" pitchFamily="18" charset="0"/>
              </a:rPr>
              <a:t>лэпбуки</a:t>
            </a:r>
            <a:r>
              <a:rPr lang="ru-RU" sz="1650" dirty="0" smtClean="0">
                <a:latin typeface="Georgia" pitchFamily="18" charset="0"/>
              </a:rPr>
              <a:t> с методическими рекомендациями по игре в шахматы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совместно с родителями продуктивная деятельность детей по теме: «Шашечные забавы» (изготовление шашек из природного и бросового материала)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развлечение «Шашечный бал»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мини-турнир по шашкам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выставка детских работ по теме «Мир шашек глазами детей»; «Белая ладья»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чтение сказок шахматной и шашечной тематики;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обыгрывание знакомых сказок с заменой персонажей шахматными фигурами (театрализованная деятельность);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сенсорные игры с шахматной тематикой («Найди такую же», «Расставь фигуры по росту», «Пирамида», «Что общего?»)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dirty="0" smtClean="0">
                <a:latin typeface="Georgia" pitchFamily="18" charset="0"/>
              </a:rPr>
              <a:t>  раскрашивание шаблонов шахматных фигур</a:t>
            </a:r>
          </a:p>
          <a:p>
            <a:pPr algn="just"/>
            <a:r>
              <a:rPr lang="ru-RU" sz="1700" dirty="0" smtClean="0">
                <a:latin typeface="Georgia" pitchFamily="18" charset="0"/>
              </a:rPr>
              <a:t>     </a:t>
            </a:r>
          </a:p>
          <a:p>
            <a:pPr algn="just"/>
            <a:endParaRPr lang="ru-RU" sz="1700" dirty="0" smtClean="0">
              <a:latin typeface="Georgia" pitchFamily="18" charset="0"/>
            </a:endParaRPr>
          </a:p>
          <a:p>
            <a:pPr algn="just"/>
            <a:endParaRPr lang="ru-RU" sz="17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2518" y="53584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linux user\Desktop\ШАШКИ\ШАШКИ\ФОН\1620856681_23-phonoteka_org-p-ramka-shakhmati-fon-31.jpg"/>
          <p:cNvPicPr>
            <a:picLocks noChangeAspect="1" noChangeArrowheads="1"/>
          </p:cNvPicPr>
          <p:nvPr/>
        </p:nvPicPr>
        <p:blipFill>
          <a:blip r:embed="rId2" cstate="print"/>
          <a:srcRect l="12403" r="15323" b="1777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8640" y="179513"/>
            <a:ext cx="648072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" pitchFamily="18" charset="0"/>
              </a:rPr>
              <a:t>   </a:t>
            </a:r>
            <a:r>
              <a:rPr lang="ru-RU" sz="1600" b="1" dirty="0" smtClean="0">
                <a:latin typeface="Century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МАТЕРИАЛЬНО-ТЕХНИЧЕСКИЕ УСЛОВИЯ</a:t>
            </a:r>
          </a:p>
          <a:p>
            <a:pPr algn="just"/>
            <a:endParaRPr lang="ru-RU" sz="16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Напольное шахматное полотно</a:t>
            </a:r>
            <a:endParaRPr lang="en-US" sz="1700" dirty="0" smtClean="0">
              <a:latin typeface="Georgia" pitchFamily="18" charset="0"/>
            </a:endParaRPr>
          </a:p>
          <a:p>
            <a:pPr algn="just"/>
            <a:endParaRPr lang="ru-RU" sz="1700" dirty="0" smtClean="0">
              <a:latin typeface="Georgia" pitchFamily="18" charset="0"/>
            </a:endParaRPr>
          </a:p>
          <a:p>
            <a:pPr algn="just"/>
            <a:endParaRPr lang="ru-RU" sz="1700" dirty="0">
              <a:latin typeface="Georgia" pitchFamily="18" charset="0"/>
            </a:endParaRPr>
          </a:p>
        </p:txBody>
      </p:sp>
      <p:pic>
        <p:nvPicPr>
          <p:cNvPr id="22530" name="Picture 2" descr="C:\Users\linux user\Downloads\IMG_20211019_220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2976" y="1115616"/>
            <a:ext cx="364502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77072" y="5364088"/>
            <a:ext cx="25922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Декорации шахматных тематики: шахматные костюмы, головные уборы, шахматные часы и другие атрибуты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Картотеки с шахматным содержанием</a:t>
            </a:r>
          </a:p>
          <a:p>
            <a:r>
              <a:rPr lang="ru-RU" sz="1700" dirty="0" smtClean="0">
                <a:latin typeface="Georgia" pitchFamily="18" charset="0"/>
              </a:rPr>
              <a:t>-дидактические игры</a:t>
            </a:r>
          </a:p>
          <a:p>
            <a:r>
              <a:rPr lang="ru-RU" sz="1700" dirty="0" smtClean="0">
                <a:latin typeface="Georgia" pitchFamily="18" charset="0"/>
              </a:rPr>
              <a:t>-загадки</a:t>
            </a:r>
          </a:p>
          <a:p>
            <a:r>
              <a:rPr lang="ru-RU" sz="1700" dirty="0" smtClean="0">
                <a:latin typeface="Georgia" pitchFamily="18" charset="0"/>
              </a:rPr>
              <a:t>-стихи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    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l="3801"/>
          <a:stretch>
            <a:fillRect/>
          </a:stretch>
        </p:blipFill>
        <p:spPr bwMode="auto">
          <a:xfrm>
            <a:off x="0" y="5364088"/>
            <a:ext cx="405923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8640" y="971600"/>
            <a:ext cx="295232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Магнитная демонстрационная доска с комплектом шахматных фигур (демонстрационный показ, наглядное сопровождения занятий, досугов)</a:t>
            </a:r>
            <a:endParaRPr lang="en-US" sz="1700" dirty="0" smtClean="0"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Комплекты шахмат</a:t>
            </a:r>
            <a:r>
              <a:rPr lang="en-US" sz="1700" dirty="0" smtClean="0">
                <a:latin typeface="Georgia" pitchFamily="18" charset="0"/>
              </a:rPr>
              <a:t> </a:t>
            </a:r>
            <a:r>
              <a:rPr lang="ru-RU" sz="1700" dirty="0" smtClean="0">
                <a:latin typeface="Georgia" pitchFamily="18" charset="0"/>
              </a:rPr>
              <a:t>и шашек настольных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 Комплект шашек из природного и бросового материала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latin typeface="Georgia" pitchFamily="18" charset="0"/>
              </a:rPr>
              <a:t>Для знакомства и закрепления ходов «Схемы ходов фигур»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2518" y="53584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linux user\Desktop\ШАШКИ\ШАШКИ\ФОН\1620856681_23-phonoteka_org-p-ramka-shakhmati-fon-31.jpg"/>
          <p:cNvPicPr>
            <a:picLocks noChangeAspect="1" noChangeArrowheads="1"/>
          </p:cNvPicPr>
          <p:nvPr/>
        </p:nvPicPr>
        <p:blipFill>
          <a:blip r:embed="rId2" cstate="print"/>
          <a:srcRect l="12403" r="15323" b="1777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8640" y="179512"/>
            <a:ext cx="640871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" pitchFamily="18" charset="0"/>
              </a:rPr>
              <a:t>   </a:t>
            </a:r>
            <a:r>
              <a:rPr lang="ru-RU" sz="1600" b="1" dirty="0" smtClean="0">
                <a:latin typeface="Century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ИСПОЛЬЗОВАНИЕ ЭЛЕМЕНТОВ ШАШЕЧНОЙ И ШАХМАТНОЙ  ИГРЫ КАК ПРИНЦИПА ИНТЕГРАЦИИ В ЛОГОПЕДИЧЕСКОЙ РАБОТЕ</a:t>
            </a:r>
          </a:p>
          <a:p>
            <a:pPr algn="just"/>
            <a:endParaRPr lang="ru-RU" sz="1700" dirty="0" smtClean="0">
              <a:latin typeface="Georgia" pitchFamily="18" charset="0"/>
            </a:endParaRPr>
          </a:p>
          <a:p>
            <a:pPr algn="just"/>
            <a:r>
              <a:rPr lang="ru-RU" sz="1700" dirty="0" smtClean="0">
                <a:latin typeface="Georgia" pitchFamily="18" charset="0"/>
              </a:rPr>
              <a:t>Для успешного осуществления коррекционных задач учитель-логопед использует элементы шахматной игры на индивидуальных логопедических занятиях на этапе автоматизации звука в слогах, словах.</a:t>
            </a:r>
            <a:endParaRPr lang="en-US" sz="1700" dirty="0" smtClean="0">
              <a:latin typeface="Georgia" pitchFamily="18" charset="0"/>
            </a:endParaRPr>
          </a:p>
          <a:p>
            <a:pPr algn="just"/>
            <a:endParaRPr lang="ru-RU" sz="1700" dirty="0" smtClean="0">
              <a:latin typeface="Georgia" pitchFamily="18" charset="0"/>
            </a:endParaRPr>
          </a:p>
          <a:p>
            <a:pPr algn="just"/>
            <a:endParaRPr lang="ru-RU" sz="17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640" y="2267744"/>
            <a:ext cx="32403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Georgia" pitchFamily="18" charset="0"/>
              </a:rPr>
              <a:t>Для повышения учебной мотивации занятие включается игровая задача: ребенок погружается в сказку и  помогает игровому персонажу - шахматной фигуре дойти до цели (финиша), передвигая его по шахматной доске и выполняя различные задания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15728" t="1609" r="31656" b="1609"/>
          <a:stretch>
            <a:fillRect/>
          </a:stretch>
        </p:blipFill>
        <p:spPr bwMode="auto">
          <a:xfrm>
            <a:off x="116632" y="5220072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 l="3492" t="5232" r="2217" b="2334"/>
          <a:stretch>
            <a:fillRect/>
          </a:stretch>
        </p:blipFill>
        <p:spPr bwMode="auto">
          <a:xfrm>
            <a:off x="3573016" y="2339752"/>
            <a:ext cx="3068960" cy="301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501008" y="5580112"/>
            <a:ext cx="335699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Georgia" pitchFamily="18" charset="0"/>
              </a:rPr>
              <a:t>Вариативность использования элементов шашечной и шахматной игры в логопедической работе дает высокий коррекционно-образовательный результат. Играя, дети не замечают, что решаются серьезные задачи, поставленные логопедом.</a:t>
            </a:r>
            <a:endParaRPr lang="ru-RU" sz="17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2518" y="53584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linux user\Desktop\ШАШКИ\ШАШКИ\ФОН\1620856681_23-phonoteka_org-p-ramka-shakhmati-fon-31.jpg"/>
          <p:cNvPicPr>
            <a:picLocks noChangeAspect="1" noChangeArrowheads="1"/>
          </p:cNvPicPr>
          <p:nvPr/>
        </p:nvPicPr>
        <p:blipFill>
          <a:blip r:embed="rId2" cstate="print"/>
          <a:srcRect l="12403" r="15323" b="1777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4664" y="179512"/>
            <a:ext cx="6192688" cy="94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" pitchFamily="18" charset="0"/>
              </a:rPr>
              <a:t>   </a:t>
            </a:r>
            <a:r>
              <a:rPr lang="ru-RU" sz="1600" b="1" dirty="0" smtClean="0">
                <a:latin typeface="Century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РЕЗУЛЬТАТЫ РЕАЛИЗАЦИИ ПЕДАГОГИЧЕСКОЙ ИНИЦИАТИВЫ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700" dirty="0" smtClean="0">
                <a:latin typeface="Georgia" pitchFamily="18" charset="0"/>
              </a:rPr>
              <a:t>     С помощью реализации проекта </a:t>
            </a:r>
            <a:r>
              <a:rPr lang="ru-RU" sz="1600" dirty="0" smtClean="0">
                <a:latin typeface="Georgia" pitchFamily="18" charset="0"/>
              </a:rPr>
              <a:t>«Шахматы и шашки в образовательном процессе ДОУ: учим воспитывая, воспитываем обучая» </a:t>
            </a:r>
            <a:r>
              <a:rPr lang="ru-RU" sz="1700" dirty="0" smtClean="0">
                <a:latin typeface="Georgia" pitchFamily="18" charset="0"/>
              </a:rPr>
              <a:t>у дошкольников  развиты интеллектуальные способности, улучшены важные компоненты школьной готовности, такие как: развитие пространственной ориентации на плоскости;  развитие коммуникативных навыков. </a:t>
            </a:r>
          </a:p>
          <a:p>
            <a:pPr algn="just"/>
            <a:r>
              <a:rPr lang="ru-RU" sz="1700" dirty="0" smtClean="0">
                <a:latin typeface="Georgia" pitchFamily="18" charset="0"/>
              </a:rPr>
              <a:t>     В свободной деятельности дошкольники   чаще стали проводить   время за игрой в шашки и шахматы. Дети, которые овладели игрой в шашки и шахматы, стали обучать остальных детей группы шашечной и шахматной игре выступая в роли наставника. Повысился уровень самооценки детей. Расширению кругозора способствовало знакомство детей с историей шахмат. Дошкольники научились рассуждать, делать выводы,  работать в паре, научились поддерживать командный дух.</a:t>
            </a:r>
          </a:p>
          <a:p>
            <a:pPr algn="just"/>
            <a:r>
              <a:rPr lang="ru-RU" sz="1700" dirty="0" smtClean="0">
                <a:latin typeface="Georgia" pitchFamily="18" charset="0"/>
              </a:rPr>
              <a:t>    Подводя итог  работы с детьми по обучению детей первоначальным навыкам шашечной и  шахматной игры можно утверждать, что шашки и шахматы являются эффективным средством всестороннего развития дошкольников. </a:t>
            </a:r>
          </a:p>
          <a:p>
            <a:pPr algn="just"/>
            <a:r>
              <a:rPr lang="ru-RU" sz="1700" dirty="0" smtClean="0">
                <a:latin typeface="Georgia" pitchFamily="18" charset="0"/>
              </a:rPr>
              <a:t>     Совершенствованию в шашках и шахматах нет предела, всегда есть чему учиться и чему удивляться. Их глубина и красота неисчерпаемы, и поэтому они могут стать спутником на всю жизнь. Научить играть в шахматы можно каждого, но для этого необходимо запастись терпением. Наша цель – не воспитывать чемпионов, а прививать интерес к мудрой игре. </a:t>
            </a:r>
          </a:p>
          <a:p>
            <a:r>
              <a:rPr lang="ru-RU" sz="1600" dirty="0" smtClean="0"/>
              <a:t> </a:t>
            </a:r>
          </a:p>
          <a:p>
            <a:pPr algn="just"/>
            <a:endParaRPr lang="ru-RU" sz="1650" dirty="0" smtClean="0">
              <a:latin typeface="Georgia" pitchFamily="18" charset="0"/>
            </a:endParaRPr>
          </a:p>
          <a:p>
            <a:pPr algn="just"/>
            <a:r>
              <a:rPr lang="ru-RU" sz="1700" dirty="0" smtClean="0">
                <a:latin typeface="Georgia" pitchFamily="18" charset="0"/>
              </a:rPr>
              <a:t>     </a:t>
            </a:r>
          </a:p>
          <a:p>
            <a:pPr algn="just"/>
            <a:endParaRPr lang="ru-RU" sz="1700" dirty="0" smtClean="0">
              <a:latin typeface="Georgia" pitchFamily="18" charset="0"/>
            </a:endParaRPr>
          </a:p>
          <a:p>
            <a:pPr algn="just"/>
            <a:endParaRPr lang="ru-RU" sz="17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6533</TotalTime>
  <Words>761</Words>
  <Application>Microsoft Office PowerPoint</Application>
  <PresentationFormat>Экран (4:3)</PresentationFormat>
  <Paragraphs>96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linux user</cp:lastModifiedBy>
  <cp:revision>180</cp:revision>
  <dcterms:created xsi:type="dcterms:W3CDTF">2015-03-15T08:41:14Z</dcterms:created>
  <dcterms:modified xsi:type="dcterms:W3CDTF">2022-01-28T14:32:01Z</dcterms:modified>
</cp:coreProperties>
</file>