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8" r:id="rId3"/>
    <p:sldId id="268" r:id="rId4"/>
    <p:sldId id="256" r:id="rId5"/>
    <p:sldId id="275" r:id="rId6"/>
    <p:sldId id="269" r:id="rId7"/>
    <p:sldId id="258" r:id="rId8"/>
    <p:sldId id="259" r:id="rId9"/>
    <p:sldId id="265" r:id="rId10"/>
    <p:sldId id="266" r:id="rId11"/>
    <p:sldId id="267" r:id="rId12"/>
    <p:sldId id="263" r:id="rId13"/>
    <p:sldId id="277" r:id="rId14"/>
    <p:sldId id="276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  <a:srgbClr val="003300"/>
    <a:srgbClr val="0026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>
      <p:cViewPr varScale="1">
        <p:scale>
          <a:sx n="88" d="100"/>
          <a:sy n="88" d="100"/>
        </p:scale>
        <p:origin x="-106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66870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455099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632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6392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370105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18103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1033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97978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311344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67726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4832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45EC4-1DF8-47DA-8C52-36CBC7DEBE69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502B3-6427-490F-9EB2-13892AC89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071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linux user\Desktop\для Эл\Screenshot_20210110_205401_com.android.gallery3d.jpg"/>
          <p:cNvPicPr>
            <a:picLocks noChangeAspect="1" noChangeArrowheads="1"/>
          </p:cNvPicPr>
          <p:nvPr/>
        </p:nvPicPr>
        <p:blipFill>
          <a:blip r:embed="rId2" cstate="print"/>
          <a:srcRect t="35483" r="9822" b="40654"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s://189131.selcdn.ru/leonardo/uploadsForSiteId/128491/texteditor/64200711-ca6e-4f48-b36a-e480a02041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1288"/>
            <a:ext cx="945658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5576" y="83671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«Основные показатели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 результаты </a:t>
            </a:r>
            <a:r>
              <a:rPr lang="ru-RU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деятельности </a:t>
            </a:r>
          </a:p>
          <a:p>
            <a:pPr algn="ctr"/>
            <a:r>
              <a:rPr lang="ru-RU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развитии у детей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социально-личностных качеств»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31747" name="Picture 3" descr="C:\Users\linux user\Downloads\hello_html_m1cdb04f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973571"/>
            <a:ext cx="1259632" cy="88442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915816" y="188640"/>
            <a:ext cx="364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МБДОУ «Детский сад  №30 «Берёзка»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61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569363"/>
              </p:ext>
            </p:extLst>
          </p:nvPr>
        </p:nvGraphicFramePr>
        <p:xfrm>
          <a:off x="395536" y="1052736"/>
          <a:ext cx="5688632" cy="440879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16224"/>
                <a:gridCol w="2016224"/>
                <a:gridCol w="1656184"/>
              </a:tblGrid>
              <a:tr h="27692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Формы образовательной деятельности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4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Непосредственно образовательная деятельность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Режимные моменты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Самостоятельная деятельность детей</a:t>
                      </a:r>
                      <a:endParaRPr lang="ru-RU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2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Формы организации детей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43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действия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Наблюдения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Беседа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Чтение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Просмотр и анализ мультфильмов, видеофильмов, телепередач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Экспериментирование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действия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Наблюдения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Беседа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Чтение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Рассматривание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Игра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Проектная деятельность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Просмотр и анализ мультфильмов, видеофильмов, телепередач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Создание соответствующей </a:t>
                      </a:r>
                      <a:r>
                        <a:rPr lang="ru-RU" sz="12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развивающей предметно-пространственной среды </a:t>
                      </a: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среды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476672"/>
            <a:ext cx="799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03C18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Формы работы с детьми по освоению</a:t>
            </a:r>
            <a:r>
              <a:rPr kumimoji="0" lang="ru-RU" altLang="ru-RU" sz="2400" b="1" i="0" u="none" strike="noStrike" cap="none" normalizeH="0" dirty="0" smtClean="0">
                <a:ln>
                  <a:noFill/>
                </a:ln>
                <a:solidFill>
                  <a:srgbClr val="303C18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303C18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безопасности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303C18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27459" t="24800" r="27063" b="23750"/>
          <a:stretch>
            <a:fillRect/>
          </a:stretch>
        </p:blipFill>
        <p:spPr bwMode="auto">
          <a:xfrm>
            <a:off x="4860032" y="4365104"/>
            <a:ext cx="3734129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68175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9695518"/>
              </p:ext>
            </p:extLst>
          </p:nvPr>
        </p:nvGraphicFramePr>
        <p:xfrm>
          <a:off x="539552" y="980728"/>
          <a:ext cx="5760640" cy="5182615"/>
        </p:xfrm>
        <a:graphic>
          <a:graphicData uri="http://schemas.openxmlformats.org/drawingml/2006/table">
            <a:tbl>
              <a:tblPr firstRow="1" firstCol="1" bandRow="1"/>
              <a:tblGrid>
                <a:gridCol w="2108406"/>
                <a:gridCol w="1898125"/>
                <a:gridCol w="1754109"/>
              </a:tblGrid>
              <a:tr h="32715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Формы образовательной деятельности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Непосредственно образовательная деятельность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Режимные моменты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Самостоятельная деятельность детей</a:t>
                      </a:r>
                      <a:endParaRPr lang="ru-RU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1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Формы организации детей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86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Изготовление украшений для группового помещения к праздникам, предметов для игры, сувениров, предметов для познавательно-исследовательской деятельности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Создание макетов, коллекций и их оформление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Украшение предметов для личного пользования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действия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Наблюдения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Игры 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Поручения и задания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Дежурства 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Совместная деятельность взрослых и детей тематического характера, проектного характера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Чтение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Беседы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Игры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Экскурсии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Во всех видах детской деятельности, режимных моментов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lang="ru-RU" sz="12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Создание соответствующей предметно-развивающей </a:t>
                      </a:r>
                      <a:endParaRPr lang="ru-RU" sz="1200" dirty="0" smtClean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141605" algn="l"/>
                        </a:tabLst>
                      </a:pPr>
                      <a:r>
                        <a:rPr lang="ru-RU" sz="12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         среды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7585" y="267035"/>
            <a:ext cx="655272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303C18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Формы работы с детьми по освоению 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303C18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r>
              <a:rPr lang="ru-RU" altLang="ru-RU" sz="2000" b="1" dirty="0" smtClean="0">
                <a:solidFill>
                  <a:srgbClr val="303C18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трудовой деятельности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303C18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32184" t="24800" r="29426" b="18501"/>
          <a:stretch>
            <a:fillRect/>
          </a:stretch>
        </p:blipFill>
        <p:spPr bwMode="auto">
          <a:xfrm>
            <a:off x="6084168" y="3717032"/>
            <a:ext cx="260028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85230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6"/>
          <p:cNvSpPr>
            <a:spLocks noChangeArrowheads="1"/>
          </p:cNvSpPr>
          <p:nvPr/>
        </p:nvSpPr>
        <p:spPr bwMode="auto">
          <a:xfrm>
            <a:off x="395537" y="1196751"/>
            <a:ext cx="1584175" cy="4608513"/>
          </a:xfrm>
          <a:prstGeom prst="rightArrow">
            <a:avLst>
              <a:gd name="adj1" fmla="val 50000"/>
              <a:gd name="adj2" fmla="val 49395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Методы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и </a:t>
            </a:r>
          </a:p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приемы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836712"/>
            <a:ext cx="22322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Утро радостных встреч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Сюжетно-ролевые игры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Задушевные посиделки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Фотовыставки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Элементы аутотренинга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Традиции празднования Дня именинника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Творческие выставки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Минутки уединения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Игры и упражнения на распознание эмоционального состояния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err="1" smtClean="0">
                <a:solidFill>
                  <a:srgbClr val="303C18"/>
                </a:solidFill>
                <a:latin typeface="Monotype Corsiva" pitchFamily="66" charset="0"/>
              </a:rPr>
              <a:t>Сказкотерапия</a:t>
            </a:r>
            <a:endParaRPr lang="ru-RU" sz="1600" b="1" dirty="0" smtClean="0">
              <a:solidFill>
                <a:srgbClr val="303C18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Беседы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Театрализованные игры, игры-драматизации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Совместные проекты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Копилка добрых дел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21553" t="17450" r="12888" b="5901"/>
          <a:stretch>
            <a:fillRect/>
          </a:stretch>
        </p:blipFill>
        <p:spPr bwMode="auto">
          <a:xfrm>
            <a:off x="4283968" y="3356992"/>
            <a:ext cx="4860032" cy="3196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0" descr="20181205_1548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0926292">
            <a:off x="4538188" y="324174"/>
            <a:ext cx="3935800" cy="2776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36304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467544" y="3140968"/>
            <a:ext cx="3312368" cy="24243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-Хоть волнуемся немножко,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уетимся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 и дрожим,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Мы под гром аплодисментов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с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вой талант раскрыть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спешим!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28641" t="21650" r="30607" b="22700"/>
          <a:stretch>
            <a:fillRect/>
          </a:stretch>
        </p:blipFill>
        <p:spPr bwMode="auto">
          <a:xfrm>
            <a:off x="3635896" y="2492896"/>
            <a:ext cx="4889528" cy="3680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1299" t="35952" r="33677" b="22700"/>
          <a:stretch>
            <a:fillRect/>
          </a:stretch>
        </p:blipFill>
        <p:spPr bwMode="auto">
          <a:xfrm>
            <a:off x="755576" y="548680"/>
            <a:ext cx="5184576" cy="3345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36304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6"/>
          <p:cNvSpPr>
            <a:spLocks noChangeArrowheads="1"/>
          </p:cNvSpPr>
          <p:nvPr/>
        </p:nvSpPr>
        <p:spPr bwMode="auto">
          <a:xfrm>
            <a:off x="323528" y="692696"/>
            <a:ext cx="1872207" cy="5617145"/>
          </a:xfrm>
          <a:prstGeom prst="rightArrow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Сетевое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взаимодействие 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 театрами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и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узеями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476672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Крымский этнографический музей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Font typeface="Wingdings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Центральный музей Тавриды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Font typeface="Wingdings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Симферопольский художественный музей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Font typeface="Wingdings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Крымский академический театр кукол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buFont typeface="Wingdings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Крымская государственная филармония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linux user\Downloads\IMG_20210312_100351.jpg"/>
          <p:cNvPicPr>
            <a:picLocks noChangeAspect="1" noChangeArrowheads="1"/>
          </p:cNvPicPr>
          <p:nvPr/>
        </p:nvPicPr>
        <p:blipFill>
          <a:blip r:embed="rId2" cstate="print"/>
          <a:srcRect l="6667" t="14774"/>
          <a:stretch>
            <a:fillRect/>
          </a:stretch>
        </p:blipFill>
        <p:spPr bwMode="auto">
          <a:xfrm>
            <a:off x="5652120" y="1196752"/>
            <a:ext cx="3024336" cy="368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linux user\Downloads\IMG_20210312_095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16832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36304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Социально-личностное развитие происходит успешно при условии его непрерывного   осуществления</a:t>
            </a:r>
            <a:r>
              <a:rPr lang="ru-RU" b="1" kern="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Работа по проблеме развития у детей дошкольного возраста навыков общения со  сверстниками и взрослыми основывается на взаимодействии всех сотрудников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.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</a:b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3" name="Круговая стрелка 2"/>
          <p:cNvSpPr/>
          <p:nvPr/>
        </p:nvSpPr>
        <p:spPr>
          <a:xfrm>
            <a:off x="2314547" y="1988840"/>
            <a:ext cx="4514906" cy="4514906"/>
          </a:xfrm>
          <a:prstGeom prst="circularArrow">
            <a:avLst>
              <a:gd name="adj1" fmla="val 5274"/>
              <a:gd name="adj2" fmla="val 312630"/>
              <a:gd name="adj3" fmla="val 14228845"/>
              <a:gd name="adj4" fmla="val 17126601"/>
              <a:gd name="adj5" fmla="val 5477"/>
            </a:avLst>
          </a:prstGeom>
          <a:gradFill rotWithShape="1">
            <a:gsLst>
              <a:gs pos="0">
                <a:srgbClr val="C0504D">
                  <a:tint val="40000"/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C0504D">
                  <a:tint val="40000"/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C0504D">
                  <a:tint val="40000"/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ysClr val="window" lastClr="FFFFFF"/>
            </a:contourClr>
          </a:sp3d>
        </p:spPr>
      </p:sp>
      <p:grpSp>
        <p:nvGrpSpPr>
          <p:cNvPr id="4" name="Группа 3"/>
          <p:cNvGrpSpPr/>
          <p:nvPr/>
        </p:nvGrpSpPr>
        <p:grpSpPr>
          <a:xfrm>
            <a:off x="3755959" y="1961989"/>
            <a:ext cx="1715839" cy="857919"/>
            <a:chOff x="3173812" y="1289"/>
            <a:chExt cx="1715839" cy="8579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173812" y="1289"/>
              <a:ext cx="1715839" cy="85791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215692" y="43169"/>
              <a:ext cx="1632079" cy="7741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Дети</a:t>
              </a:r>
              <a:endParaRPr lang="ru-RU" sz="1800" kern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796136" y="2780928"/>
            <a:ext cx="1715839" cy="857919"/>
            <a:chOff x="4763680" y="857257"/>
            <a:chExt cx="1715839" cy="8579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763680" y="857257"/>
              <a:ext cx="1715839" cy="85791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4805560" y="899137"/>
              <a:ext cx="1632079" cy="7741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Воспитатели</a:t>
              </a:r>
              <a:endParaRPr lang="ru-RU" sz="1800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547664" y="4653136"/>
            <a:ext cx="2051958" cy="1037997"/>
            <a:chOff x="4691094" y="2401955"/>
            <a:chExt cx="2051958" cy="103799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691094" y="2401955"/>
              <a:ext cx="1958613" cy="103799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885781" y="2479563"/>
              <a:ext cx="1857271" cy="9366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Инструктор по физической культуре</a:t>
              </a:r>
              <a:endParaRPr lang="ru-RU" sz="18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084168" y="4065591"/>
            <a:ext cx="1715839" cy="857919"/>
            <a:chOff x="3268130" y="3668043"/>
            <a:chExt cx="1715839" cy="8579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268130" y="3668043"/>
              <a:ext cx="1715839" cy="85791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310010" y="3709923"/>
              <a:ext cx="1632079" cy="7741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Учитель-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логопед</a:t>
              </a:r>
              <a:endParaRPr lang="ru-RU" sz="1800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971533" y="5157192"/>
            <a:ext cx="1715839" cy="857919"/>
            <a:chOff x="1442376" y="2721698"/>
            <a:chExt cx="1715839" cy="8579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442376" y="2721698"/>
              <a:ext cx="1715839" cy="85791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484256" y="2763578"/>
              <a:ext cx="1632079" cy="7741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Педагог-психолог</a:t>
              </a:r>
              <a:endParaRPr lang="ru-RU" sz="18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331640" y="3597262"/>
            <a:ext cx="1667830" cy="819416"/>
            <a:chOff x="1618320" y="966535"/>
            <a:chExt cx="1667830" cy="81941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618320" y="966535"/>
              <a:ext cx="1667830" cy="81941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1658321" y="1006536"/>
              <a:ext cx="1587828" cy="7394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Музыкальный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руководитель </a:t>
              </a:r>
              <a:endParaRPr lang="ru-RU" sz="1800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755958" y="5516684"/>
            <a:ext cx="1715839" cy="857919"/>
            <a:chOff x="3268130" y="3668043"/>
            <a:chExt cx="1715839" cy="8579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268130" y="3668043"/>
              <a:ext cx="1715839" cy="857919"/>
            </a:xfrm>
            <a:prstGeom prst="roundRect">
              <a:avLst/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3310010" y="3709923"/>
              <a:ext cx="1632079" cy="7741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/>
                <a:t>Учитель-д</a:t>
              </a:r>
              <a:r>
                <a:rPr lang="ru-RU" sz="1800" kern="1200" dirty="0" smtClean="0"/>
                <a:t>ефектолог</a:t>
              </a:r>
              <a:endParaRPr lang="ru-RU" sz="1800" kern="12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691681" y="2564904"/>
            <a:ext cx="1770297" cy="857919"/>
            <a:chOff x="3213672" y="3668043"/>
            <a:chExt cx="1770297" cy="8579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268130" y="3668043"/>
              <a:ext cx="1715839" cy="857919"/>
            </a:xfrm>
            <a:prstGeom prst="roundRect">
              <a:avLst/>
            </a:prstGeom>
            <a:solidFill>
              <a:srgbClr val="FFC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3213672" y="3709923"/>
              <a:ext cx="1728418" cy="7741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/>
                <a:t>Администрация</a:t>
              </a:r>
              <a:endParaRPr lang="ru-RU" sz="1800" kern="1200" dirty="0" smtClean="0"/>
            </a:p>
          </p:txBody>
        </p:sp>
      </p:grpSp>
      <p:pic>
        <p:nvPicPr>
          <p:cNvPr id="28" name="Picture 2" descr="C:\Users\linux user\Downloads\fdc3df0523701404cfa61e524e4e0479 (1).png"/>
          <p:cNvPicPr>
            <a:picLocks noChangeAspect="1" noChangeArrowheads="1"/>
          </p:cNvPicPr>
          <p:nvPr/>
        </p:nvPicPr>
        <p:blipFill>
          <a:blip r:embed="rId2" cstate="print"/>
          <a:srcRect l="44048"/>
          <a:stretch>
            <a:fillRect/>
          </a:stretch>
        </p:blipFill>
        <p:spPr bwMode="auto">
          <a:xfrm>
            <a:off x="0" y="-387424"/>
            <a:ext cx="2699792" cy="7416824"/>
          </a:xfrm>
          <a:prstGeom prst="rect">
            <a:avLst/>
          </a:prstGeom>
          <a:noFill/>
        </p:spPr>
      </p:pic>
      <p:pic>
        <p:nvPicPr>
          <p:cNvPr id="29" name="Picture 3" descr="C:\Users\linux user\Desktop\для Эл\Screenshot_20210110_205401_com.android.gallery3d.jpg"/>
          <p:cNvPicPr>
            <a:picLocks noChangeAspect="1" noChangeArrowheads="1"/>
          </p:cNvPicPr>
          <p:nvPr/>
        </p:nvPicPr>
        <p:blipFill>
          <a:blip r:embed="rId3" cstate="print"/>
          <a:srcRect t="35483" r="9822" b="29882"/>
          <a:stretch>
            <a:fillRect/>
          </a:stretch>
        </p:blipFill>
        <p:spPr bwMode="auto">
          <a:xfrm>
            <a:off x="3131840" y="2705570"/>
            <a:ext cx="2952328" cy="2883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05679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332656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Дети- это чудо света, я увидел это сам.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 причислил чудо это к самым чудным чудесам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 наших детях наша сила, внеземных миров огни.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Лишь бы будущее было столь же светлым как они.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С. Михалков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2144" t="20601" r="19385" b="10101"/>
          <a:stretch>
            <a:fillRect/>
          </a:stretch>
        </p:blipFill>
        <p:spPr bwMode="auto">
          <a:xfrm>
            <a:off x="1475656" y="1772816"/>
            <a:ext cx="6480720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36304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0688"/>
            <a:ext cx="3024336" cy="589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03C18"/>
                </a:solidFill>
                <a:latin typeface="Monotype Corsiva" pitchFamily="66" charset="0"/>
              </a:rPr>
              <a:t>АКТУАЛЬНОСТЬ</a:t>
            </a:r>
          </a:p>
          <a:p>
            <a:pPr algn="ctr"/>
            <a:endParaRPr lang="ru-RU" sz="1600" dirty="0" smtClean="0">
              <a:solidFill>
                <a:srgbClr val="303C18"/>
              </a:solidFill>
              <a:latin typeface="Monotype Corsiva" pitchFamily="66" charset="0"/>
            </a:endParaRPr>
          </a:p>
          <a:p>
            <a:pPr algn="ctr"/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Проблема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приобщения к социальному миру всегда была и ныне остаётся одной из ведущих в процессе формирования личности ребёнка. </a:t>
            </a:r>
            <a:endParaRPr lang="ru-RU" sz="1600" dirty="0" smtClean="0">
              <a:solidFill>
                <a:srgbClr val="303C18"/>
              </a:solidFill>
              <a:latin typeface="Monotype Corsiva" pitchFamily="66" charset="0"/>
            </a:endParaRPr>
          </a:p>
          <a:p>
            <a:pPr algn="ctr"/>
            <a:endParaRPr lang="ru-RU" sz="1600" dirty="0">
              <a:solidFill>
                <a:srgbClr val="303C18"/>
              </a:solidFill>
              <a:latin typeface="Monotype Corsiva" pitchFamily="66" charset="0"/>
            </a:endParaRPr>
          </a:p>
          <a:p>
            <a:pPr algn="ctr"/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Исторический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анализ убеждает в необходимости оказать ребёнку квалифицированную помощь в сложном процессе вхождения в мир людей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.</a:t>
            </a:r>
          </a:p>
          <a:p>
            <a:pPr algn="ctr"/>
            <a:endParaRPr lang="ru-RU" sz="1600" dirty="0">
              <a:solidFill>
                <a:srgbClr val="303C18"/>
              </a:solidFill>
              <a:latin typeface="Monotype Corsiva" pitchFamily="66" charset="0"/>
            </a:endParaRPr>
          </a:p>
          <a:p>
            <a:pPr algn="ctr"/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 Социализация ребенка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предполагает развитие умения адекватно ориентироваться в доступном ему социальном окружении, осознавать </a:t>
            </a:r>
            <a:r>
              <a:rPr lang="ru-RU" sz="1600" dirty="0" err="1">
                <a:solidFill>
                  <a:srgbClr val="303C18"/>
                </a:solidFill>
                <a:latin typeface="Monotype Corsiva" pitchFamily="66" charset="0"/>
              </a:rPr>
              <a:t>самоценность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 собственной личности и других людей, выражать чувства и отношения к миру в соответствии с культурными традициями общества.</a:t>
            </a:r>
            <a:endParaRPr lang="ru-RU" sz="1600" b="1" dirty="0">
              <a:solidFill>
                <a:srgbClr val="303C18"/>
              </a:solidFill>
              <a:latin typeface="Monotype Corsiva" pitchFamily="66" charset="0"/>
            </a:endParaRPr>
          </a:p>
        </p:txBody>
      </p:sp>
      <p:pic>
        <p:nvPicPr>
          <p:cNvPr id="3" name="Picture 2" descr="C:\Users\linux user\Downloads\fdc3df0523701404cfa61e524e4e0479 (1).png"/>
          <p:cNvPicPr>
            <a:picLocks noChangeAspect="1" noChangeArrowheads="1"/>
          </p:cNvPicPr>
          <p:nvPr/>
        </p:nvPicPr>
        <p:blipFill>
          <a:blip r:embed="rId2" cstate="print"/>
          <a:srcRect l="44048"/>
          <a:stretch>
            <a:fillRect/>
          </a:stretch>
        </p:blipFill>
        <p:spPr bwMode="auto">
          <a:xfrm>
            <a:off x="0" y="-387424"/>
            <a:ext cx="4067944" cy="7416824"/>
          </a:xfrm>
          <a:prstGeom prst="rect">
            <a:avLst/>
          </a:prstGeom>
          <a:noFill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 l="18600" t="15351" r="19975" b="15350"/>
          <a:stretch>
            <a:fillRect/>
          </a:stretch>
        </p:blipFill>
        <p:spPr bwMode="auto">
          <a:xfrm>
            <a:off x="4860032" y="3861048"/>
            <a:ext cx="351748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 l="18107" t="20601" r="16926" b="11150"/>
          <a:stretch>
            <a:fillRect/>
          </a:stretch>
        </p:blipFill>
        <p:spPr bwMode="auto">
          <a:xfrm>
            <a:off x="4355976" y="620688"/>
            <a:ext cx="410445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181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6450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Слово «МЫ» сильней чем «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Я".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Мы- друзья, и мы –семья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.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             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       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2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  <a:t/>
            </a:r>
            <a:b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</a:br>
            <a: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  <a:t/>
            </a:r>
            <a:b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</a:br>
            <a:endParaRPr lang="ru-RU" dirty="0"/>
          </a:p>
        </p:txBody>
      </p:sp>
      <p:pic>
        <p:nvPicPr>
          <p:cNvPr id="6" name="Picture 4" descr="C:\Users\linux user\Downloads\GkP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764704"/>
            <a:ext cx="1152128" cy="103691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4506" t="19550" r="30944" b="17450"/>
          <a:stretch>
            <a:fillRect/>
          </a:stretch>
        </p:blipFill>
        <p:spPr bwMode="auto">
          <a:xfrm>
            <a:off x="1187624" y="1556792"/>
            <a:ext cx="6696744" cy="48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linux user\Downloads\fdc3df0523701404cfa61e524e4e0479 (1).png"/>
          <p:cNvPicPr>
            <a:picLocks noChangeAspect="1" noChangeArrowheads="1"/>
          </p:cNvPicPr>
          <p:nvPr/>
        </p:nvPicPr>
        <p:blipFill>
          <a:blip r:embed="rId4" cstate="print"/>
          <a:srcRect l="44048"/>
          <a:stretch>
            <a:fillRect/>
          </a:stretch>
        </p:blipFill>
        <p:spPr bwMode="auto">
          <a:xfrm>
            <a:off x="0" y="-387424"/>
            <a:ext cx="3933056" cy="7416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832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6450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             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       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2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  <a:t/>
            </a:r>
            <a:b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</a:br>
            <a: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  <a:t/>
            </a:r>
            <a:br>
              <a:rPr lang="ru-RU" sz="4000" b="1" dirty="0">
                <a:solidFill>
                  <a:srgbClr val="C0504D"/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1763688" y="3717032"/>
            <a:ext cx="5544616" cy="27843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Я врачом, наверно, буду,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Стану я лечить людей!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Буду ездить я повсюду,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 спасать больных детей.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12201" r="17022" b="10100"/>
          <a:stretch>
            <a:fillRect/>
          </a:stretch>
        </p:blipFill>
        <p:spPr bwMode="auto">
          <a:xfrm>
            <a:off x="1043608" y="548680"/>
            <a:ext cx="6840760" cy="4615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8832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92088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dirty="0" smtClean="0">
                <a:solidFill>
                  <a:srgbClr val="303C18"/>
                </a:solidFill>
                <a:latin typeface="Monotype Corsiva" pitchFamily="66" charset="0"/>
              </a:rPr>
              <a:t>П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роцесс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усвоения и дальнейшего 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развития у дошкольника социально-культурного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опыта, необходимого для его включения в систему общественных отношений, 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в нашем ДОУ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состоит 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из: трудовых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навыков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;  знаний; норм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, ценностей, традиций, 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правил; социальных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качеств личности, которые позволяют человеку комфортно и эффективно существовать в обществе других людей, развитие 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толерантности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педагогов и детей (терпимость к чужому образу жизни, мнению, поведению, ценностям, способность к принятию точки зрения собеседника, отличающейся от собственной).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15647" t="16318" r="16432" b="10100"/>
          <a:stretch>
            <a:fillRect/>
          </a:stretch>
        </p:blipFill>
        <p:spPr bwMode="auto">
          <a:xfrm>
            <a:off x="1259632" y="2204864"/>
            <a:ext cx="658308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9507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СОЦИАЛЬНО-ЛИЧНОСТНОЕ  </a:t>
            </a:r>
            <a:r>
              <a:rPr lang="ru-RU" sz="2000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РАЗВИТИЕ ВОСПИТАННИКОВ </a:t>
            </a:r>
            <a:endParaRPr lang="ru-RU" sz="2000" b="1" dirty="0">
              <a:solidFill>
                <a:srgbClr val="303C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83789" y="2097310"/>
            <a:ext cx="3428171" cy="2195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первоначальных представлений социального характера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включение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детей в систему социальных отношений</a:t>
            </a:r>
            <a:endParaRPr lang="ru-RU" b="1" dirty="0">
              <a:solidFill>
                <a:srgbClr val="303C18"/>
              </a:solidFill>
              <a:latin typeface="Franklin Gothic Book" pitchFamily="34" charset="0"/>
              <a:cs typeface="Arial" charset="0"/>
            </a:endParaRPr>
          </a:p>
        </p:txBody>
      </p:sp>
      <p:cxnSp>
        <p:nvCxnSpPr>
          <p:cNvPr id="4" name="Прямая со стрелкой 14"/>
          <p:cNvCxnSpPr>
            <a:cxnSpLocks noChangeShapeType="1"/>
          </p:cNvCxnSpPr>
          <p:nvPr/>
        </p:nvCxnSpPr>
        <p:spPr bwMode="auto">
          <a:xfrm flipH="1">
            <a:off x="1871663" y="1196975"/>
            <a:ext cx="2771775" cy="719138"/>
          </a:xfrm>
          <a:prstGeom prst="straightConnector1">
            <a:avLst/>
          </a:prstGeom>
          <a:noFill/>
          <a:ln w="10000" algn="ctr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5" name="Прямая со стрелкой 16"/>
          <p:cNvCxnSpPr>
            <a:cxnSpLocks noChangeShapeType="1"/>
          </p:cNvCxnSpPr>
          <p:nvPr/>
        </p:nvCxnSpPr>
        <p:spPr bwMode="auto">
          <a:xfrm flipH="1">
            <a:off x="4606925" y="1196975"/>
            <a:ext cx="34925" cy="3384550"/>
          </a:xfrm>
          <a:prstGeom prst="straightConnector1">
            <a:avLst/>
          </a:prstGeom>
          <a:noFill/>
          <a:ln w="10000" algn="ctr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6" name="Прямая со стрелкой 27"/>
          <p:cNvCxnSpPr>
            <a:cxnSpLocks noChangeShapeType="1"/>
          </p:cNvCxnSpPr>
          <p:nvPr/>
        </p:nvCxnSpPr>
        <p:spPr bwMode="auto">
          <a:xfrm>
            <a:off x="4643438" y="1196975"/>
            <a:ext cx="2305050" cy="647700"/>
          </a:xfrm>
          <a:prstGeom prst="straightConnector1">
            <a:avLst/>
          </a:prstGeom>
          <a:noFill/>
          <a:ln w="10000" algn="ctr">
            <a:solidFill>
              <a:srgbClr val="002060"/>
            </a:solidFill>
            <a:round/>
            <a:headEnd/>
            <a:tailEnd type="arrow" w="med" len="med"/>
          </a:ln>
        </p:spPr>
      </p:cxn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249150" y="4629046"/>
            <a:ext cx="2683644" cy="1314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положительного отношения к труду 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003800" y="2097310"/>
            <a:ext cx="3312616" cy="24118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основ безопасности собственной жизнедеятельности  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  формирование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предпосылок экологического сознания (безопасности окружающего мира)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446" y="2080337"/>
            <a:ext cx="19081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25034"/>
            <a:ext cx="17859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1706" y="4581525"/>
            <a:ext cx="8969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6445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76672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03C18"/>
                </a:solidFill>
                <a:effectLst/>
                <a:uLnTx/>
                <a:uFillTx/>
                <a:latin typeface="Arial" charset="0"/>
              </a:rPr>
              <a:t>Цели и задачи социально-личностного воспитания: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303C18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980728"/>
            <a:ext cx="3744416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u="sng" dirty="0" smtClean="0">
                <a:solidFill>
                  <a:srgbClr val="303C18"/>
                </a:solidFill>
                <a:latin typeface="Monotype Corsiva" pitchFamily="66" charset="0"/>
              </a:rPr>
              <a:t>     Социально-личностное развитие дошкольников в нашем  ДОУ 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направлено </a:t>
            </a: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на достижение целей освоения первоначальных представлений социального характера и включения детей в систему социальных отношений  через решение следующих задач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: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</a:pPr>
            <a:endParaRPr lang="ru-RU" sz="1600" dirty="0">
              <a:solidFill>
                <a:srgbClr val="303C18"/>
              </a:solidFill>
              <a:latin typeface="Monotype Corsiva" pitchFamily="66" charset="0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развитие всех видов игровой деятельности детей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;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sz="1600" dirty="0">
              <a:solidFill>
                <a:srgbClr val="303C18"/>
              </a:solidFill>
              <a:latin typeface="Monotype Corsiva" pitchFamily="66" charset="0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 приобщение к элементарным общепринятым нормам и правилам взаимоотношения со сверстниками и взрослыми (в том числе моральным</a:t>
            </a:r>
            <a:r>
              <a:rPr lang="ru-RU" sz="1600" dirty="0" smtClean="0">
                <a:solidFill>
                  <a:srgbClr val="303C18"/>
                </a:solidFill>
                <a:latin typeface="Monotype Corsiva" pitchFamily="66" charset="0"/>
              </a:rPr>
              <a:t>);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sz="1600" dirty="0">
              <a:solidFill>
                <a:srgbClr val="303C18"/>
              </a:solidFill>
              <a:latin typeface="Monotype Corsiva" pitchFamily="66" charset="0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600" dirty="0">
                <a:solidFill>
                  <a:srgbClr val="303C18"/>
                </a:solidFill>
                <a:latin typeface="Monotype Corsiva" pitchFamily="66" charset="0"/>
              </a:rPr>
              <a:t>формирование гендерной, семейной гражданской  принадлежности, патриотических чувств, чувства принадлежности к мировому сообществу.</a:t>
            </a:r>
          </a:p>
        </p:txBody>
      </p:sp>
      <p:pic>
        <p:nvPicPr>
          <p:cNvPr id="4" name="Picture 2" descr="C:\Users\linux user\Downloads\fdc3df0523701404cfa61e524e4e0479 (1).png"/>
          <p:cNvPicPr>
            <a:picLocks noChangeAspect="1" noChangeArrowheads="1"/>
          </p:cNvPicPr>
          <p:nvPr/>
        </p:nvPicPr>
        <p:blipFill>
          <a:blip r:embed="rId2" cstate="print"/>
          <a:srcRect l="44048"/>
          <a:stretch>
            <a:fillRect/>
          </a:stretch>
        </p:blipFill>
        <p:spPr bwMode="auto">
          <a:xfrm>
            <a:off x="0" y="-387424"/>
            <a:ext cx="3491880" cy="7416824"/>
          </a:xfrm>
          <a:prstGeom prst="rect">
            <a:avLst/>
          </a:prstGeom>
          <a:noFill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l="26278" t="20600" r="25000" b="23750"/>
          <a:stretch>
            <a:fillRect/>
          </a:stretch>
        </p:blipFill>
        <p:spPr bwMode="auto">
          <a:xfrm>
            <a:off x="4644008" y="836712"/>
            <a:ext cx="392274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7460" t="12310" r="20566" b="10101"/>
          <a:stretch>
            <a:fillRect/>
          </a:stretch>
        </p:blipFill>
        <p:spPr bwMode="auto">
          <a:xfrm>
            <a:off x="4932040" y="3429000"/>
            <a:ext cx="3528392" cy="2822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067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3178907"/>
              </p:ext>
            </p:extLst>
          </p:nvPr>
        </p:nvGraphicFramePr>
        <p:xfrm>
          <a:off x="467544" y="1196752"/>
          <a:ext cx="4968551" cy="496519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89827"/>
                <a:gridCol w="1642823"/>
                <a:gridCol w="1735901"/>
              </a:tblGrid>
              <a:tr h="29797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Формы образовательной деятельности</a:t>
                      </a:r>
                      <a:endParaRPr lang="ru-RU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5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Непосредственно образовательная деятельность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Режимные моменты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Самостоятельная деятельность детей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18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Формы организации детей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Групповые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Групповые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подгрупповые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461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с воспитателем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со сверстниками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Педагогические ситуации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Наблюдения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Беседа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Чтение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Экскурсии 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Праздники 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с воспитателем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со сверстниками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Ситуативные разговоры с детьми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Педагогические ситуации 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Ситуации морального выбора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8859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Беседы после </a:t>
                      </a:r>
                      <a:r>
                        <a:rPr lang="ru-RU" sz="11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чтения</a:t>
                      </a:r>
                      <a:r>
                        <a:rPr lang="ru-RU" sz="11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социально-нравственного содержания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Создание соответствующей </a:t>
                      </a:r>
                      <a:r>
                        <a:rPr lang="ru-RU" sz="11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развивающей предметно-пространственной </a:t>
                      </a: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среды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Индивидуальные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Совместные со сверстниками игры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141605" algn="l"/>
                        </a:tabLst>
                      </a:pPr>
                      <a:r>
                        <a:rPr lang="ru-RU" sz="11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Все виды самостоятельной детской деятельности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47664" y="358198"/>
            <a:ext cx="542276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412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03C18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 Формы работы с детьми по освоению 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303C18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03C18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образовательной области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03C18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«Социально-коммуникативное</a:t>
            </a:r>
            <a:r>
              <a:rPr kumimoji="0" lang="ru-RU" altLang="ru-RU" b="1" i="0" u="none" strike="noStrike" cap="none" normalizeH="0" dirty="0" smtClean="0">
                <a:ln>
                  <a:noFill/>
                </a:ln>
                <a:solidFill>
                  <a:srgbClr val="303C18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развитие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03C18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303C18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288" algn="l"/>
              </a:tabLst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303C18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36424" t="20601" r="35922" b="11150"/>
          <a:stretch>
            <a:fillRect/>
          </a:stretch>
        </p:blipFill>
        <p:spPr bwMode="auto">
          <a:xfrm>
            <a:off x="5508104" y="1412776"/>
            <a:ext cx="3140657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40251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722</Words>
  <Application>Microsoft Office PowerPoint</Application>
  <PresentationFormat>Экран (4:3)</PresentationFormat>
  <Paragraphs>179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Слово «МЫ» сильней чем «Я". Мы- друзья, и мы –семья.                                              </vt:lpstr>
      <vt:lpstr>                                         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linux user</cp:lastModifiedBy>
  <cp:revision>144</cp:revision>
  <dcterms:created xsi:type="dcterms:W3CDTF">2014-11-18T16:42:50Z</dcterms:created>
  <dcterms:modified xsi:type="dcterms:W3CDTF">2022-01-28T13:46:46Z</dcterms:modified>
</cp:coreProperties>
</file>