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62" r:id="rId6"/>
    <p:sldId id="263" r:id="rId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48" d="100"/>
          <a:sy n="48" d="100"/>
        </p:scale>
        <p:origin x="-1315"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A450500-3AE7-4F73-83FF-D03FC789842A}" type="datetimeFigureOut">
              <a:rPr lang="ru-RU" smtClean="0"/>
              <a:t>27.02.2023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6F0863B-3AA0-4F20-A57D-F208EAA0CA5B}" type="slidenum">
              <a:rPr lang="ru-RU" smtClean="0"/>
              <a:t>‹#›</a:t>
            </a:fld>
            <a:endParaRPr lang="ru-RU"/>
          </a:p>
        </p:txBody>
      </p:sp>
    </p:spTree>
    <p:extLst>
      <p:ext uri="{BB962C8B-B14F-4D97-AF65-F5344CB8AC3E}">
        <p14:creationId xmlns:p14="http://schemas.microsoft.com/office/powerpoint/2010/main" val="3090828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A450500-3AE7-4F73-83FF-D03FC789842A}" type="datetimeFigureOut">
              <a:rPr lang="ru-RU" smtClean="0"/>
              <a:t>27.02.2023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6F0863B-3AA0-4F20-A57D-F208EAA0CA5B}" type="slidenum">
              <a:rPr lang="ru-RU" smtClean="0"/>
              <a:t>‹#›</a:t>
            </a:fld>
            <a:endParaRPr lang="ru-RU"/>
          </a:p>
        </p:txBody>
      </p:sp>
    </p:spTree>
    <p:extLst>
      <p:ext uri="{BB962C8B-B14F-4D97-AF65-F5344CB8AC3E}">
        <p14:creationId xmlns:p14="http://schemas.microsoft.com/office/powerpoint/2010/main" val="2763959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A450500-3AE7-4F73-83FF-D03FC789842A}" type="datetimeFigureOut">
              <a:rPr lang="ru-RU" smtClean="0"/>
              <a:t>27.02.2023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6F0863B-3AA0-4F20-A57D-F208EAA0CA5B}" type="slidenum">
              <a:rPr lang="ru-RU" smtClean="0"/>
              <a:t>‹#›</a:t>
            </a:fld>
            <a:endParaRPr lang="ru-RU"/>
          </a:p>
        </p:txBody>
      </p:sp>
    </p:spTree>
    <p:extLst>
      <p:ext uri="{BB962C8B-B14F-4D97-AF65-F5344CB8AC3E}">
        <p14:creationId xmlns:p14="http://schemas.microsoft.com/office/powerpoint/2010/main" val="3548594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A450500-3AE7-4F73-83FF-D03FC789842A}" type="datetimeFigureOut">
              <a:rPr lang="ru-RU" smtClean="0"/>
              <a:t>27.02.2023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6F0863B-3AA0-4F20-A57D-F208EAA0CA5B}" type="slidenum">
              <a:rPr lang="ru-RU" smtClean="0"/>
              <a:t>‹#›</a:t>
            </a:fld>
            <a:endParaRPr lang="ru-RU"/>
          </a:p>
        </p:txBody>
      </p:sp>
    </p:spTree>
    <p:extLst>
      <p:ext uri="{BB962C8B-B14F-4D97-AF65-F5344CB8AC3E}">
        <p14:creationId xmlns:p14="http://schemas.microsoft.com/office/powerpoint/2010/main" val="2511889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A450500-3AE7-4F73-83FF-D03FC789842A}" type="datetimeFigureOut">
              <a:rPr lang="ru-RU" smtClean="0"/>
              <a:t>27.02.2023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6F0863B-3AA0-4F20-A57D-F208EAA0CA5B}" type="slidenum">
              <a:rPr lang="ru-RU" smtClean="0"/>
              <a:t>‹#›</a:t>
            </a:fld>
            <a:endParaRPr lang="ru-RU"/>
          </a:p>
        </p:txBody>
      </p:sp>
    </p:spTree>
    <p:extLst>
      <p:ext uri="{BB962C8B-B14F-4D97-AF65-F5344CB8AC3E}">
        <p14:creationId xmlns:p14="http://schemas.microsoft.com/office/powerpoint/2010/main" val="3549776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A450500-3AE7-4F73-83FF-D03FC789842A}" type="datetimeFigureOut">
              <a:rPr lang="ru-RU" smtClean="0"/>
              <a:t>27.02.2023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6F0863B-3AA0-4F20-A57D-F208EAA0CA5B}" type="slidenum">
              <a:rPr lang="ru-RU" smtClean="0"/>
              <a:t>‹#›</a:t>
            </a:fld>
            <a:endParaRPr lang="ru-RU"/>
          </a:p>
        </p:txBody>
      </p:sp>
    </p:spTree>
    <p:extLst>
      <p:ext uri="{BB962C8B-B14F-4D97-AF65-F5344CB8AC3E}">
        <p14:creationId xmlns:p14="http://schemas.microsoft.com/office/powerpoint/2010/main" val="4122492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A450500-3AE7-4F73-83FF-D03FC789842A}" type="datetimeFigureOut">
              <a:rPr lang="ru-RU" smtClean="0"/>
              <a:t>27.02.2023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6F0863B-3AA0-4F20-A57D-F208EAA0CA5B}" type="slidenum">
              <a:rPr lang="ru-RU" smtClean="0"/>
              <a:t>‹#›</a:t>
            </a:fld>
            <a:endParaRPr lang="ru-RU"/>
          </a:p>
        </p:txBody>
      </p:sp>
    </p:spTree>
    <p:extLst>
      <p:ext uri="{BB962C8B-B14F-4D97-AF65-F5344CB8AC3E}">
        <p14:creationId xmlns:p14="http://schemas.microsoft.com/office/powerpoint/2010/main" val="628351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A450500-3AE7-4F73-83FF-D03FC789842A}" type="datetimeFigureOut">
              <a:rPr lang="ru-RU" smtClean="0"/>
              <a:t>27.02.2023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6F0863B-3AA0-4F20-A57D-F208EAA0CA5B}" type="slidenum">
              <a:rPr lang="ru-RU" smtClean="0"/>
              <a:t>‹#›</a:t>
            </a:fld>
            <a:endParaRPr lang="ru-RU"/>
          </a:p>
        </p:txBody>
      </p:sp>
    </p:spTree>
    <p:extLst>
      <p:ext uri="{BB962C8B-B14F-4D97-AF65-F5344CB8AC3E}">
        <p14:creationId xmlns:p14="http://schemas.microsoft.com/office/powerpoint/2010/main" val="1542883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A450500-3AE7-4F73-83FF-D03FC789842A}" type="datetimeFigureOut">
              <a:rPr lang="ru-RU" smtClean="0"/>
              <a:t>27.02.2023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6F0863B-3AA0-4F20-A57D-F208EAA0CA5B}" type="slidenum">
              <a:rPr lang="ru-RU" smtClean="0"/>
              <a:t>‹#›</a:t>
            </a:fld>
            <a:endParaRPr lang="ru-RU"/>
          </a:p>
        </p:txBody>
      </p:sp>
    </p:spTree>
    <p:extLst>
      <p:ext uri="{BB962C8B-B14F-4D97-AF65-F5344CB8AC3E}">
        <p14:creationId xmlns:p14="http://schemas.microsoft.com/office/powerpoint/2010/main" val="827414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A450500-3AE7-4F73-83FF-D03FC789842A}" type="datetimeFigureOut">
              <a:rPr lang="ru-RU" smtClean="0"/>
              <a:t>27.02.2023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6F0863B-3AA0-4F20-A57D-F208EAA0CA5B}" type="slidenum">
              <a:rPr lang="ru-RU" smtClean="0"/>
              <a:t>‹#›</a:t>
            </a:fld>
            <a:endParaRPr lang="ru-RU"/>
          </a:p>
        </p:txBody>
      </p:sp>
    </p:spTree>
    <p:extLst>
      <p:ext uri="{BB962C8B-B14F-4D97-AF65-F5344CB8AC3E}">
        <p14:creationId xmlns:p14="http://schemas.microsoft.com/office/powerpoint/2010/main" val="588111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A450500-3AE7-4F73-83FF-D03FC789842A}" type="datetimeFigureOut">
              <a:rPr lang="ru-RU" smtClean="0"/>
              <a:t>27.02.2023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6F0863B-3AA0-4F20-A57D-F208EAA0CA5B}" type="slidenum">
              <a:rPr lang="ru-RU" smtClean="0"/>
              <a:t>‹#›</a:t>
            </a:fld>
            <a:endParaRPr lang="ru-RU"/>
          </a:p>
        </p:txBody>
      </p:sp>
    </p:spTree>
    <p:extLst>
      <p:ext uri="{BB962C8B-B14F-4D97-AF65-F5344CB8AC3E}">
        <p14:creationId xmlns:p14="http://schemas.microsoft.com/office/powerpoint/2010/main" val="2120413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450500-3AE7-4F73-83FF-D03FC789842A}" type="datetimeFigureOut">
              <a:rPr lang="ru-RU" smtClean="0"/>
              <a:t>27.02.2023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F0863B-3AA0-4F20-A57D-F208EAA0CA5B}" type="slidenum">
              <a:rPr lang="ru-RU" smtClean="0"/>
              <a:t>‹#›</a:t>
            </a:fld>
            <a:endParaRPr lang="ru-RU"/>
          </a:p>
        </p:txBody>
      </p:sp>
    </p:spTree>
    <p:extLst>
      <p:ext uri="{BB962C8B-B14F-4D97-AF65-F5344CB8AC3E}">
        <p14:creationId xmlns:p14="http://schemas.microsoft.com/office/powerpoint/2010/main" val="4174016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png"/><Relationship Id="rId7"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jpeg"/><Relationship Id="rId5" Type="http://schemas.microsoft.com/office/2007/relationships/hdphoto" Target="../media/hdphoto1.wdp"/><Relationship Id="rId10" Type="http://schemas.openxmlformats.org/officeDocument/2006/relationships/image" Target="../media/image8.jpeg"/><Relationship Id="rId4" Type="http://schemas.openxmlformats.org/officeDocument/2006/relationships/image" Target="../media/image3.jpeg"/><Relationship Id="rId9" Type="http://schemas.openxmlformats.org/officeDocument/2006/relationships/image" Target="../media/image7.jpeg"/></Relationships>
</file>

<file path=ppt/slides/_rels/slide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9.png"/><Relationship Id="rId7" Type="http://schemas.microsoft.com/office/2007/relationships/hdphoto" Target="../media/hdphoto2.wdp"/><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1.jpeg"/><Relationship Id="rId11" Type="http://schemas.microsoft.com/office/2007/relationships/hdphoto" Target="../media/hdphoto4.wdp"/><Relationship Id="rId5" Type="http://schemas.openxmlformats.org/officeDocument/2006/relationships/image" Target="../media/image4.jpeg"/><Relationship Id="rId10" Type="http://schemas.openxmlformats.org/officeDocument/2006/relationships/image" Target="../media/image13.png"/><Relationship Id="rId4" Type="http://schemas.openxmlformats.org/officeDocument/2006/relationships/image" Target="../media/image10.jpeg"/><Relationship Id="rId9" Type="http://schemas.microsoft.com/office/2007/relationships/hdphoto" Target="../media/hdphoto3.wdp"/></Relationships>
</file>

<file path=ppt/slides/_rels/slide3.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4.jpeg"/><Relationship Id="rId7"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7.xml"/><Relationship Id="rId6" Type="http://schemas.microsoft.com/office/2007/relationships/hdphoto" Target="../media/hdphoto5.wdp"/><Relationship Id="rId11" Type="http://schemas.openxmlformats.org/officeDocument/2006/relationships/image" Target="../media/image19.png"/><Relationship Id="rId5" Type="http://schemas.openxmlformats.org/officeDocument/2006/relationships/image" Target="../media/image16.png"/><Relationship Id="rId10" Type="http://schemas.microsoft.com/office/2007/relationships/hdphoto" Target="../media/hdphoto7.wdp"/><Relationship Id="rId4" Type="http://schemas.openxmlformats.org/officeDocument/2006/relationships/image" Target="../media/image15.jpeg"/><Relationship Id="rId9"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4.jpeg"/><Relationship Id="rId7"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1.png"/><Relationship Id="rId5" Type="http://schemas.microsoft.com/office/2007/relationships/hdphoto" Target="../media/hdphoto8.wdp"/><Relationship Id="rId4" Type="http://schemas.openxmlformats.org/officeDocument/2006/relationships/image" Target="../media/image20.png"/><Relationship Id="rId9" Type="http://schemas.openxmlformats.org/officeDocument/2006/relationships/image" Target="../media/image24.png"/></Relationships>
</file>

<file path=ppt/slides/_rels/slide5.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 Id="rId9" Type="http://schemas.openxmlformats.org/officeDocument/2006/relationships/image" Target="../media/image4.jpeg"/></Relationships>
</file>

<file path=ppt/slides/_rels/slide6.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1.jpeg"/><Relationship Id="rId7" Type="http://schemas.openxmlformats.org/officeDocument/2006/relationships/image" Target="../media/image34.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4.jpeg"/><Relationship Id="rId9" Type="http://schemas.openxmlformats.org/officeDocument/2006/relationships/image" Target="../media/image3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кроха\Desktop\1619714242_24-phonoteka_org-p-svetlo-salatovii-fon-dlya-prezentatsii-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19" y="0"/>
            <a:ext cx="9157219" cy="6916153"/>
          </a:xfrm>
          <a:prstGeom prst="rect">
            <a:avLst/>
          </a:prstGeom>
          <a:noFill/>
          <a:extLst>
            <a:ext uri="{909E8E84-426E-40DD-AFC4-6F175D3DCCD1}">
              <a14:hiddenFill xmlns:a14="http://schemas.microsoft.com/office/drawing/2010/main">
                <a:solidFill>
                  <a:srgbClr val="FFFFFF"/>
                </a:solidFill>
              </a14:hiddenFill>
            </a:ext>
          </a:extLst>
        </p:spPr>
      </p:pic>
      <p:sp>
        <p:nvSpPr>
          <p:cNvPr id="11" name="Прямоугольник 10"/>
          <p:cNvSpPr/>
          <p:nvPr/>
        </p:nvSpPr>
        <p:spPr>
          <a:xfrm>
            <a:off x="214996" y="2902954"/>
            <a:ext cx="8700787" cy="3955045"/>
          </a:xfrm>
          <a:prstGeom prst="rect">
            <a:avLst/>
          </a:prstGeom>
          <a:solidFill>
            <a:srgbClr val="CCCCFF"/>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WordArt 2"/>
          <p:cNvSpPr>
            <a:spLocks noChangeArrowheads="1" noChangeShapeType="1" noTextEdit="1"/>
          </p:cNvSpPr>
          <p:nvPr/>
        </p:nvSpPr>
        <p:spPr bwMode="auto">
          <a:xfrm>
            <a:off x="2853559" y="143071"/>
            <a:ext cx="4810061" cy="425487"/>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ru-RU" sz="1400" kern="10" spc="-70" dirty="0" smtClean="0">
                <a:ln w="9525">
                  <a:solidFill>
                    <a:srgbClr val="000000"/>
                  </a:solidFill>
                  <a:round/>
                  <a:headEnd/>
                  <a:tailEnd/>
                </a:ln>
                <a:solidFill>
                  <a:srgbClr val="BB11BF"/>
                </a:solidFill>
                <a:latin typeface="Arial Black"/>
              </a:rPr>
              <a:t>Кружок «Говорим правильно»</a:t>
            </a:r>
            <a:endParaRPr lang="ru-RU" sz="1400" kern="10" spc="-70" dirty="0" smtClean="0">
              <a:ln w="9525">
                <a:solidFill>
                  <a:srgbClr val="000000"/>
                </a:solidFill>
                <a:round/>
                <a:headEnd/>
                <a:tailEnd/>
              </a:ln>
              <a:solidFill>
                <a:srgbClr val="BB11BF"/>
              </a:solidFill>
              <a:effectLst/>
              <a:latin typeface="Arial Black"/>
            </a:endParaRPr>
          </a:p>
        </p:txBody>
      </p:sp>
      <p:pic>
        <p:nvPicPr>
          <p:cNvPr id="8" name="Picture 2" descr="C:\Users\кроха\Desktop\logop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39638" y="129796"/>
            <a:ext cx="979526" cy="470293"/>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2339101" y="725287"/>
            <a:ext cx="6530832" cy="1938992"/>
          </a:xfrm>
          <a:prstGeom prst="rect">
            <a:avLst/>
          </a:prstGeom>
          <a:solidFill>
            <a:srgbClr val="CCCCFF"/>
          </a:solidFill>
          <a:ln>
            <a:solidFill>
              <a:schemeClr val="accent1"/>
            </a:solidFill>
          </a:ln>
          <a:scene3d>
            <a:camera prst="orthographicFront"/>
            <a:lightRig rig="threePt" dir="t"/>
          </a:scene3d>
          <a:sp3d>
            <a:bevelT prst="angle"/>
          </a:sp3d>
        </p:spPr>
        <p:txBody>
          <a:bodyPr wrap="square">
            <a:spAutoFit/>
          </a:bodyPr>
          <a:lstStyle/>
          <a:p>
            <a:pPr algn="just"/>
            <a:r>
              <a:rPr lang="ru-RU" sz="1200" dirty="0" smtClean="0">
                <a:latin typeface="Comic Sans MS" panose="030F0702030302020204" pitchFamily="66" charset="0"/>
              </a:rPr>
              <a:t>Оказание </a:t>
            </a:r>
            <a:r>
              <a:rPr lang="ru-RU" sz="1200" dirty="0">
                <a:latin typeface="Comic Sans MS" panose="030F0702030302020204" pitchFamily="66" charset="0"/>
              </a:rPr>
              <a:t>услуги учителя-логопеда производится на основе запроса родителей (законных представителей</a:t>
            </a:r>
            <a:r>
              <a:rPr lang="ru-RU" sz="1200" dirty="0" smtClean="0">
                <a:latin typeface="Comic Sans MS" panose="030F0702030302020204" pitchFamily="66" charset="0"/>
              </a:rPr>
              <a:t>). </a:t>
            </a:r>
            <a:r>
              <a:rPr lang="ru-RU" sz="1200" b="1" dirty="0" smtClean="0">
                <a:solidFill>
                  <a:srgbClr val="FF0000"/>
                </a:solidFill>
                <a:latin typeface="Comic Sans MS" panose="030F0702030302020204" pitchFamily="66" charset="0"/>
              </a:rPr>
              <a:t>Работа </a:t>
            </a:r>
            <a:r>
              <a:rPr lang="ru-RU" sz="1200" b="1" dirty="0">
                <a:solidFill>
                  <a:srgbClr val="FF0000"/>
                </a:solidFill>
                <a:latin typeface="Comic Sans MS" panose="030F0702030302020204" pitchFamily="66" charset="0"/>
              </a:rPr>
              <a:t>по коррекции речи строится по следующим основным направлениям</a:t>
            </a:r>
            <a:r>
              <a:rPr lang="ru-RU" sz="1200" b="1" dirty="0" smtClean="0">
                <a:solidFill>
                  <a:srgbClr val="FF0000"/>
                </a:solidFill>
                <a:latin typeface="Comic Sans MS" panose="030F0702030302020204" pitchFamily="66" charset="0"/>
              </a:rPr>
              <a:t>:</a:t>
            </a:r>
          </a:p>
          <a:p>
            <a:pPr algn="just"/>
            <a:r>
              <a:rPr lang="ru-RU" sz="1200" b="1" dirty="0" smtClean="0">
                <a:latin typeface="Comic Sans MS" panose="030F0702030302020204" pitchFamily="66" charset="0"/>
              </a:rPr>
              <a:t>- </a:t>
            </a:r>
            <a:r>
              <a:rPr lang="ru-RU" sz="1200" dirty="0" smtClean="0">
                <a:latin typeface="Comic Sans MS" panose="030F0702030302020204" pitchFamily="66" charset="0"/>
              </a:rPr>
              <a:t>развитие </a:t>
            </a:r>
            <a:r>
              <a:rPr lang="ru-RU" sz="1200" dirty="0">
                <a:latin typeface="Comic Sans MS" panose="030F0702030302020204" pitchFamily="66" charset="0"/>
              </a:rPr>
              <a:t>артикуляционного и голосового аппарата;</a:t>
            </a:r>
          </a:p>
          <a:p>
            <a:pPr algn="just"/>
            <a:r>
              <a:rPr lang="ru-RU" sz="1200" dirty="0">
                <a:latin typeface="Comic Sans MS" panose="030F0702030302020204" pitchFamily="66" charset="0"/>
              </a:rPr>
              <a:t>-  развитие просодической стороны речи;</a:t>
            </a:r>
          </a:p>
          <a:p>
            <a:pPr algn="just"/>
            <a:r>
              <a:rPr lang="ru-RU" sz="1200" dirty="0">
                <a:latin typeface="Comic Sans MS" panose="030F0702030302020204" pitchFamily="66" charset="0"/>
              </a:rPr>
              <a:t>-  формирование </a:t>
            </a:r>
            <a:r>
              <a:rPr lang="ru-RU" sz="1200" dirty="0" err="1">
                <a:latin typeface="Comic Sans MS" panose="030F0702030302020204" pitchFamily="66" charset="0"/>
              </a:rPr>
              <a:t>звукопроизносительных</a:t>
            </a:r>
            <a:r>
              <a:rPr lang="ru-RU" sz="1200" dirty="0">
                <a:latin typeface="Comic Sans MS" panose="030F0702030302020204" pitchFamily="66" charset="0"/>
              </a:rPr>
              <a:t> навыков, фонематических процессов;</a:t>
            </a:r>
          </a:p>
          <a:p>
            <a:pPr algn="just"/>
            <a:r>
              <a:rPr lang="ru-RU" sz="1200" dirty="0">
                <a:latin typeface="Comic Sans MS" panose="030F0702030302020204" pitchFamily="66" charset="0"/>
              </a:rPr>
              <a:t>-  уточнение, обогащение и активизация лексического запаса в процессе нормализации звуковой стороны речи;</a:t>
            </a:r>
          </a:p>
          <a:p>
            <a:pPr algn="just"/>
            <a:r>
              <a:rPr lang="ru-RU" sz="1200" dirty="0">
                <a:latin typeface="Comic Sans MS" panose="030F0702030302020204" pitchFamily="66" charset="0"/>
              </a:rPr>
              <a:t>-  формирование грамматической и синтаксической сторон речи; - развитие диалогической и монологической речи.</a:t>
            </a:r>
          </a:p>
        </p:txBody>
      </p:sp>
      <p:sp>
        <p:nvSpPr>
          <p:cNvPr id="12" name="Прямоугольник 11"/>
          <p:cNvSpPr/>
          <p:nvPr/>
        </p:nvSpPr>
        <p:spPr>
          <a:xfrm>
            <a:off x="223622" y="568559"/>
            <a:ext cx="1972113" cy="2252448"/>
          </a:xfrm>
          <a:prstGeom prst="rect">
            <a:avLst/>
          </a:prstGeom>
          <a:solidFill>
            <a:srgbClr val="CCCCFF"/>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26" name="Picture 2" descr="C:\Users\кроха\Desktop\IMG_4914-08-02-23-08-46.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9623" t="17859" r="22504" b="11931"/>
          <a:stretch/>
        </p:blipFill>
        <p:spPr bwMode="auto">
          <a:xfrm>
            <a:off x="281424" y="528223"/>
            <a:ext cx="1845221" cy="17785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Прямоугольник 9"/>
          <p:cNvSpPr/>
          <p:nvPr/>
        </p:nvSpPr>
        <p:spPr>
          <a:xfrm>
            <a:off x="-282133" y="2202482"/>
            <a:ext cx="2972334" cy="1046440"/>
          </a:xfrm>
          <a:prstGeom prst="rect">
            <a:avLst/>
          </a:prstGeom>
        </p:spPr>
        <p:txBody>
          <a:bodyPr wrap="square">
            <a:spAutoFit/>
          </a:bodyPr>
          <a:lstStyle/>
          <a:p>
            <a:pPr algn="ctr" defTabSz="1049274"/>
            <a:r>
              <a:rPr lang="ru-RU" sz="1200" b="1" dirty="0">
                <a:solidFill>
                  <a:srgbClr val="5B9BD5">
                    <a:lumMod val="50000"/>
                  </a:srgbClr>
                </a:solidFill>
                <a:latin typeface="Times New Roman" panose="02020603050405020304" pitchFamily="18" charset="0"/>
                <a:cs typeface="Times New Roman" panose="02020603050405020304" pitchFamily="18" charset="0"/>
              </a:rPr>
              <a:t>Учитель - логопед</a:t>
            </a:r>
          </a:p>
          <a:p>
            <a:pPr lvl="0" algn="ctr" defTabSz="1049274"/>
            <a:r>
              <a:rPr lang="ru-RU" sz="1200" dirty="0" smtClean="0">
                <a:ln>
                  <a:solidFill>
                    <a:srgbClr val="8064A2">
                      <a:lumMod val="50000"/>
                    </a:srgbClr>
                  </a:solidFill>
                </a:ln>
                <a:solidFill>
                  <a:srgbClr val="0070C0"/>
                </a:solidFill>
                <a:latin typeface="Monotype Corsiva" panose="03010101010201010101" pitchFamily="66" charset="0"/>
              </a:rPr>
              <a:t>ЧИКИНА</a:t>
            </a:r>
            <a:endParaRPr lang="ru-RU" sz="1200" dirty="0">
              <a:ln>
                <a:solidFill>
                  <a:srgbClr val="8064A2">
                    <a:lumMod val="50000"/>
                  </a:srgbClr>
                </a:solidFill>
              </a:ln>
              <a:solidFill>
                <a:srgbClr val="0070C0"/>
              </a:solidFill>
              <a:latin typeface="Monotype Corsiva" panose="03010101010201010101" pitchFamily="66" charset="0"/>
            </a:endParaRPr>
          </a:p>
          <a:p>
            <a:pPr lvl="0" algn="ctr" defTabSz="1049274"/>
            <a:r>
              <a:rPr lang="ru-RU" sz="1200" dirty="0" smtClean="0">
                <a:ln>
                  <a:solidFill>
                    <a:srgbClr val="8064A2">
                      <a:lumMod val="50000"/>
                    </a:srgbClr>
                  </a:solidFill>
                </a:ln>
                <a:solidFill>
                  <a:srgbClr val="0070C0"/>
                </a:solidFill>
                <a:latin typeface="Monotype Corsiva" panose="03010101010201010101" pitchFamily="66" charset="0"/>
              </a:rPr>
              <a:t>ОКСАНА  ВЛАДИМИРОВНА</a:t>
            </a:r>
          </a:p>
          <a:p>
            <a:pPr lvl="0" algn="ctr" defTabSz="1049274"/>
            <a:endParaRPr lang="ru-RU" sz="1200" dirty="0" smtClean="0">
              <a:ln>
                <a:solidFill>
                  <a:srgbClr val="8064A2">
                    <a:lumMod val="50000"/>
                  </a:srgbClr>
                </a:solidFill>
              </a:ln>
              <a:solidFill>
                <a:srgbClr val="0070C0"/>
              </a:solidFill>
              <a:latin typeface="Monotype Corsiva" panose="03010101010201010101" pitchFamily="66" charset="0"/>
            </a:endParaRPr>
          </a:p>
          <a:p>
            <a:pPr lvl="0" algn="ctr" defTabSz="1049274"/>
            <a:endParaRPr lang="ru-RU" sz="1400" dirty="0">
              <a:ln>
                <a:solidFill>
                  <a:srgbClr val="8064A2">
                    <a:lumMod val="50000"/>
                  </a:srgbClr>
                </a:solidFill>
              </a:ln>
              <a:solidFill>
                <a:srgbClr val="0070C0"/>
              </a:solidFill>
              <a:latin typeface="Monotype Corsiva" panose="03010101010201010101" pitchFamily="66" charset="0"/>
            </a:endParaRPr>
          </a:p>
        </p:txBody>
      </p:sp>
      <p:sp>
        <p:nvSpPr>
          <p:cNvPr id="13" name="TextBox 12"/>
          <p:cNvSpPr txBox="1"/>
          <p:nvPr/>
        </p:nvSpPr>
        <p:spPr>
          <a:xfrm>
            <a:off x="396992" y="2937869"/>
            <a:ext cx="8361139" cy="461665"/>
          </a:xfrm>
          <a:prstGeom prst="rect">
            <a:avLst/>
          </a:prstGeom>
          <a:blipFill>
            <a:blip r:embed="rId6"/>
            <a:tile tx="0" ty="0" sx="100000" sy="100000" flip="none" algn="tl"/>
          </a:blipFill>
          <a:ln>
            <a:solidFill>
              <a:schemeClr val="accent1"/>
            </a:solidFill>
          </a:ln>
          <a:scene3d>
            <a:camera prst="orthographicFront"/>
            <a:lightRig rig="threePt" dir="t"/>
          </a:scene3d>
          <a:sp3d>
            <a:bevelT/>
          </a:sp3d>
        </p:spPr>
        <p:txBody>
          <a:bodyPr wrap="square" rtlCol="0">
            <a:spAutoFit/>
          </a:bodyPr>
          <a:lstStyle/>
          <a:p>
            <a:pPr lvl="0" algn="just" defTabSz="1280032"/>
            <a:r>
              <a:rPr lang="ru-RU" sz="1200" b="1" dirty="0">
                <a:solidFill>
                  <a:srgbClr val="C00000"/>
                </a:solidFill>
                <a:latin typeface="Times New Roman" panose="02020603050405020304" pitchFamily="18" charset="0"/>
                <a:cs typeface="Times New Roman" panose="02020603050405020304" pitchFamily="18" charset="0"/>
              </a:rPr>
              <a:t>Авторская </a:t>
            </a:r>
            <a:r>
              <a:rPr lang="ru-RU" sz="1200" b="1" dirty="0" smtClean="0">
                <a:solidFill>
                  <a:srgbClr val="C00000"/>
                </a:solidFill>
                <a:latin typeface="Times New Roman" panose="02020603050405020304" pitchFamily="18" charset="0"/>
                <a:cs typeface="Times New Roman" panose="02020603050405020304" pitchFamily="18" charset="0"/>
              </a:rPr>
              <a:t>программа: </a:t>
            </a:r>
            <a:r>
              <a:rPr lang="ru-RU" sz="1200" dirty="0" smtClean="0">
                <a:solidFill>
                  <a:srgbClr val="FF0000"/>
                </a:solidFill>
                <a:latin typeface="Times New Roman" panose="02020603050405020304" pitchFamily="18" charset="0"/>
                <a:cs typeface="Times New Roman" panose="02020603050405020304" pitchFamily="18" charset="0"/>
              </a:rPr>
              <a:t>рецензент: </a:t>
            </a:r>
            <a:r>
              <a:rPr lang="ru-RU" sz="1200" dirty="0" smtClean="0">
                <a:solidFill>
                  <a:srgbClr val="002060"/>
                </a:solidFill>
                <a:latin typeface="Times New Roman" panose="02020603050405020304" pitchFamily="18" charset="0"/>
                <a:cs typeface="Times New Roman" panose="02020603050405020304" pitchFamily="18" charset="0"/>
              </a:rPr>
              <a:t>Преподаватель </a:t>
            </a:r>
            <a:r>
              <a:rPr lang="ru-RU" sz="1200" dirty="0">
                <a:solidFill>
                  <a:srgbClr val="002060"/>
                </a:solidFill>
                <a:latin typeface="Times New Roman" panose="02020603050405020304" pitchFamily="18" charset="0"/>
                <a:cs typeface="Times New Roman" panose="02020603050405020304" pitchFamily="18" charset="0"/>
              </a:rPr>
              <a:t>государственного автономного профессионального образовательного учреждения «</a:t>
            </a:r>
            <a:r>
              <a:rPr lang="ru-RU" sz="1200" dirty="0" err="1">
                <a:solidFill>
                  <a:srgbClr val="002060"/>
                </a:solidFill>
                <a:latin typeface="Times New Roman" panose="02020603050405020304" pitchFamily="18" charset="0"/>
                <a:cs typeface="Times New Roman" panose="02020603050405020304" pitchFamily="18" charset="0"/>
              </a:rPr>
              <a:t>Чистопольский</a:t>
            </a:r>
            <a:r>
              <a:rPr lang="ru-RU" sz="1200" dirty="0">
                <a:solidFill>
                  <a:srgbClr val="002060"/>
                </a:solidFill>
                <a:latin typeface="Times New Roman" panose="02020603050405020304" pitchFamily="18" charset="0"/>
                <a:cs typeface="Times New Roman" panose="02020603050405020304" pitchFamily="18" charset="0"/>
              </a:rPr>
              <a:t> многопрофильный </a:t>
            </a:r>
            <a:r>
              <a:rPr lang="ru-RU" sz="1200" dirty="0" smtClean="0">
                <a:solidFill>
                  <a:srgbClr val="002060"/>
                </a:solidFill>
                <a:latin typeface="Times New Roman" panose="02020603050405020304" pitchFamily="18" charset="0"/>
                <a:cs typeface="Times New Roman" panose="02020603050405020304" pitchFamily="18" charset="0"/>
              </a:rPr>
              <a:t>колледж» </a:t>
            </a:r>
            <a:r>
              <a:rPr lang="ru-RU" sz="1200" dirty="0" err="1" smtClean="0">
                <a:solidFill>
                  <a:srgbClr val="002060"/>
                </a:solidFill>
                <a:latin typeface="Times New Roman" panose="02020603050405020304" pitchFamily="18" charset="0"/>
                <a:cs typeface="Times New Roman" panose="02020603050405020304" pitchFamily="18" charset="0"/>
              </a:rPr>
              <a:t>Валиуллина</a:t>
            </a:r>
            <a:r>
              <a:rPr lang="ru-RU" sz="1200" dirty="0" smtClean="0">
                <a:solidFill>
                  <a:srgbClr val="002060"/>
                </a:solidFill>
                <a:latin typeface="Times New Roman" panose="02020603050405020304" pitchFamily="18" charset="0"/>
                <a:cs typeface="Times New Roman" panose="02020603050405020304" pitchFamily="18" charset="0"/>
              </a:rPr>
              <a:t> Ф.М.</a:t>
            </a:r>
            <a:endParaRPr lang="ru-RU" sz="1200" dirty="0">
              <a:solidFill>
                <a:srgbClr val="002060"/>
              </a:solidFill>
              <a:latin typeface="Times New Roman" panose="02020603050405020304" pitchFamily="18" charset="0"/>
              <a:cs typeface="Times New Roman" panose="02020603050405020304" pitchFamily="18" charset="0"/>
            </a:endParaRPr>
          </a:p>
        </p:txBody>
      </p:sp>
      <p:sp>
        <p:nvSpPr>
          <p:cNvPr id="14" name="Прямоугольник 13"/>
          <p:cNvSpPr/>
          <p:nvPr/>
        </p:nvSpPr>
        <p:spPr>
          <a:xfrm>
            <a:off x="5072302" y="3550150"/>
            <a:ext cx="3685830" cy="3046988"/>
          </a:xfrm>
          <a:prstGeom prst="rect">
            <a:avLst/>
          </a:prstGeom>
          <a:solidFill>
            <a:srgbClr val="CCCCFF"/>
          </a:solidFill>
          <a:ln>
            <a:solidFill>
              <a:schemeClr val="accent1"/>
            </a:solidFill>
          </a:ln>
          <a:scene3d>
            <a:camera prst="orthographicFront"/>
            <a:lightRig rig="threePt" dir="t"/>
          </a:scene3d>
          <a:sp3d>
            <a:bevelT prst="angle"/>
          </a:sp3d>
        </p:spPr>
        <p:txBody>
          <a:bodyPr wrap="square">
            <a:spAutoFit/>
          </a:bodyPr>
          <a:lstStyle/>
          <a:p>
            <a:pPr algn="just"/>
            <a:r>
              <a:rPr lang="ru-RU" sz="1200" b="1" dirty="0" smtClean="0">
                <a:solidFill>
                  <a:srgbClr val="FF0000"/>
                </a:solidFill>
                <a:latin typeface="Comic Sans MS" panose="030F0702030302020204" pitchFamily="66" charset="0"/>
              </a:rPr>
              <a:t>Методы </a:t>
            </a:r>
            <a:r>
              <a:rPr lang="ru-RU" sz="1200" b="1" dirty="0">
                <a:solidFill>
                  <a:srgbClr val="FF0000"/>
                </a:solidFill>
                <a:latin typeface="Comic Sans MS" panose="030F0702030302020204" pitchFamily="66" charset="0"/>
              </a:rPr>
              <a:t>и средства реализации программы:</a:t>
            </a:r>
          </a:p>
          <a:p>
            <a:pPr algn="just"/>
            <a:r>
              <a:rPr lang="ru-RU" sz="1200" dirty="0">
                <a:latin typeface="Comic Sans MS" panose="030F0702030302020204" pitchFamily="66" charset="0"/>
              </a:rPr>
              <a:t>1) Словесные методы: рассказ, объяснение, беседа, разъяснение, поручение, анализ ситуаций, обсуждение, </a:t>
            </a:r>
            <a:r>
              <a:rPr lang="ru-RU" sz="1200" dirty="0" smtClean="0">
                <a:latin typeface="Comic Sans MS" panose="030F0702030302020204" pitchFamily="66" charset="0"/>
              </a:rPr>
              <a:t> 2)Методы </a:t>
            </a:r>
            <a:r>
              <a:rPr lang="ru-RU" sz="1200" dirty="0">
                <a:latin typeface="Comic Sans MS" panose="030F0702030302020204" pitchFamily="66" charset="0"/>
              </a:rPr>
              <a:t>практического обучения: упражнения (устные, графические, двигательные (для развития общей и мелкой моторики</a:t>
            </a:r>
            <a:r>
              <a:rPr lang="ru-RU" sz="1200" dirty="0" smtClean="0">
                <a:latin typeface="Comic Sans MS" panose="030F0702030302020204" pitchFamily="66" charset="0"/>
              </a:rPr>
              <a:t>);</a:t>
            </a:r>
            <a:endParaRPr lang="ru-RU" sz="1200" dirty="0">
              <a:latin typeface="Comic Sans MS" panose="030F0702030302020204" pitchFamily="66" charset="0"/>
            </a:endParaRPr>
          </a:p>
          <a:p>
            <a:pPr algn="just"/>
            <a:r>
              <a:rPr lang="ru-RU" sz="1200" dirty="0" smtClean="0">
                <a:latin typeface="Comic Sans MS" panose="030F0702030302020204" pitchFamily="66" charset="0"/>
              </a:rPr>
              <a:t>3</a:t>
            </a:r>
            <a:r>
              <a:rPr lang="ru-RU" sz="1200" dirty="0">
                <a:latin typeface="Comic Sans MS" panose="030F0702030302020204" pitchFamily="66" charset="0"/>
              </a:rPr>
              <a:t>) Методы поддержки эмоциональной активности: игровые и воображаемые ситуации; похвала (в качестве аванса, подбадривания, как положительный итог, как утешение); придумывание сказок, рассказов, стихотворений, загадок и т.д.; игры-драматизации; сюрпризные моменты, забавы, фокусы; элементы творчества и новизны; юмор и шутка</a:t>
            </a:r>
            <a:r>
              <a:rPr lang="ru-RU" sz="1200" dirty="0" smtClean="0">
                <a:latin typeface="Comic Sans MS" panose="030F0702030302020204" pitchFamily="66" charset="0"/>
              </a:rPr>
              <a:t>.</a:t>
            </a:r>
            <a:endParaRPr lang="ru-RU" sz="1200" dirty="0">
              <a:latin typeface="Comic Sans MS" panose="030F0702030302020204" pitchFamily="66" charset="0"/>
            </a:endParaRPr>
          </a:p>
        </p:txBody>
      </p:sp>
      <p:sp>
        <p:nvSpPr>
          <p:cNvPr id="15" name="Прямоугольник 14"/>
          <p:cNvSpPr/>
          <p:nvPr/>
        </p:nvSpPr>
        <p:spPr>
          <a:xfrm>
            <a:off x="408132" y="31142"/>
            <a:ext cx="1660711" cy="523220"/>
          </a:xfrm>
          <a:prstGeom prst="rect">
            <a:avLst/>
          </a:prstGeom>
          <a:noFill/>
        </p:spPr>
        <p:txBody>
          <a:bodyPr wrap="none" lIns="91440" tIns="45720" rIns="91440" bIns="45720">
            <a:spAutoFit/>
          </a:bodyPr>
          <a:lstStyle/>
          <a:p>
            <a:pPr algn="ctr"/>
            <a:r>
              <a:rPr lang="ru-RU" sz="1400" b="1" i="1" dirty="0" smtClean="0">
                <a:ln w="1905">
                  <a:solidFill>
                    <a:sysClr val="windowText" lastClr="000000"/>
                  </a:solidFill>
                </a:ln>
                <a:solidFill>
                  <a:srgbClr val="0070C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РУКОВОДИТЕЛЬ </a:t>
            </a:r>
          </a:p>
          <a:p>
            <a:pPr algn="ctr"/>
            <a:r>
              <a:rPr lang="ru-RU" sz="1400" b="1" i="1" dirty="0" smtClean="0">
                <a:ln w="1905">
                  <a:solidFill>
                    <a:sysClr val="windowText" lastClr="000000"/>
                  </a:solidFill>
                </a:ln>
                <a:solidFill>
                  <a:srgbClr val="0070C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КРУЖКА</a:t>
            </a:r>
            <a:endParaRPr lang="ru-RU" sz="1400" b="1" i="1" cap="none" spc="0" dirty="0">
              <a:ln w="1905">
                <a:solidFill>
                  <a:sysClr val="windowText" lastClr="000000"/>
                </a:solidFill>
              </a:ln>
              <a:solidFill>
                <a:srgbClr val="0070C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pic>
        <p:nvPicPr>
          <p:cNvPr id="1028" name="Picture 4" descr="C:\Users\кроха\Downloads\FullSizeRender-08-02-23-09-24-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3106" y="3496139"/>
            <a:ext cx="2044605" cy="15334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9" name="Picture 5" descr="C:\Users\кроха\Downloads\FullSizeRender-08-02-23-09-24-7.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6809" t="21518"/>
          <a:stretch/>
        </p:blipFill>
        <p:spPr bwMode="auto">
          <a:xfrm>
            <a:off x="396993" y="5138184"/>
            <a:ext cx="2166855" cy="15331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1" name="Picture 7" descr="C:\Users\кроха\Downloads\FullSizeRender-08-02-23-09-24-10 (1).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6464" t="5221" r="7194" b="9090"/>
          <a:stretch/>
        </p:blipFill>
        <p:spPr bwMode="auto">
          <a:xfrm>
            <a:off x="2848038" y="3525618"/>
            <a:ext cx="1980979" cy="14744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2" name="Picture 8" descr="C:\Users\кроха\Downloads\FullSizeRender-08-02-23-09-24-4.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816432" y="5138184"/>
            <a:ext cx="2044192" cy="15331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19479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кроха\Desktop\1619714242_24-phonoteka_org-p-svetlo-salatovii-fon-dlya-prezentatsii-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19" y="0"/>
            <a:ext cx="9157219" cy="6916153"/>
          </a:xfrm>
          <a:prstGeom prst="rect">
            <a:avLst/>
          </a:prstGeom>
          <a:noFill/>
          <a:extLst>
            <a:ext uri="{909E8E84-426E-40DD-AFC4-6F175D3DCCD1}">
              <a14:hiddenFill xmlns:a14="http://schemas.microsoft.com/office/drawing/2010/main">
                <a:solidFill>
                  <a:srgbClr val="FFFFFF"/>
                </a:solidFill>
              </a14:hiddenFill>
            </a:ext>
          </a:extLst>
        </p:spPr>
      </p:pic>
      <p:sp>
        <p:nvSpPr>
          <p:cNvPr id="3" name="WordArt 2"/>
          <p:cNvSpPr>
            <a:spLocks noChangeArrowheads="1" noChangeShapeType="1" noTextEdit="1"/>
          </p:cNvSpPr>
          <p:nvPr/>
        </p:nvSpPr>
        <p:spPr bwMode="auto">
          <a:xfrm>
            <a:off x="2987824" y="128875"/>
            <a:ext cx="4810061" cy="425487"/>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ru-RU" sz="1400" kern="10" spc="-70" dirty="0" smtClean="0">
                <a:ln w="9525">
                  <a:solidFill>
                    <a:srgbClr val="000000"/>
                  </a:solidFill>
                  <a:round/>
                  <a:headEnd/>
                  <a:tailEnd/>
                </a:ln>
                <a:solidFill>
                  <a:srgbClr val="BB11BF"/>
                </a:solidFill>
                <a:latin typeface="Arial Black"/>
              </a:rPr>
              <a:t>Кружок «Я люблю английский»</a:t>
            </a:r>
            <a:endParaRPr lang="ru-RU" sz="1400" kern="10" spc="-70" dirty="0" smtClean="0">
              <a:ln w="9525">
                <a:solidFill>
                  <a:srgbClr val="000000"/>
                </a:solidFill>
                <a:round/>
                <a:headEnd/>
                <a:tailEnd/>
              </a:ln>
              <a:solidFill>
                <a:srgbClr val="BB11BF"/>
              </a:solidFill>
              <a:effectLst/>
              <a:latin typeface="Arial Black"/>
            </a:endParaRPr>
          </a:p>
        </p:txBody>
      </p:sp>
      <p:pic>
        <p:nvPicPr>
          <p:cNvPr id="5" name="Рисунок 4"/>
          <p:cNvPicPr>
            <a:picLocks noChangeAspect="1"/>
          </p:cNvPicPr>
          <p:nvPr/>
        </p:nvPicPr>
        <p:blipFill>
          <a:blip r:embed="rId3"/>
          <a:stretch>
            <a:fillRect/>
          </a:stretch>
        </p:blipFill>
        <p:spPr>
          <a:xfrm>
            <a:off x="8100392" y="64791"/>
            <a:ext cx="570642" cy="508733"/>
          </a:xfrm>
          <a:prstGeom prst="rect">
            <a:avLst/>
          </a:prstGeom>
        </p:spPr>
      </p:pic>
      <p:sp>
        <p:nvSpPr>
          <p:cNvPr id="6" name="Прямоугольник 5"/>
          <p:cNvSpPr/>
          <p:nvPr/>
        </p:nvSpPr>
        <p:spPr>
          <a:xfrm>
            <a:off x="223622" y="554362"/>
            <a:ext cx="2188138" cy="2441817"/>
          </a:xfrm>
          <a:prstGeom prst="rect">
            <a:avLst/>
          </a:prstGeom>
          <a:solidFill>
            <a:srgbClr val="CCCCFF"/>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Picture 3" descr="C:\Users\кроха\Downloads\IMG_3531-03-08-22-11-36.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6809"/>
          <a:stretch/>
        </p:blipFill>
        <p:spPr bwMode="auto">
          <a:xfrm>
            <a:off x="617256" y="554362"/>
            <a:ext cx="1400870" cy="176741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168476" y="2204864"/>
            <a:ext cx="2972334" cy="1046440"/>
          </a:xfrm>
          <a:prstGeom prst="rect">
            <a:avLst/>
          </a:prstGeom>
        </p:spPr>
        <p:txBody>
          <a:bodyPr wrap="square">
            <a:spAutoFit/>
          </a:bodyPr>
          <a:lstStyle/>
          <a:p>
            <a:pPr algn="ctr" defTabSz="1049274"/>
            <a:r>
              <a:rPr lang="ru-RU" sz="1200" b="1" dirty="0">
                <a:solidFill>
                  <a:srgbClr val="5B9BD5">
                    <a:lumMod val="50000"/>
                  </a:srgbClr>
                </a:solidFill>
                <a:latin typeface="Times New Roman" panose="02020603050405020304" pitchFamily="18" charset="0"/>
                <a:cs typeface="Times New Roman" panose="02020603050405020304" pitchFamily="18" charset="0"/>
              </a:rPr>
              <a:t>Учитель  </a:t>
            </a:r>
            <a:r>
              <a:rPr lang="ru-RU" sz="1200" b="1" dirty="0" smtClean="0">
                <a:solidFill>
                  <a:srgbClr val="5B9BD5">
                    <a:lumMod val="50000"/>
                  </a:srgbClr>
                </a:solidFill>
                <a:latin typeface="Times New Roman" panose="02020603050405020304" pitchFamily="18" charset="0"/>
                <a:cs typeface="Times New Roman" panose="02020603050405020304" pitchFamily="18" charset="0"/>
              </a:rPr>
              <a:t>английского языка</a:t>
            </a:r>
            <a:endParaRPr lang="ru-RU" sz="1200" b="1" dirty="0">
              <a:solidFill>
                <a:srgbClr val="5B9BD5">
                  <a:lumMod val="50000"/>
                </a:srgbClr>
              </a:solidFill>
              <a:latin typeface="Times New Roman" panose="02020603050405020304" pitchFamily="18" charset="0"/>
              <a:cs typeface="Times New Roman" panose="02020603050405020304" pitchFamily="18" charset="0"/>
            </a:endParaRPr>
          </a:p>
          <a:p>
            <a:pPr lvl="0" algn="ctr" defTabSz="1049274"/>
            <a:r>
              <a:rPr lang="ru-RU" sz="1200" dirty="0" smtClean="0">
                <a:ln>
                  <a:solidFill>
                    <a:srgbClr val="8064A2">
                      <a:lumMod val="50000"/>
                    </a:srgbClr>
                  </a:solidFill>
                </a:ln>
                <a:solidFill>
                  <a:srgbClr val="0070C0"/>
                </a:solidFill>
                <a:latin typeface="Monotype Corsiva" panose="03010101010201010101" pitchFamily="66" charset="0"/>
              </a:rPr>
              <a:t>ТАРАСОВА</a:t>
            </a:r>
            <a:endParaRPr lang="ru-RU" sz="1200" dirty="0">
              <a:ln>
                <a:solidFill>
                  <a:srgbClr val="8064A2">
                    <a:lumMod val="50000"/>
                  </a:srgbClr>
                </a:solidFill>
              </a:ln>
              <a:solidFill>
                <a:srgbClr val="0070C0"/>
              </a:solidFill>
              <a:latin typeface="Monotype Corsiva" panose="03010101010201010101" pitchFamily="66" charset="0"/>
            </a:endParaRPr>
          </a:p>
          <a:p>
            <a:pPr lvl="0" algn="ctr" defTabSz="1049274"/>
            <a:r>
              <a:rPr lang="ru-RU" sz="1200" dirty="0" smtClean="0">
                <a:ln>
                  <a:solidFill>
                    <a:srgbClr val="8064A2">
                      <a:lumMod val="50000"/>
                    </a:srgbClr>
                  </a:solidFill>
                </a:ln>
                <a:solidFill>
                  <a:srgbClr val="0070C0"/>
                </a:solidFill>
                <a:latin typeface="Monotype Corsiva" panose="03010101010201010101" pitchFamily="66" charset="0"/>
              </a:rPr>
              <a:t>ЕКАТЕРИНА ЮРЬЕВНА</a:t>
            </a:r>
          </a:p>
          <a:p>
            <a:pPr lvl="0" algn="ctr" defTabSz="1049274"/>
            <a:endParaRPr lang="ru-RU" sz="1200" dirty="0" smtClean="0">
              <a:ln>
                <a:solidFill>
                  <a:srgbClr val="8064A2">
                    <a:lumMod val="50000"/>
                  </a:srgbClr>
                </a:solidFill>
              </a:ln>
              <a:solidFill>
                <a:srgbClr val="0070C0"/>
              </a:solidFill>
              <a:latin typeface="Monotype Corsiva" panose="03010101010201010101" pitchFamily="66" charset="0"/>
            </a:endParaRPr>
          </a:p>
          <a:p>
            <a:pPr lvl="0" algn="ctr" defTabSz="1049274"/>
            <a:endParaRPr lang="ru-RU" sz="1400" dirty="0">
              <a:ln>
                <a:solidFill>
                  <a:srgbClr val="8064A2">
                    <a:lumMod val="50000"/>
                  </a:srgbClr>
                </a:solidFill>
              </a:ln>
              <a:solidFill>
                <a:srgbClr val="0070C0"/>
              </a:solidFill>
              <a:latin typeface="Monotype Corsiva" panose="03010101010201010101" pitchFamily="66" charset="0"/>
            </a:endParaRPr>
          </a:p>
        </p:txBody>
      </p:sp>
      <p:sp>
        <p:nvSpPr>
          <p:cNvPr id="9" name="Прямоугольник 8"/>
          <p:cNvSpPr/>
          <p:nvPr/>
        </p:nvSpPr>
        <p:spPr>
          <a:xfrm>
            <a:off x="2627784" y="990440"/>
            <a:ext cx="2876386" cy="1569660"/>
          </a:xfrm>
          <a:prstGeom prst="rect">
            <a:avLst/>
          </a:prstGeom>
          <a:solidFill>
            <a:srgbClr val="CCCCFF"/>
          </a:solidFill>
          <a:ln>
            <a:solidFill>
              <a:schemeClr val="accent1"/>
            </a:solidFill>
          </a:ln>
          <a:scene3d>
            <a:camera prst="orthographicFront"/>
            <a:lightRig rig="threePt" dir="t"/>
          </a:scene3d>
          <a:sp3d>
            <a:bevelT prst="angle"/>
          </a:sp3d>
        </p:spPr>
        <p:txBody>
          <a:bodyPr wrap="square">
            <a:spAutoFit/>
          </a:bodyPr>
          <a:lstStyle/>
          <a:p>
            <a:pPr algn="just"/>
            <a:r>
              <a:rPr lang="ru-RU" sz="1200" b="1" dirty="0">
                <a:solidFill>
                  <a:srgbClr val="FF0000"/>
                </a:solidFill>
                <a:latin typeface="Comic Sans MS" panose="030F0702030302020204" pitchFamily="66" charset="0"/>
              </a:rPr>
              <a:t>Программа направлена на обучение детей общению на английском языке </a:t>
            </a:r>
            <a:r>
              <a:rPr lang="ru-RU" sz="1200" dirty="0">
                <a:latin typeface="Comic Sans MS" panose="030F0702030302020204" pitchFamily="66" charset="0"/>
              </a:rPr>
              <a:t>в простых ежедневных  ситуациях, обучению детей понимать и использовать некоторые основные лексические единицы и структуры английского языка</a:t>
            </a:r>
          </a:p>
        </p:txBody>
      </p:sp>
      <p:sp>
        <p:nvSpPr>
          <p:cNvPr id="10" name="Прямоугольник 9"/>
          <p:cNvSpPr/>
          <p:nvPr/>
        </p:nvSpPr>
        <p:spPr>
          <a:xfrm>
            <a:off x="565787" y="78439"/>
            <a:ext cx="1660711" cy="523220"/>
          </a:xfrm>
          <a:prstGeom prst="rect">
            <a:avLst/>
          </a:prstGeom>
          <a:noFill/>
        </p:spPr>
        <p:txBody>
          <a:bodyPr wrap="none" lIns="91440" tIns="45720" rIns="91440" bIns="45720">
            <a:spAutoFit/>
          </a:bodyPr>
          <a:lstStyle/>
          <a:p>
            <a:pPr algn="ctr"/>
            <a:r>
              <a:rPr lang="ru-RU" sz="1400" b="1" i="1" dirty="0" smtClean="0">
                <a:ln w="1905">
                  <a:solidFill>
                    <a:sysClr val="windowText" lastClr="000000"/>
                  </a:solidFill>
                </a:ln>
                <a:solidFill>
                  <a:srgbClr val="0070C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РУКОВОДИТЕЛЬ </a:t>
            </a:r>
          </a:p>
          <a:p>
            <a:pPr algn="ctr"/>
            <a:r>
              <a:rPr lang="ru-RU" sz="1400" b="1" i="1" dirty="0" smtClean="0">
                <a:ln w="1905">
                  <a:solidFill>
                    <a:sysClr val="windowText" lastClr="000000"/>
                  </a:solidFill>
                </a:ln>
                <a:solidFill>
                  <a:srgbClr val="0070C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КРУЖКА</a:t>
            </a:r>
            <a:endParaRPr lang="ru-RU" sz="1400" b="1" i="1" cap="none" spc="0" dirty="0">
              <a:ln w="1905">
                <a:solidFill>
                  <a:sysClr val="windowText" lastClr="000000"/>
                </a:solidFill>
              </a:ln>
              <a:solidFill>
                <a:srgbClr val="0070C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142478" y="3074276"/>
            <a:ext cx="8786716" cy="3663686"/>
          </a:xfrm>
          <a:prstGeom prst="rect">
            <a:avLst/>
          </a:prstGeom>
          <a:solidFill>
            <a:srgbClr val="CCCCFF"/>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5719578" y="766277"/>
            <a:ext cx="3163379" cy="2123658"/>
          </a:xfrm>
          <a:prstGeom prst="rect">
            <a:avLst/>
          </a:prstGeom>
          <a:blipFill>
            <a:blip r:embed="rId5"/>
            <a:tile tx="0" ty="0" sx="100000" sy="100000" flip="none" algn="tl"/>
          </a:blipFill>
          <a:ln>
            <a:solidFill>
              <a:schemeClr val="accent1"/>
            </a:solidFill>
          </a:ln>
          <a:scene3d>
            <a:camera prst="orthographicFront"/>
            <a:lightRig rig="threePt" dir="t"/>
          </a:scene3d>
          <a:sp3d>
            <a:bevelT/>
          </a:sp3d>
        </p:spPr>
        <p:txBody>
          <a:bodyPr wrap="square">
            <a:spAutoFit/>
          </a:bodyPr>
          <a:lstStyle/>
          <a:p>
            <a:pPr lvl="0" algn="ctr" defTabSz="1280032"/>
            <a:r>
              <a:rPr lang="ru-RU" sz="1200" b="1" dirty="0">
                <a:solidFill>
                  <a:srgbClr val="C00000"/>
                </a:solidFill>
                <a:latin typeface="Times New Roman" panose="02020603050405020304" pitchFamily="18" charset="0"/>
                <a:cs typeface="Times New Roman" panose="02020603050405020304" pitchFamily="18" charset="0"/>
              </a:rPr>
              <a:t>Авторская программа:</a:t>
            </a:r>
          </a:p>
          <a:p>
            <a:pPr lvl="0" algn="ctr" defTabSz="1280032"/>
            <a:r>
              <a:rPr lang="ru-RU" sz="1200" dirty="0" smtClean="0">
                <a:solidFill>
                  <a:srgbClr val="5B9BD5">
                    <a:lumMod val="50000"/>
                  </a:srgbClr>
                </a:solidFill>
                <a:latin typeface="Times New Roman" panose="02020603050405020304" pitchFamily="18" charset="0"/>
                <a:cs typeface="Times New Roman" panose="02020603050405020304" pitchFamily="18" charset="0"/>
              </a:rPr>
              <a:t>«Я люблю английский»</a:t>
            </a:r>
            <a:endParaRPr lang="ru-RU" sz="1200" dirty="0">
              <a:solidFill>
                <a:srgbClr val="5B9BD5">
                  <a:lumMod val="50000"/>
                </a:srgbClr>
              </a:solidFill>
              <a:latin typeface="Times New Roman" panose="02020603050405020304" pitchFamily="18" charset="0"/>
              <a:cs typeface="Times New Roman" panose="02020603050405020304" pitchFamily="18" charset="0"/>
            </a:endParaRPr>
          </a:p>
          <a:p>
            <a:pPr lvl="0" algn="ctr" defTabSz="1280032"/>
            <a:r>
              <a:rPr lang="ru-RU" sz="1200" dirty="0">
                <a:solidFill>
                  <a:srgbClr val="FF0000"/>
                </a:solidFill>
                <a:latin typeface="Times New Roman" panose="02020603050405020304" pitchFamily="18" charset="0"/>
                <a:cs typeface="Times New Roman" panose="02020603050405020304" pitchFamily="18" charset="0"/>
              </a:rPr>
              <a:t>рецензент:</a:t>
            </a:r>
          </a:p>
          <a:p>
            <a:pPr lvl="0" algn="ctr" defTabSz="1280032"/>
            <a:r>
              <a:rPr lang="ru-RU" sz="1200" dirty="0">
                <a:solidFill>
                  <a:srgbClr val="002060"/>
                </a:solidFill>
                <a:latin typeface="Times New Roman" panose="02020603050405020304" pitchFamily="18" charset="0"/>
                <a:cs typeface="Times New Roman" panose="02020603050405020304" pitchFamily="18" charset="0"/>
              </a:rPr>
              <a:t>Заведующий отделением дошкольного</a:t>
            </a:r>
          </a:p>
          <a:p>
            <a:pPr lvl="0" algn="ctr" defTabSz="1280032"/>
            <a:r>
              <a:rPr lang="ru-RU" sz="1200" dirty="0">
                <a:solidFill>
                  <a:srgbClr val="002060"/>
                </a:solidFill>
                <a:latin typeface="Times New Roman" panose="02020603050405020304" pitchFamily="18" charset="0"/>
                <a:cs typeface="Times New Roman" panose="02020603050405020304" pitchFamily="18" charset="0"/>
              </a:rPr>
              <a:t> и начального образования Приволжского межрегионального центра повышения квалификации </a:t>
            </a:r>
          </a:p>
          <a:p>
            <a:pPr lvl="0" algn="ctr" defTabSz="1280032"/>
            <a:r>
              <a:rPr lang="ru-RU" sz="1200" dirty="0">
                <a:solidFill>
                  <a:srgbClr val="002060"/>
                </a:solidFill>
                <a:latin typeface="Times New Roman" panose="02020603050405020304" pitchFamily="18" charset="0"/>
                <a:cs typeface="Times New Roman" panose="02020603050405020304" pitchFamily="18" charset="0"/>
              </a:rPr>
              <a:t>и переподготовки работников образования ФГАОУ ВО «Казанский (Приволжский) федеральный университет»</a:t>
            </a:r>
          </a:p>
          <a:p>
            <a:pPr lvl="0" algn="ctr" defTabSz="1280032"/>
            <a:r>
              <a:rPr lang="ru-RU" sz="1200" dirty="0" err="1">
                <a:solidFill>
                  <a:srgbClr val="002060"/>
                </a:solidFill>
                <a:latin typeface="Times New Roman" panose="02020603050405020304" pitchFamily="18" charset="0"/>
                <a:cs typeface="Times New Roman" panose="02020603050405020304" pitchFamily="18" charset="0"/>
              </a:rPr>
              <a:t>Р.К.Шаехова,к.п.н</a:t>
            </a:r>
            <a:r>
              <a:rPr lang="ru-RU" sz="1200" dirty="0">
                <a:solidFill>
                  <a:srgbClr val="002060"/>
                </a:solidFill>
                <a:latin typeface="Times New Roman" panose="02020603050405020304" pitchFamily="18" charset="0"/>
                <a:cs typeface="Times New Roman" panose="02020603050405020304" pitchFamily="18" charset="0"/>
              </a:rPr>
              <a:t>., доцент. </a:t>
            </a:r>
          </a:p>
        </p:txBody>
      </p:sp>
      <p:sp>
        <p:nvSpPr>
          <p:cNvPr id="15" name="Прямоугольник 14"/>
          <p:cNvSpPr/>
          <p:nvPr/>
        </p:nvSpPr>
        <p:spPr>
          <a:xfrm>
            <a:off x="351361" y="5373216"/>
            <a:ext cx="8368949" cy="1200329"/>
          </a:xfrm>
          <a:prstGeom prst="rect">
            <a:avLst/>
          </a:prstGeom>
          <a:solidFill>
            <a:srgbClr val="CCCCFF"/>
          </a:solidFill>
          <a:ln>
            <a:solidFill>
              <a:schemeClr val="accent1"/>
            </a:solidFill>
          </a:ln>
          <a:scene3d>
            <a:camera prst="orthographicFront"/>
            <a:lightRig rig="threePt" dir="t"/>
          </a:scene3d>
          <a:sp3d>
            <a:bevelT prst="angle"/>
          </a:sp3d>
        </p:spPr>
        <p:txBody>
          <a:bodyPr wrap="square">
            <a:spAutoFit/>
          </a:bodyPr>
          <a:lstStyle/>
          <a:p>
            <a:pPr algn="just"/>
            <a:r>
              <a:rPr lang="ru-RU" sz="1200" b="1" dirty="0" smtClean="0">
                <a:solidFill>
                  <a:srgbClr val="FF0000"/>
                </a:solidFill>
                <a:latin typeface="Comic Sans MS" panose="030F0702030302020204" pitchFamily="66" charset="0"/>
              </a:rPr>
              <a:t>Ожидаемые результаты: </a:t>
            </a:r>
          </a:p>
          <a:p>
            <a:pPr algn="just"/>
            <a:r>
              <a:rPr lang="ru-RU" sz="1200" dirty="0" smtClean="0">
                <a:latin typeface="Comic Sans MS" panose="030F0702030302020204" pitchFamily="66" charset="0"/>
              </a:rPr>
              <a:t>Высокий </a:t>
            </a:r>
            <a:r>
              <a:rPr lang="ru-RU" sz="1200" dirty="0">
                <a:latin typeface="Comic Sans MS" panose="030F0702030302020204" pitchFamily="66" charset="0"/>
              </a:rPr>
              <a:t>уровень мотивации к изучению английского </a:t>
            </a:r>
            <a:r>
              <a:rPr lang="ru-RU" sz="1200" dirty="0" smtClean="0">
                <a:latin typeface="Comic Sans MS" panose="030F0702030302020204" pitchFamily="66" charset="0"/>
              </a:rPr>
              <a:t>языка Ребенок </a:t>
            </a:r>
            <a:r>
              <a:rPr lang="ru-RU" sz="1200" dirty="0">
                <a:latin typeface="Comic Sans MS" panose="030F0702030302020204" pitchFamily="66" charset="0"/>
              </a:rPr>
              <a:t>свободно пользуется изученной лексикой, не допускает ошибок при чтении изученных слов и </a:t>
            </a:r>
            <a:r>
              <a:rPr lang="ru-RU" sz="1200" dirty="0" smtClean="0">
                <a:latin typeface="Comic Sans MS" panose="030F0702030302020204" pitchFamily="66" charset="0"/>
              </a:rPr>
              <a:t>фраз. Ребенок </a:t>
            </a:r>
            <a:r>
              <a:rPr lang="ru-RU" sz="1200" dirty="0">
                <a:latin typeface="Comic Sans MS" panose="030F0702030302020204" pitchFamily="66" charset="0"/>
              </a:rPr>
              <a:t>свободно владеет фразами и речевыми оборотами, изученными в рамках программы, в диалоговой речи легко задает вопрос и отвечает на него, всегда понимает о чем говорит на английском </a:t>
            </a:r>
            <a:r>
              <a:rPr lang="ru-RU" sz="1200" dirty="0" smtClean="0">
                <a:latin typeface="Comic Sans MS" panose="030F0702030302020204" pitchFamily="66" charset="0"/>
              </a:rPr>
              <a:t>языке. Ребенок </a:t>
            </a:r>
            <a:r>
              <a:rPr lang="ru-RU" sz="1200" dirty="0">
                <a:latin typeface="Comic Sans MS" panose="030F0702030302020204" pitchFamily="66" charset="0"/>
              </a:rPr>
              <a:t>знает и спокойно воспроизводит изученные в рамках программы  стихи, песни, рифмовки</a:t>
            </a:r>
          </a:p>
        </p:txBody>
      </p:sp>
      <p:pic>
        <p:nvPicPr>
          <p:cNvPr id="2050" name="Picture 2" descr="B:\image-08-02-23-10-16.jpeg"/>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l="13736" r="16087"/>
          <a:stretch/>
        </p:blipFill>
        <p:spPr bwMode="auto">
          <a:xfrm>
            <a:off x="3607234" y="3605380"/>
            <a:ext cx="1758650" cy="14096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1" name="Picture 3" descr="B:\image-08-02-23-10-17.jpeg"/>
          <p:cNvPicPr>
            <a:picLocks noChangeAspect="1" noChangeArrowheads="1"/>
          </p:cNvPicPr>
          <p:nvPr/>
        </p:nvPicPr>
        <p:blipFill>
          <a:blip r:embed="rId8" cstate="print">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94213" y="3260873"/>
            <a:ext cx="3247832" cy="18895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2" name="Picture 4" descr="B:\IMG_9030.PNG"/>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sharpenSoften amount="50000"/>
                    </a14:imgEffect>
                  </a14:imgLayer>
                </a14:imgProps>
              </a:ext>
              <a:ext uri="{28A0092B-C50C-407E-A947-70E740481C1C}">
                <a14:useLocalDpi xmlns:a14="http://schemas.microsoft.com/office/drawing/2010/main" val="0"/>
              </a:ext>
            </a:extLst>
          </a:blip>
          <a:srcRect l="5909" t="8507"/>
          <a:stretch/>
        </p:blipFill>
        <p:spPr bwMode="auto">
          <a:xfrm>
            <a:off x="5410919" y="3251304"/>
            <a:ext cx="3472038" cy="18990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21622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кроха\Desktop\1619714242_24-phonoteka_org-p-svetlo-salatovii-fon-dlya-prezentatsii-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19" y="0"/>
            <a:ext cx="9157219" cy="6916153"/>
          </a:xfrm>
          <a:prstGeom prst="rect">
            <a:avLst/>
          </a:prstGeom>
          <a:noFill/>
          <a:extLst>
            <a:ext uri="{909E8E84-426E-40DD-AFC4-6F175D3DCCD1}">
              <a14:hiddenFill xmlns:a14="http://schemas.microsoft.com/office/drawing/2010/main">
                <a:solidFill>
                  <a:srgbClr val="FFFFFF"/>
                </a:solidFill>
              </a14:hiddenFill>
            </a:ext>
          </a:extLst>
        </p:spPr>
      </p:pic>
      <p:sp>
        <p:nvSpPr>
          <p:cNvPr id="3" name="WordArt 2"/>
          <p:cNvSpPr>
            <a:spLocks noChangeArrowheads="1" noChangeShapeType="1" noTextEdit="1"/>
          </p:cNvSpPr>
          <p:nvPr/>
        </p:nvSpPr>
        <p:spPr bwMode="auto">
          <a:xfrm>
            <a:off x="2562596" y="239527"/>
            <a:ext cx="4810061" cy="425487"/>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ru-RU" sz="1400" kern="10" spc="-70" dirty="0" smtClean="0">
                <a:ln w="9525">
                  <a:solidFill>
                    <a:srgbClr val="000000"/>
                  </a:solidFill>
                  <a:round/>
                  <a:headEnd/>
                  <a:tailEnd/>
                </a:ln>
                <a:solidFill>
                  <a:srgbClr val="BB11BF"/>
                </a:solidFill>
                <a:latin typeface="Arial Black"/>
              </a:rPr>
              <a:t>Кружок «Скоро в школу»</a:t>
            </a:r>
            <a:endParaRPr lang="ru-RU" sz="1400" kern="10" spc="-70" dirty="0" smtClean="0">
              <a:ln w="9525">
                <a:solidFill>
                  <a:srgbClr val="000000"/>
                </a:solidFill>
                <a:round/>
                <a:headEnd/>
                <a:tailEnd/>
              </a:ln>
              <a:solidFill>
                <a:srgbClr val="BB11BF"/>
              </a:solidFill>
              <a:effectLst/>
              <a:latin typeface="Arial Black"/>
            </a:endParaRPr>
          </a:p>
        </p:txBody>
      </p:sp>
      <p:pic>
        <p:nvPicPr>
          <p:cNvPr id="4" name="Picture 2" descr="C:\Users\кроха\Desktop\18f2b7e8-6b3a-45e0-b814-5cd3af3dad7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28" y="161884"/>
            <a:ext cx="1350610" cy="566192"/>
          </a:xfrm>
          <a:prstGeom prst="rect">
            <a:avLst/>
          </a:prstGeom>
          <a:noFill/>
          <a:extLst>
            <a:ext uri="{909E8E84-426E-40DD-AFC4-6F175D3DCCD1}">
              <a14:hiddenFill xmlns:a14="http://schemas.microsoft.com/office/drawing/2010/main">
                <a:solidFill>
                  <a:srgbClr val="FFFFFF"/>
                </a:solidFill>
              </a14:hiddenFill>
            </a:ext>
          </a:extLst>
        </p:spPr>
      </p:pic>
      <p:sp>
        <p:nvSpPr>
          <p:cNvPr id="16" name="Прямоугольник 15"/>
          <p:cNvSpPr/>
          <p:nvPr/>
        </p:nvSpPr>
        <p:spPr>
          <a:xfrm>
            <a:off x="142477" y="2837700"/>
            <a:ext cx="8913989" cy="3958492"/>
          </a:xfrm>
          <a:prstGeom prst="rect">
            <a:avLst/>
          </a:prstGeom>
          <a:solidFill>
            <a:srgbClr val="CCCCFF"/>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142478" y="586166"/>
            <a:ext cx="2256733" cy="2441817"/>
          </a:xfrm>
          <a:prstGeom prst="rect">
            <a:avLst/>
          </a:prstGeom>
          <a:solidFill>
            <a:srgbClr val="CCCCFF"/>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3" name="Picture 2" descr="C:\Users\кроха\Desktop\1.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787" y="630601"/>
            <a:ext cx="1403969" cy="17655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4" name="Прямоугольник 13"/>
          <p:cNvSpPr/>
          <p:nvPr/>
        </p:nvSpPr>
        <p:spPr>
          <a:xfrm>
            <a:off x="565787" y="78439"/>
            <a:ext cx="1660711" cy="523220"/>
          </a:xfrm>
          <a:prstGeom prst="rect">
            <a:avLst/>
          </a:prstGeom>
          <a:noFill/>
        </p:spPr>
        <p:txBody>
          <a:bodyPr wrap="none" lIns="91440" tIns="45720" rIns="91440" bIns="45720">
            <a:spAutoFit/>
          </a:bodyPr>
          <a:lstStyle/>
          <a:p>
            <a:pPr algn="ctr"/>
            <a:r>
              <a:rPr lang="ru-RU" sz="1400" b="1" i="1" dirty="0" smtClean="0">
                <a:ln w="1905">
                  <a:solidFill>
                    <a:sysClr val="windowText" lastClr="000000"/>
                  </a:solidFill>
                </a:ln>
                <a:solidFill>
                  <a:srgbClr val="0070C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РУКОВОДИТЕЛЬ </a:t>
            </a:r>
          </a:p>
          <a:p>
            <a:pPr algn="ctr"/>
            <a:r>
              <a:rPr lang="ru-RU" sz="1400" b="1" i="1" dirty="0" smtClean="0">
                <a:ln w="1905">
                  <a:solidFill>
                    <a:sysClr val="windowText" lastClr="000000"/>
                  </a:solidFill>
                </a:ln>
                <a:solidFill>
                  <a:srgbClr val="0070C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КРУЖКА</a:t>
            </a:r>
            <a:endParaRPr lang="ru-RU" sz="1400" b="1" i="1" cap="none" spc="0" dirty="0">
              <a:ln w="1905">
                <a:solidFill>
                  <a:sysClr val="windowText" lastClr="000000"/>
                </a:solidFill>
              </a:ln>
              <a:solidFill>
                <a:srgbClr val="0070C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15" name="Прямоугольник 14"/>
          <p:cNvSpPr/>
          <p:nvPr/>
        </p:nvSpPr>
        <p:spPr>
          <a:xfrm>
            <a:off x="-215323" y="2314480"/>
            <a:ext cx="2972334" cy="1046440"/>
          </a:xfrm>
          <a:prstGeom prst="rect">
            <a:avLst/>
          </a:prstGeom>
        </p:spPr>
        <p:txBody>
          <a:bodyPr wrap="square">
            <a:spAutoFit/>
          </a:bodyPr>
          <a:lstStyle/>
          <a:p>
            <a:pPr algn="ctr" defTabSz="1049274"/>
            <a:r>
              <a:rPr lang="ru-RU" sz="1200" b="1" dirty="0">
                <a:solidFill>
                  <a:srgbClr val="5B9BD5">
                    <a:lumMod val="50000"/>
                  </a:srgbClr>
                </a:solidFill>
                <a:latin typeface="Times New Roman" panose="02020603050405020304" pitchFamily="18" charset="0"/>
                <a:cs typeface="Times New Roman" panose="02020603050405020304" pitchFamily="18" charset="0"/>
              </a:rPr>
              <a:t>Учитель  </a:t>
            </a:r>
            <a:r>
              <a:rPr lang="ru-RU" sz="1200" b="1" dirty="0" smtClean="0">
                <a:solidFill>
                  <a:srgbClr val="5B9BD5">
                    <a:lumMod val="50000"/>
                  </a:srgbClr>
                </a:solidFill>
                <a:latin typeface="Times New Roman" panose="02020603050405020304" pitchFamily="18" charset="0"/>
                <a:cs typeface="Times New Roman" panose="02020603050405020304" pitchFamily="18" charset="0"/>
              </a:rPr>
              <a:t>начальных классов</a:t>
            </a:r>
            <a:endParaRPr lang="ru-RU" sz="1200" b="1" dirty="0">
              <a:solidFill>
                <a:srgbClr val="5B9BD5">
                  <a:lumMod val="50000"/>
                </a:srgbClr>
              </a:solidFill>
              <a:latin typeface="Times New Roman" panose="02020603050405020304" pitchFamily="18" charset="0"/>
              <a:cs typeface="Times New Roman" panose="02020603050405020304" pitchFamily="18" charset="0"/>
            </a:endParaRPr>
          </a:p>
          <a:p>
            <a:pPr lvl="0" algn="ctr" defTabSz="1049274"/>
            <a:r>
              <a:rPr lang="ru-RU" sz="1200" dirty="0" smtClean="0">
                <a:ln>
                  <a:solidFill>
                    <a:srgbClr val="8064A2">
                      <a:lumMod val="50000"/>
                    </a:srgbClr>
                  </a:solidFill>
                </a:ln>
                <a:solidFill>
                  <a:srgbClr val="0070C0"/>
                </a:solidFill>
                <a:latin typeface="Monotype Corsiva" panose="03010101010201010101" pitchFamily="66" charset="0"/>
              </a:rPr>
              <a:t>НУРУЛЛИНА</a:t>
            </a:r>
            <a:endParaRPr lang="ru-RU" sz="1200" dirty="0">
              <a:ln>
                <a:solidFill>
                  <a:srgbClr val="8064A2">
                    <a:lumMod val="50000"/>
                  </a:srgbClr>
                </a:solidFill>
              </a:ln>
              <a:solidFill>
                <a:srgbClr val="0070C0"/>
              </a:solidFill>
              <a:latin typeface="Monotype Corsiva" panose="03010101010201010101" pitchFamily="66" charset="0"/>
            </a:endParaRPr>
          </a:p>
          <a:p>
            <a:pPr lvl="0" algn="ctr" defTabSz="1049274"/>
            <a:r>
              <a:rPr lang="ru-RU" sz="1200" dirty="0" smtClean="0">
                <a:ln>
                  <a:solidFill>
                    <a:srgbClr val="8064A2">
                      <a:lumMod val="50000"/>
                    </a:srgbClr>
                  </a:solidFill>
                </a:ln>
                <a:solidFill>
                  <a:srgbClr val="0070C0"/>
                </a:solidFill>
                <a:latin typeface="Monotype Corsiva" panose="03010101010201010101" pitchFamily="66" charset="0"/>
              </a:rPr>
              <a:t>ДАРЬЯ  ЕВГЕНЬЕВНА</a:t>
            </a:r>
          </a:p>
          <a:p>
            <a:pPr lvl="0" algn="ctr" defTabSz="1049274"/>
            <a:endParaRPr lang="ru-RU" sz="1200" dirty="0" smtClean="0">
              <a:ln>
                <a:solidFill>
                  <a:srgbClr val="8064A2">
                    <a:lumMod val="50000"/>
                  </a:srgbClr>
                </a:solidFill>
              </a:ln>
              <a:solidFill>
                <a:srgbClr val="0070C0"/>
              </a:solidFill>
              <a:latin typeface="Monotype Corsiva" panose="03010101010201010101" pitchFamily="66" charset="0"/>
            </a:endParaRPr>
          </a:p>
          <a:p>
            <a:pPr lvl="0" algn="ctr" defTabSz="1049274"/>
            <a:endParaRPr lang="ru-RU" sz="1400" dirty="0">
              <a:ln>
                <a:solidFill>
                  <a:srgbClr val="8064A2">
                    <a:lumMod val="50000"/>
                  </a:srgbClr>
                </a:solidFill>
              </a:ln>
              <a:solidFill>
                <a:srgbClr val="0070C0"/>
              </a:solidFill>
              <a:latin typeface="Monotype Corsiva" panose="03010101010201010101" pitchFamily="66" charset="0"/>
            </a:endParaRPr>
          </a:p>
        </p:txBody>
      </p:sp>
      <p:pic>
        <p:nvPicPr>
          <p:cNvPr id="3075" name="Picture 3"/>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l="18920" t="14563" r="21465" b="18480"/>
          <a:stretch/>
        </p:blipFill>
        <p:spPr bwMode="auto">
          <a:xfrm>
            <a:off x="6758934" y="3084060"/>
            <a:ext cx="2164998" cy="13671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0" name="Picture 8"/>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l="23253" t="10553" r="21675" b="18973"/>
          <a:stretch/>
        </p:blipFill>
        <p:spPr bwMode="auto">
          <a:xfrm>
            <a:off x="2993936" y="2948217"/>
            <a:ext cx="1738683" cy="12509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l="15286" t="13459" r="15964" b="19452"/>
          <a:stretch/>
        </p:blipFill>
        <p:spPr bwMode="auto">
          <a:xfrm>
            <a:off x="323529" y="3086360"/>
            <a:ext cx="2487601" cy="13648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Прямоугольник 16"/>
          <p:cNvSpPr/>
          <p:nvPr/>
        </p:nvSpPr>
        <p:spPr>
          <a:xfrm>
            <a:off x="2562596" y="921482"/>
            <a:ext cx="6493871" cy="1754326"/>
          </a:xfrm>
          <a:prstGeom prst="rect">
            <a:avLst/>
          </a:prstGeom>
          <a:solidFill>
            <a:srgbClr val="CCCCFF"/>
          </a:solidFill>
          <a:ln>
            <a:solidFill>
              <a:schemeClr val="accent1"/>
            </a:solidFill>
          </a:ln>
          <a:scene3d>
            <a:camera prst="orthographicFront"/>
            <a:lightRig rig="threePt" dir="t"/>
          </a:scene3d>
          <a:sp3d>
            <a:bevelT prst="angle"/>
          </a:sp3d>
        </p:spPr>
        <p:txBody>
          <a:bodyPr wrap="square">
            <a:spAutoFit/>
          </a:bodyPr>
          <a:lstStyle/>
          <a:p>
            <a:pPr algn="just"/>
            <a:r>
              <a:rPr lang="ru-RU" sz="1200" dirty="0" smtClean="0">
                <a:latin typeface="Comic Sans MS" panose="030F0702030302020204" pitchFamily="66" charset="0"/>
              </a:rPr>
              <a:t>В процессе занятий кружка  </a:t>
            </a:r>
            <a:r>
              <a:rPr lang="ru-RU" sz="1200" dirty="0">
                <a:latin typeface="Comic Sans MS" panose="030F0702030302020204" pitchFamily="66" charset="0"/>
              </a:rPr>
              <a:t>ребёнок овладевает знаниями, умениями и навыками, которые в дальнейшем помогут ему легче адаптироваться в школьном коллективе, а также создать собственное пространство для общения. </a:t>
            </a:r>
          </a:p>
          <a:p>
            <a:pPr algn="just"/>
            <a:r>
              <a:rPr lang="ru-RU" sz="1200" dirty="0">
                <a:latin typeface="Comic Sans MS" panose="030F0702030302020204" pitchFamily="66" charset="0"/>
              </a:rPr>
              <a:t>Программа ориентирована на использование развивающих игр как основу её практической реализации. </a:t>
            </a:r>
            <a:r>
              <a:rPr lang="ru-RU" sz="1200" dirty="0" smtClean="0">
                <a:latin typeface="Comic Sans MS" panose="030F0702030302020204" pitchFamily="66" charset="0"/>
              </a:rPr>
              <a:t> Игровые </a:t>
            </a:r>
            <a:r>
              <a:rPr lang="ru-RU" sz="1200" dirty="0">
                <a:latin typeface="Comic Sans MS" panose="030F0702030302020204" pitchFamily="66" charset="0"/>
              </a:rPr>
              <a:t>методики создают для дошкольников обстановку непринужденности, когда желание научиться чему бы то ни было возникает естественно, как бы само собой. Программа дополнительного образования детей построена таким образом, чтобы это желание постепенно переросло в устойчивый познавательный интерес.</a:t>
            </a:r>
          </a:p>
        </p:txBody>
      </p:sp>
      <p:sp>
        <p:nvSpPr>
          <p:cNvPr id="18" name="Прямоугольник 17"/>
          <p:cNvSpPr/>
          <p:nvPr/>
        </p:nvSpPr>
        <p:spPr>
          <a:xfrm>
            <a:off x="323528" y="4532089"/>
            <a:ext cx="8551409" cy="2123658"/>
          </a:xfrm>
          <a:prstGeom prst="rect">
            <a:avLst/>
          </a:prstGeom>
          <a:solidFill>
            <a:srgbClr val="CCCCFF"/>
          </a:solidFill>
          <a:ln>
            <a:solidFill>
              <a:schemeClr val="accent1"/>
            </a:solidFill>
          </a:ln>
          <a:scene3d>
            <a:camera prst="orthographicFront"/>
            <a:lightRig rig="threePt" dir="t"/>
          </a:scene3d>
          <a:sp3d>
            <a:bevelT prst="angle"/>
          </a:sp3d>
        </p:spPr>
        <p:txBody>
          <a:bodyPr wrap="square">
            <a:spAutoFit/>
          </a:bodyPr>
          <a:lstStyle/>
          <a:p>
            <a:pPr algn="just"/>
            <a:r>
              <a:rPr lang="ru-RU" sz="1200" b="1" dirty="0" smtClean="0">
                <a:solidFill>
                  <a:srgbClr val="FF0000"/>
                </a:solidFill>
                <a:latin typeface="Comic Sans MS" panose="030F0702030302020204" pitchFamily="66" charset="0"/>
              </a:rPr>
              <a:t>На </a:t>
            </a:r>
            <a:r>
              <a:rPr lang="ru-RU" sz="1200" b="1" dirty="0">
                <a:solidFill>
                  <a:srgbClr val="FF0000"/>
                </a:solidFill>
                <a:latin typeface="Comic Sans MS" panose="030F0702030302020204" pitchFamily="66" charset="0"/>
              </a:rPr>
              <a:t>этапе завершения обучения дети будут уметь:</a:t>
            </a:r>
          </a:p>
          <a:p>
            <a:pPr algn="just"/>
            <a:r>
              <a:rPr lang="ru-RU" sz="1200" dirty="0" smtClean="0">
                <a:latin typeface="Comic Sans MS" panose="030F0702030302020204" pitchFamily="66" charset="0"/>
              </a:rPr>
              <a:t>– </a:t>
            </a:r>
            <a:r>
              <a:rPr lang="ru-RU" sz="1200" dirty="0">
                <a:latin typeface="Comic Sans MS" panose="030F0702030302020204" pitchFamily="66" charset="0"/>
              </a:rPr>
              <a:t>применять правила ведения культурного диалога (разговора);</a:t>
            </a:r>
          </a:p>
          <a:p>
            <a:pPr algn="just"/>
            <a:r>
              <a:rPr lang="ru-RU" sz="1200" dirty="0" smtClean="0">
                <a:latin typeface="Comic Sans MS" panose="030F0702030302020204" pitchFamily="66" charset="0"/>
              </a:rPr>
              <a:t>–составлять </a:t>
            </a:r>
            <a:r>
              <a:rPr lang="ru-RU" sz="1200" dirty="0">
                <a:latin typeface="Comic Sans MS" panose="030F0702030302020204" pitchFamily="66" charset="0"/>
              </a:rPr>
              <a:t>рассказ по серии сюжетных картинок (последовательной и с нарушением последовательности);</a:t>
            </a:r>
          </a:p>
          <a:p>
            <a:pPr algn="just"/>
            <a:r>
              <a:rPr lang="ru-RU" sz="1200" dirty="0">
                <a:latin typeface="Comic Sans MS" panose="030F0702030302020204" pitchFamily="66" charset="0"/>
              </a:rPr>
              <a:t>– различать слово и предложение; составлять предложения;</a:t>
            </a:r>
          </a:p>
          <a:p>
            <a:pPr algn="just"/>
            <a:r>
              <a:rPr lang="ru-RU" sz="1200" dirty="0" smtClean="0">
                <a:latin typeface="Comic Sans MS" panose="030F0702030302020204" pitchFamily="66" charset="0"/>
              </a:rPr>
              <a:t>– </a:t>
            </a:r>
            <a:r>
              <a:rPr lang="ru-RU" sz="1200" dirty="0">
                <a:latin typeface="Comic Sans MS" panose="030F0702030302020204" pitchFamily="66" charset="0"/>
              </a:rPr>
              <a:t>выделять часто встречающийся в словах звук, обозначать его соответствующим знаком-заместителем;</a:t>
            </a:r>
          </a:p>
          <a:p>
            <a:pPr algn="just"/>
            <a:r>
              <a:rPr lang="ru-RU" sz="1200" dirty="0">
                <a:latin typeface="Comic Sans MS" panose="030F0702030302020204" pitchFamily="66" charset="0"/>
              </a:rPr>
              <a:t>– интонационно выделять в слове звук, называть его изолированно;</a:t>
            </a:r>
          </a:p>
          <a:p>
            <a:pPr algn="just"/>
            <a:r>
              <a:rPr lang="ru-RU" sz="1200" dirty="0">
                <a:latin typeface="Comic Sans MS" panose="030F0702030302020204" pitchFamily="66" charset="0"/>
              </a:rPr>
              <a:t>– называть пары звуков по твердости-мягкости;</a:t>
            </a:r>
          </a:p>
          <a:p>
            <a:pPr algn="just"/>
            <a:r>
              <a:rPr lang="ru-RU" sz="1200" dirty="0">
                <a:latin typeface="Comic Sans MS" panose="030F0702030302020204" pitchFamily="66" charset="0"/>
              </a:rPr>
              <a:t>– проводить звуковой анализ 3-5-звуковых </a:t>
            </a:r>
            <a:r>
              <a:rPr lang="ru-RU" sz="1200" dirty="0" smtClean="0">
                <a:latin typeface="Comic Sans MS" panose="030F0702030302020204" pitchFamily="66" charset="0"/>
              </a:rPr>
              <a:t>слов;</a:t>
            </a:r>
          </a:p>
          <a:p>
            <a:pPr algn="just"/>
            <a:r>
              <a:rPr lang="ru-RU" sz="1200" dirty="0" smtClean="0">
                <a:latin typeface="Comic Sans MS" panose="030F0702030302020204" pitchFamily="66" charset="0"/>
              </a:rPr>
              <a:t>– </a:t>
            </a:r>
            <a:r>
              <a:rPr lang="ru-RU" sz="1200" dirty="0">
                <a:latin typeface="Comic Sans MS" panose="030F0702030302020204" pitchFamily="66" charset="0"/>
              </a:rPr>
              <a:t>читать слоги, структурно несложные слова и предложения на материале всего алфавита;</a:t>
            </a:r>
          </a:p>
          <a:p>
            <a:pPr algn="just"/>
            <a:r>
              <a:rPr lang="ru-RU" sz="1200" dirty="0">
                <a:latin typeface="Comic Sans MS" panose="030F0702030302020204" pitchFamily="66" charset="0"/>
              </a:rPr>
              <a:t>– писать печатными буквами</a:t>
            </a:r>
            <a:r>
              <a:rPr lang="ru-RU" sz="1200" dirty="0"/>
              <a:t>.</a:t>
            </a:r>
          </a:p>
          <a:p>
            <a:pPr algn="just"/>
            <a:endParaRPr lang="ru-RU" sz="1200" b="1" dirty="0" smtClean="0">
              <a:solidFill>
                <a:srgbClr val="FF0000"/>
              </a:solidFill>
              <a:latin typeface="Comic Sans MS" panose="030F0702030302020204" pitchFamily="66" charset="0"/>
            </a:endParaRPr>
          </a:p>
        </p:txBody>
      </p:sp>
      <p:pic>
        <p:nvPicPr>
          <p:cNvPr id="3081" name="Picture 9"/>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5361" t="13717" r="35733" b="23368"/>
          <a:stretch/>
        </p:blipFill>
        <p:spPr bwMode="auto">
          <a:xfrm>
            <a:off x="4924210" y="2948217"/>
            <a:ext cx="1729547" cy="12509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56107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2" descr="C:\Users\кроха\Desktop\1619714242_24-phonoteka_org-p-svetlo-salatovii-fon-dlya-prezentatsii-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099275" y="-1186720"/>
            <a:ext cx="6867914" cy="9221537"/>
          </a:xfrm>
          <a:prstGeom prst="rect">
            <a:avLst/>
          </a:prstGeom>
          <a:noFill/>
          <a:extLst>
            <a:ext uri="{909E8E84-426E-40DD-AFC4-6F175D3DCCD1}">
              <a14:hiddenFill xmlns:a14="http://schemas.microsoft.com/office/drawing/2010/main">
                <a:solidFill>
                  <a:srgbClr val="FFFFFF"/>
                </a:solidFill>
              </a14:hiddenFill>
            </a:ext>
          </a:extLst>
        </p:spPr>
      </p:pic>
      <p:sp>
        <p:nvSpPr>
          <p:cNvPr id="5" name="WordArt 2"/>
          <p:cNvSpPr>
            <a:spLocks noChangeArrowheads="1" noChangeShapeType="1" noTextEdit="1"/>
          </p:cNvSpPr>
          <p:nvPr/>
        </p:nvSpPr>
        <p:spPr bwMode="auto">
          <a:xfrm>
            <a:off x="1508796" y="48508"/>
            <a:ext cx="5933368" cy="357337"/>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ru-RU" sz="1400" kern="10" spc="-70" dirty="0" smtClean="0">
                <a:ln w="9525">
                  <a:solidFill>
                    <a:srgbClr val="000000"/>
                  </a:solidFill>
                  <a:round/>
                  <a:headEnd/>
                  <a:tailEnd/>
                </a:ln>
                <a:solidFill>
                  <a:srgbClr val="BB11BF"/>
                </a:solidFill>
                <a:latin typeface="Arial Black"/>
              </a:rPr>
              <a:t>Кружок «Хочу все знать»</a:t>
            </a:r>
            <a:endParaRPr lang="ru-RU" sz="1400" kern="10" spc="-70" dirty="0" smtClean="0">
              <a:ln w="9525">
                <a:solidFill>
                  <a:srgbClr val="000000"/>
                </a:solidFill>
                <a:round/>
                <a:headEnd/>
                <a:tailEnd/>
              </a:ln>
              <a:solidFill>
                <a:srgbClr val="BB11BF"/>
              </a:solidFill>
              <a:effectLst/>
              <a:latin typeface="Arial Black"/>
            </a:endParaRPr>
          </a:p>
        </p:txBody>
      </p:sp>
      <p:sp>
        <p:nvSpPr>
          <p:cNvPr id="6" name="Прямоугольник 5"/>
          <p:cNvSpPr/>
          <p:nvPr/>
        </p:nvSpPr>
        <p:spPr>
          <a:xfrm>
            <a:off x="243243" y="405845"/>
            <a:ext cx="8640960" cy="1384995"/>
          </a:xfrm>
          <a:prstGeom prst="rect">
            <a:avLst/>
          </a:prstGeom>
          <a:solidFill>
            <a:srgbClr val="CCCCFF"/>
          </a:solidFill>
          <a:ln>
            <a:solidFill>
              <a:schemeClr val="accent1"/>
            </a:solidFill>
          </a:ln>
          <a:scene3d>
            <a:camera prst="orthographicFront"/>
            <a:lightRig rig="threePt" dir="t"/>
          </a:scene3d>
          <a:sp3d>
            <a:bevelT prst="angle"/>
          </a:sp3d>
        </p:spPr>
        <p:txBody>
          <a:bodyPr wrap="square">
            <a:spAutoFit/>
          </a:bodyPr>
          <a:lstStyle/>
          <a:p>
            <a:pPr marL="285750" indent="-285750" algn="just">
              <a:buFont typeface="Wingdings" panose="05000000000000000000" pitchFamily="2" charset="2"/>
              <a:buChar char="ü"/>
            </a:pPr>
            <a:r>
              <a:rPr lang="ru-RU" sz="1200" b="1" dirty="0">
                <a:solidFill>
                  <a:srgbClr val="FF0000"/>
                </a:solidFill>
                <a:latin typeface="Comic Sans MS" panose="030F0702030302020204" pitchFamily="66" charset="0"/>
                <a:cs typeface="Aparajita" panose="020B0604020202020204" pitchFamily="34" charset="0"/>
              </a:rPr>
              <a:t>Экспериментирование и поисково-исследовательская деятельность </a:t>
            </a:r>
            <a:r>
              <a:rPr lang="ru-RU" sz="1200" dirty="0">
                <a:latin typeface="Comic Sans MS" panose="030F0702030302020204" pitchFamily="66" charset="0"/>
                <a:cs typeface="Aparajita" panose="020B0604020202020204" pitchFamily="34" charset="0"/>
              </a:rPr>
              <a:t>помогает детям ознакомиться с естественными и социально – научными предметами, а также обеспечивает целостное и системное видение окружающего мира и его важнейших взаимосвязей. В опытах и экспериментах, играх имитациях, в различных формах экологических занятий, наблюдений за природными явлениями у детей формируются основы экологической культуры</a:t>
            </a:r>
          </a:p>
          <a:p>
            <a:pPr marL="285750" indent="-285750" algn="just">
              <a:buFont typeface="Wingdings" panose="05000000000000000000" pitchFamily="2" charset="2"/>
              <a:buChar char="ü"/>
            </a:pPr>
            <a:r>
              <a:rPr lang="ru-RU" sz="1200" b="1" dirty="0">
                <a:solidFill>
                  <a:srgbClr val="FF0000"/>
                </a:solidFill>
                <a:latin typeface="Comic Sans MS" panose="030F0702030302020204" pitchFamily="66" charset="0"/>
                <a:cs typeface="Aparajita" panose="020B0604020202020204" pitchFamily="34" charset="0"/>
              </a:rPr>
              <a:t>Самостоятельное проведение опытов</a:t>
            </a:r>
            <a:r>
              <a:rPr lang="ru-RU" sz="1200" dirty="0">
                <a:latin typeface="Comic Sans MS" panose="030F0702030302020204" pitchFamily="66" charset="0"/>
                <a:cs typeface="Aparajita" panose="020B0604020202020204" pitchFamily="34" charset="0"/>
              </a:rPr>
              <a:t>  позволяет детям сделать самостоятельные выводы  путем полученных результатов</a:t>
            </a:r>
            <a:r>
              <a:rPr lang="ru-RU" sz="1200" dirty="0" smtClean="0">
                <a:latin typeface="Comic Sans MS" panose="030F0702030302020204" pitchFamily="66" charset="0"/>
                <a:cs typeface="Aparajita" panose="020B0604020202020204" pitchFamily="34" charset="0"/>
              </a:rPr>
              <a:t>.</a:t>
            </a:r>
            <a:endParaRPr lang="ru-RU" sz="1200" dirty="0">
              <a:latin typeface="Comic Sans MS" panose="030F0702030302020204" pitchFamily="66" charset="0"/>
              <a:cs typeface="Aparajita" panose="020B0604020202020204" pitchFamily="34" charset="0"/>
            </a:endParaRPr>
          </a:p>
        </p:txBody>
      </p:sp>
      <p:sp>
        <p:nvSpPr>
          <p:cNvPr id="10" name="Прямоугольник 9"/>
          <p:cNvSpPr/>
          <p:nvPr/>
        </p:nvSpPr>
        <p:spPr>
          <a:xfrm>
            <a:off x="2446608" y="1743649"/>
            <a:ext cx="4323194" cy="369332"/>
          </a:xfrm>
          <a:prstGeom prst="rect">
            <a:avLst/>
          </a:prstGeom>
          <a:noFill/>
        </p:spPr>
        <p:txBody>
          <a:bodyPr wrap="square" lIns="91440" tIns="45720" rIns="91440" bIns="45720">
            <a:spAutoFit/>
          </a:bodyPr>
          <a:lstStyle/>
          <a:p>
            <a:pPr algn="ctr"/>
            <a:r>
              <a:rPr lang="ru-RU" b="1" i="1" dirty="0" smtClean="0">
                <a:ln w="1905">
                  <a:solidFill>
                    <a:sysClr val="windowText" lastClr="000000"/>
                  </a:solidFill>
                </a:ln>
                <a:solidFill>
                  <a:srgbClr val="0070C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РУКОВОДИТЕЛИ </a:t>
            </a:r>
            <a:r>
              <a:rPr lang="ru-RU" b="1" i="1" dirty="0" smtClean="0">
                <a:ln w="1905">
                  <a:solidFill>
                    <a:sysClr val="windowText" lastClr="000000"/>
                  </a:solidFill>
                </a:ln>
                <a:solidFill>
                  <a:srgbClr val="0070C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КРУЖКА</a:t>
            </a:r>
            <a:endParaRPr lang="ru-RU" b="1" i="1" cap="none" spc="0" dirty="0">
              <a:ln w="1905">
                <a:solidFill>
                  <a:sysClr val="windowText" lastClr="000000"/>
                </a:solidFill>
              </a:ln>
              <a:solidFill>
                <a:srgbClr val="0070C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243243" y="2112981"/>
            <a:ext cx="8658495" cy="4664392"/>
          </a:xfrm>
          <a:prstGeom prst="rect">
            <a:avLst/>
          </a:prstGeom>
          <a:solidFill>
            <a:srgbClr val="CCCCFF"/>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2876440" y="3529073"/>
            <a:ext cx="3313584" cy="1384995"/>
          </a:xfrm>
          <a:prstGeom prst="rect">
            <a:avLst/>
          </a:prstGeom>
          <a:blipFill>
            <a:blip r:embed="rId3"/>
            <a:tile tx="0" ty="0" sx="100000" sy="100000" flip="none" algn="tl"/>
          </a:blipFill>
          <a:ln>
            <a:solidFill>
              <a:schemeClr val="accent1"/>
            </a:solidFill>
          </a:ln>
          <a:scene3d>
            <a:camera prst="orthographicFront"/>
            <a:lightRig rig="threePt" dir="t"/>
          </a:scene3d>
          <a:sp3d>
            <a:bevelT/>
          </a:sp3d>
        </p:spPr>
        <p:txBody>
          <a:bodyPr wrap="square">
            <a:spAutoFit/>
          </a:bodyPr>
          <a:lstStyle/>
          <a:p>
            <a:pPr lvl="0" algn="ctr" defTabSz="1280032"/>
            <a:r>
              <a:rPr lang="ru-RU" sz="1200" b="1" dirty="0">
                <a:solidFill>
                  <a:srgbClr val="C00000"/>
                </a:solidFill>
                <a:latin typeface="Times New Roman" panose="02020603050405020304" pitchFamily="18" charset="0"/>
                <a:cs typeface="Times New Roman" panose="02020603050405020304" pitchFamily="18" charset="0"/>
              </a:rPr>
              <a:t>Авторская программа:</a:t>
            </a:r>
          </a:p>
          <a:p>
            <a:pPr lvl="0" algn="ctr" defTabSz="1280032"/>
            <a:r>
              <a:rPr lang="ru-RU" sz="1200" dirty="0" smtClean="0">
                <a:solidFill>
                  <a:srgbClr val="5B9BD5">
                    <a:lumMod val="50000"/>
                  </a:srgbClr>
                </a:solidFill>
                <a:latin typeface="Times New Roman" panose="02020603050405020304" pitchFamily="18" charset="0"/>
                <a:cs typeface="Times New Roman" panose="02020603050405020304" pitchFamily="18" charset="0"/>
              </a:rPr>
              <a:t>«Хочу все знать»</a:t>
            </a:r>
            <a:endParaRPr lang="ru-RU" sz="1200" dirty="0">
              <a:solidFill>
                <a:srgbClr val="5B9BD5">
                  <a:lumMod val="50000"/>
                </a:srgbClr>
              </a:solidFill>
              <a:latin typeface="Times New Roman" panose="02020603050405020304" pitchFamily="18" charset="0"/>
              <a:cs typeface="Times New Roman" panose="02020603050405020304" pitchFamily="18" charset="0"/>
            </a:endParaRPr>
          </a:p>
          <a:p>
            <a:pPr lvl="0" algn="ctr" defTabSz="1280032"/>
            <a:r>
              <a:rPr lang="ru-RU" sz="1200" dirty="0">
                <a:solidFill>
                  <a:srgbClr val="FF0000"/>
                </a:solidFill>
                <a:latin typeface="Times New Roman" panose="02020603050405020304" pitchFamily="18" charset="0"/>
                <a:cs typeface="Times New Roman" panose="02020603050405020304" pitchFamily="18" charset="0"/>
              </a:rPr>
              <a:t>рецензент</a:t>
            </a:r>
            <a:r>
              <a:rPr lang="ru-RU" sz="1200" dirty="0" smtClean="0">
                <a:solidFill>
                  <a:srgbClr val="FF0000"/>
                </a:solidFill>
                <a:latin typeface="Times New Roman" panose="02020603050405020304" pitchFamily="18" charset="0"/>
                <a:cs typeface="Times New Roman" panose="02020603050405020304" pitchFamily="18" charset="0"/>
              </a:rPr>
              <a:t>:</a:t>
            </a:r>
          </a:p>
          <a:p>
            <a:pPr algn="ctr" defTabSz="1280032"/>
            <a:r>
              <a:rPr lang="ru-RU" sz="1200" b="1" dirty="0">
                <a:solidFill>
                  <a:srgbClr val="002060"/>
                </a:solidFill>
                <a:latin typeface="Times New Roman" panose="02020603050405020304" pitchFamily="18" charset="0"/>
                <a:cs typeface="Times New Roman" panose="02020603050405020304" pitchFamily="18" charset="0"/>
              </a:rPr>
              <a:t>С.В</a:t>
            </a:r>
            <a:r>
              <a:rPr lang="ru-RU" sz="1200" b="1" dirty="0" smtClean="0">
                <a:solidFill>
                  <a:srgbClr val="002060"/>
                </a:solidFill>
                <a:latin typeface="Times New Roman" panose="02020603050405020304" pitchFamily="18" charset="0"/>
                <a:cs typeface="Times New Roman" panose="02020603050405020304" pitchFamily="18" charset="0"/>
              </a:rPr>
              <a:t>. </a:t>
            </a:r>
            <a:r>
              <a:rPr lang="ru-RU" sz="1200" b="1" dirty="0" err="1" smtClean="0">
                <a:solidFill>
                  <a:srgbClr val="002060"/>
                </a:solidFill>
                <a:latin typeface="Times New Roman" panose="02020603050405020304" pitchFamily="18" charset="0"/>
                <a:cs typeface="Times New Roman" panose="02020603050405020304" pitchFamily="18" charset="0"/>
              </a:rPr>
              <a:t>Выприцкая</a:t>
            </a:r>
            <a:r>
              <a:rPr lang="ru-RU" sz="1200" b="1" dirty="0" smtClean="0">
                <a:solidFill>
                  <a:srgbClr val="002060"/>
                </a:solidFill>
                <a:latin typeface="Times New Roman" panose="02020603050405020304" pitchFamily="18" charset="0"/>
                <a:cs typeface="Times New Roman" panose="02020603050405020304" pitchFamily="18" charset="0"/>
              </a:rPr>
              <a:t> </a:t>
            </a:r>
            <a:endParaRPr lang="ru-RU" sz="1200" dirty="0" smtClean="0">
              <a:solidFill>
                <a:srgbClr val="002060"/>
              </a:solidFill>
              <a:latin typeface="Times New Roman" panose="02020603050405020304" pitchFamily="18" charset="0"/>
              <a:cs typeface="Times New Roman" panose="02020603050405020304" pitchFamily="18" charset="0"/>
            </a:endParaRPr>
          </a:p>
          <a:p>
            <a:pPr lvl="0" algn="ctr" defTabSz="1280032"/>
            <a:r>
              <a:rPr lang="ru-RU" sz="1200" dirty="0" smtClean="0">
                <a:solidFill>
                  <a:srgbClr val="002060"/>
                </a:solidFill>
                <a:latin typeface="Times New Roman" panose="02020603050405020304" pitchFamily="18" charset="0"/>
                <a:cs typeface="Times New Roman" panose="02020603050405020304" pitchFamily="18" charset="0"/>
              </a:rPr>
              <a:t>Кандидат педагогических наук</a:t>
            </a:r>
          </a:p>
          <a:p>
            <a:pPr lvl="0" algn="ctr" defTabSz="1280032"/>
            <a:r>
              <a:rPr lang="ru-RU" sz="1200" dirty="0" smtClean="0">
                <a:solidFill>
                  <a:srgbClr val="002060"/>
                </a:solidFill>
                <a:latin typeface="Times New Roman" panose="02020603050405020304" pitchFamily="18" charset="0"/>
                <a:cs typeface="Times New Roman" panose="02020603050405020304" pitchFamily="18" charset="0"/>
              </a:rPr>
              <a:t> Директор ЧОУ современный </a:t>
            </a:r>
          </a:p>
          <a:p>
            <a:pPr lvl="0" algn="ctr" defTabSz="1280032"/>
            <a:r>
              <a:rPr lang="ru-RU" sz="1200" dirty="0" smtClean="0">
                <a:solidFill>
                  <a:srgbClr val="002060"/>
                </a:solidFill>
                <a:latin typeface="Times New Roman" panose="02020603050405020304" pitchFamily="18" charset="0"/>
                <a:cs typeface="Times New Roman" panose="02020603050405020304" pitchFamily="18" charset="0"/>
              </a:rPr>
              <a:t>модульный центр «Развитие»</a:t>
            </a:r>
            <a:endParaRPr lang="ru-RU" sz="1200" dirty="0">
              <a:solidFill>
                <a:srgbClr val="002060"/>
              </a:solidFill>
              <a:latin typeface="Times New Roman" panose="02020603050405020304" pitchFamily="18" charset="0"/>
              <a:cs typeface="Times New Roman" panose="02020603050405020304" pitchFamily="18" charset="0"/>
            </a:endParaRPr>
          </a:p>
        </p:txBody>
      </p:sp>
      <p:pic>
        <p:nvPicPr>
          <p:cNvPr id="1026" name="Picture 2" descr="C:\Users\кроха\Desktop\thumb300.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667" r="100000"/>
                    </a14:imgEffect>
                  </a14:imgLayer>
                </a14:imgProps>
              </a:ext>
              <a:ext uri="{28A0092B-C50C-407E-A947-70E740481C1C}">
                <a14:useLocalDpi xmlns:a14="http://schemas.microsoft.com/office/drawing/2010/main" val="0"/>
              </a:ext>
            </a:extLst>
          </a:blip>
          <a:srcRect/>
          <a:stretch>
            <a:fillRect/>
          </a:stretch>
        </p:blipFill>
        <p:spPr bwMode="auto">
          <a:xfrm>
            <a:off x="4299083" y="5012235"/>
            <a:ext cx="584534" cy="534299"/>
          </a:xfrm>
          <a:prstGeom prst="rect">
            <a:avLst/>
          </a:prstGeom>
          <a:noFill/>
          <a:extLst>
            <a:ext uri="{909E8E84-426E-40DD-AFC4-6F175D3DCCD1}">
              <a14:hiddenFill xmlns:a14="http://schemas.microsoft.com/office/drawing/2010/main">
                <a:solidFill>
                  <a:srgbClr val="FFFFFF"/>
                </a:solidFill>
              </a14:hiddenFill>
            </a:ext>
          </a:extLst>
        </p:spPr>
      </p:pic>
      <p:pic>
        <p:nvPicPr>
          <p:cNvPr id="15" name="Рисунок 14"/>
          <p:cNvPicPr>
            <a:picLocks noChangeAspect="1"/>
          </p:cNvPicPr>
          <p:nvPr/>
        </p:nvPicPr>
        <p:blipFill rotWithShape="1">
          <a:blip r:embed="rId6"/>
          <a:srcRect b="10681"/>
          <a:stretch/>
        </p:blipFill>
        <p:spPr>
          <a:xfrm flipH="1">
            <a:off x="6939540" y="3536016"/>
            <a:ext cx="1317130" cy="1399803"/>
          </a:xfrm>
          <a:prstGeom prst="rect">
            <a:avLst/>
          </a:prstGeom>
          <a:ln>
            <a:noFill/>
          </a:ln>
          <a:effectLst>
            <a:softEdge rad="112500"/>
          </a:effectLst>
        </p:spPr>
      </p:pic>
      <p:sp>
        <p:nvSpPr>
          <p:cNvPr id="12" name="Прямоугольник 11"/>
          <p:cNvSpPr/>
          <p:nvPr/>
        </p:nvSpPr>
        <p:spPr>
          <a:xfrm>
            <a:off x="5148064" y="4863887"/>
            <a:ext cx="4726793" cy="830997"/>
          </a:xfrm>
          <a:prstGeom prst="rect">
            <a:avLst/>
          </a:prstGeom>
        </p:spPr>
        <p:txBody>
          <a:bodyPr wrap="square">
            <a:spAutoFit/>
          </a:bodyPr>
          <a:lstStyle/>
          <a:p>
            <a:pPr lvl="0" algn="ctr" defTabSz="1049274"/>
            <a:r>
              <a:rPr lang="ru-RU" sz="1200" dirty="0" smtClean="0">
                <a:ln>
                  <a:solidFill>
                    <a:srgbClr val="8064A2">
                      <a:lumMod val="50000"/>
                    </a:srgbClr>
                  </a:solidFill>
                </a:ln>
                <a:solidFill>
                  <a:srgbClr val="0070C0"/>
                </a:solidFill>
                <a:latin typeface="Monotype Corsiva" panose="03010101010201010101" pitchFamily="66" charset="0"/>
              </a:rPr>
              <a:t>ВЕТОШКИНА </a:t>
            </a:r>
          </a:p>
          <a:p>
            <a:pPr lvl="0" algn="ctr" defTabSz="1049274"/>
            <a:r>
              <a:rPr lang="ru-RU" sz="1200" dirty="0" smtClean="0">
                <a:ln>
                  <a:solidFill>
                    <a:srgbClr val="8064A2">
                      <a:lumMod val="50000"/>
                    </a:srgbClr>
                  </a:solidFill>
                </a:ln>
                <a:solidFill>
                  <a:srgbClr val="0070C0"/>
                </a:solidFill>
                <a:latin typeface="Monotype Corsiva" panose="03010101010201010101" pitchFamily="66" charset="0"/>
              </a:rPr>
              <a:t>ОЛЬГА АЛЕКСАНДРОВНА</a:t>
            </a:r>
            <a:endParaRPr lang="ru-RU" sz="1200" dirty="0">
              <a:ln>
                <a:solidFill>
                  <a:srgbClr val="8064A2">
                    <a:lumMod val="50000"/>
                  </a:srgbClr>
                </a:solidFill>
              </a:ln>
              <a:solidFill>
                <a:srgbClr val="0070C0"/>
              </a:solidFill>
              <a:latin typeface="Monotype Corsiva" panose="03010101010201010101" pitchFamily="66" charset="0"/>
            </a:endParaRPr>
          </a:p>
          <a:p>
            <a:pPr lvl="0" algn="ctr"/>
            <a:r>
              <a:rPr lang="ru-RU" sz="1200" b="1" dirty="0" smtClean="0">
                <a:solidFill>
                  <a:srgbClr val="5B9BD5">
                    <a:lumMod val="50000"/>
                  </a:srgbClr>
                </a:solidFill>
                <a:latin typeface="Times New Roman" panose="02020603050405020304" pitchFamily="18" charset="0"/>
                <a:cs typeface="Times New Roman" panose="02020603050405020304" pitchFamily="18" charset="0"/>
              </a:rPr>
              <a:t>Первая  кв. </a:t>
            </a:r>
            <a:r>
              <a:rPr lang="ru-RU" sz="1200" b="1" dirty="0">
                <a:solidFill>
                  <a:srgbClr val="5B9BD5">
                    <a:lumMod val="50000"/>
                  </a:srgbClr>
                </a:solidFill>
                <a:latin typeface="Times New Roman" panose="02020603050405020304" pitchFamily="18" charset="0"/>
                <a:cs typeface="Times New Roman" panose="02020603050405020304" pitchFamily="18" charset="0"/>
              </a:rPr>
              <a:t>категория</a:t>
            </a:r>
          </a:p>
          <a:p>
            <a:pPr lvl="0" algn="ctr" defTabSz="1049274"/>
            <a:endParaRPr lang="ru-RU" sz="1200" dirty="0">
              <a:ln>
                <a:solidFill>
                  <a:srgbClr val="8064A2">
                    <a:lumMod val="50000"/>
                  </a:srgbClr>
                </a:solidFill>
              </a:ln>
              <a:solidFill>
                <a:srgbClr val="0070C0"/>
              </a:solidFill>
              <a:latin typeface="Monotype Corsiva" panose="03010101010201010101" pitchFamily="66" charset="0"/>
            </a:endParaRPr>
          </a:p>
        </p:txBody>
      </p:sp>
      <p:pic>
        <p:nvPicPr>
          <p:cNvPr id="17" name="Picture 3" descr="C:\Users\кроха\Desktop\20 сад 2021-22\фото коллег\IMGP0080.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0857"/>
          <a:stretch/>
        </p:blipFill>
        <p:spPr bwMode="auto">
          <a:xfrm rot="16200000">
            <a:off x="7041788" y="2234470"/>
            <a:ext cx="1292120" cy="111871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8" name="Прямоугольник 17"/>
          <p:cNvSpPr/>
          <p:nvPr/>
        </p:nvSpPr>
        <p:spPr>
          <a:xfrm>
            <a:off x="3653175" y="2318293"/>
            <a:ext cx="4896029" cy="861774"/>
          </a:xfrm>
          <a:prstGeom prst="rect">
            <a:avLst/>
          </a:prstGeom>
        </p:spPr>
        <p:txBody>
          <a:bodyPr wrap="square">
            <a:spAutoFit/>
          </a:bodyPr>
          <a:lstStyle/>
          <a:p>
            <a:pPr lvl="0" algn="ctr" defTabSz="1049274"/>
            <a:r>
              <a:rPr lang="ru-RU" sz="1200" b="1" dirty="0">
                <a:ln>
                  <a:solidFill>
                    <a:srgbClr val="8064A2">
                      <a:lumMod val="50000"/>
                    </a:srgbClr>
                  </a:solidFill>
                </a:ln>
                <a:solidFill>
                  <a:srgbClr val="8064A2">
                    <a:lumMod val="50000"/>
                  </a:srgbClr>
                </a:solidFill>
                <a:latin typeface="Monotype Corsiva" panose="03010101010201010101" pitchFamily="66" charset="0"/>
              </a:rPr>
              <a:t>БУЗУЛУКОВА </a:t>
            </a:r>
          </a:p>
          <a:p>
            <a:pPr lvl="0" algn="ctr" defTabSz="1049274"/>
            <a:r>
              <a:rPr lang="ru-RU" sz="1200" b="1" dirty="0">
                <a:ln>
                  <a:solidFill>
                    <a:srgbClr val="8064A2">
                      <a:lumMod val="50000"/>
                    </a:srgbClr>
                  </a:solidFill>
                </a:ln>
                <a:solidFill>
                  <a:srgbClr val="8064A2">
                    <a:lumMod val="50000"/>
                  </a:srgbClr>
                </a:solidFill>
                <a:latin typeface="Monotype Corsiva" panose="03010101010201010101" pitchFamily="66" charset="0"/>
                <a:cs typeface="Times New Roman" panose="02020603050405020304" pitchFamily="18" charset="0"/>
              </a:rPr>
              <a:t>РИНАТА МАРАТОВНА</a:t>
            </a:r>
          </a:p>
          <a:p>
            <a:pPr lvl="0" algn="ctr" defTabSz="1049274"/>
            <a:r>
              <a:rPr lang="ru-RU" sz="1200" b="1" dirty="0" smtClean="0">
                <a:solidFill>
                  <a:srgbClr val="5B9BD5">
                    <a:lumMod val="50000"/>
                  </a:srgbClr>
                </a:solidFill>
                <a:latin typeface="Times New Roman" panose="02020603050405020304" pitchFamily="18" charset="0"/>
                <a:cs typeface="Times New Roman" panose="02020603050405020304" pitchFamily="18" charset="0"/>
              </a:rPr>
              <a:t>Первая кв. категория</a:t>
            </a:r>
            <a:endParaRPr lang="ru-RU" sz="1200" b="1" dirty="0">
              <a:solidFill>
                <a:srgbClr val="5B9BD5">
                  <a:lumMod val="50000"/>
                </a:srgbClr>
              </a:solidFill>
              <a:latin typeface="Times New Roman" panose="02020603050405020304" pitchFamily="18" charset="0"/>
              <a:cs typeface="Times New Roman" panose="02020603050405020304" pitchFamily="18" charset="0"/>
            </a:endParaRPr>
          </a:p>
          <a:p>
            <a:pPr lvl="0" algn="ctr" defTabSz="1049274"/>
            <a:endParaRPr lang="ru-RU" sz="1400" b="1" dirty="0">
              <a:solidFill>
                <a:srgbClr val="5B9BD5">
                  <a:lumMod val="50000"/>
                </a:srgbClr>
              </a:solidFill>
              <a:latin typeface="Times New Roman" panose="02020603050405020304" pitchFamily="18" charset="0"/>
              <a:cs typeface="Times New Roman" panose="02020603050405020304" pitchFamily="18" charset="0"/>
            </a:endParaRPr>
          </a:p>
        </p:txBody>
      </p:sp>
      <p:pic>
        <p:nvPicPr>
          <p:cNvPr id="19" name="Picture 2" descr="E:\фото коллег\IMGP0027.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10463" b="8396"/>
          <a:stretch/>
        </p:blipFill>
        <p:spPr bwMode="auto">
          <a:xfrm>
            <a:off x="3188267" y="2136539"/>
            <a:ext cx="1287213" cy="130334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0" name="Прямоугольник 19"/>
          <p:cNvSpPr/>
          <p:nvPr/>
        </p:nvSpPr>
        <p:spPr>
          <a:xfrm>
            <a:off x="-219857" y="2362941"/>
            <a:ext cx="3949465" cy="861774"/>
          </a:xfrm>
          <a:prstGeom prst="rect">
            <a:avLst/>
          </a:prstGeom>
        </p:spPr>
        <p:txBody>
          <a:bodyPr wrap="square">
            <a:spAutoFit/>
          </a:bodyPr>
          <a:lstStyle/>
          <a:p>
            <a:pPr lvl="0" algn="ctr" defTabSz="1049274"/>
            <a:r>
              <a:rPr lang="ru-RU" sz="1200" dirty="0" smtClean="0">
                <a:ln>
                  <a:solidFill>
                    <a:srgbClr val="8064A2">
                      <a:lumMod val="50000"/>
                    </a:srgbClr>
                  </a:solidFill>
                </a:ln>
                <a:solidFill>
                  <a:srgbClr val="0070C0"/>
                </a:solidFill>
                <a:latin typeface="Monotype Corsiva" panose="03010101010201010101" pitchFamily="66" charset="0"/>
              </a:rPr>
              <a:t>КУПЦОВА</a:t>
            </a:r>
          </a:p>
          <a:p>
            <a:pPr lvl="0" algn="ctr" defTabSz="1049274"/>
            <a:r>
              <a:rPr lang="ru-RU" sz="1200" dirty="0" smtClean="0">
                <a:ln>
                  <a:solidFill>
                    <a:srgbClr val="8064A2">
                      <a:lumMod val="50000"/>
                    </a:srgbClr>
                  </a:solidFill>
                </a:ln>
                <a:solidFill>
                  <a:srgbClr val="0070C0"/>
                </a:solidFill>
                <a:latin typeface="Monotype Corsiva" panose="03010101010201010101" pitchFamily="66" charset="0"/>
              </a:rPr>
              <a:t>ЕЛЕНА    АЛЕКСАНДРОВНА</a:t>
            </a:r>
          </a:p>
          <a:p>
            <a:pPr lvl="0" algn="ctr"/>
            <a:r>
              <a:rPr lang="ru-RU" sz="1200" b="1" dirty="0" smtClean="0">
                <a:solidFill>
                  <a:srgbClr val="5B9BD5">
                    <a:lumMod val="50000"/>
                  </a:srgbClr>
                </a:solidFill>
                <a:latin typeface="Times New Roman" panose="02020603050405020304" pitchFamily="18" charset="0"/>
                <a:cs typeface="Times New Roman" panose="02020603050405020304" pitchFamily="18" charset="0"/>
              </a:rPr>
              <a:t>Высшая  кв. </a:t>
            </a:r>
            <a:r>
              <a:rPr lang="ru-RU" sz="1200" b="1" dirty="0">
                <a:solidFill>
                  <a:srgbClr val="5B9BD5">
                    <a:lumMod val="50000"/>
                  </a:srgbClr>
                </a:solidFill>
                <a:latin typeface="Times New Roman" panose="02020603050405020304" pitchFamily="18" charset="0"/>
                <a:cs typeface="Times New Roman" panose="02020603050405020304" pitchFamily="18" charset="0"/>
              </a:rPr>
              <a:t>категория</a:t>
            </a:r>
          </a:p>
          <a:p>
            <a:pPr lvl="0" algn="ctr" defTabSz="1049274"/>
            <a:endParaRPr lang="ru-RU" sz="1400" dirty="0">
              <a:ln>
                <a:solidFill>
                  <a:srgbClr val="8064A2">
                    <a:lumMod val="50000"/>
                  </a:srgbClr>
                </a:solidFill>
              </a:ln>
              <a:solidFill>
                <a:srgbClr val="0070C0"/>
              </a:solidFill>
              <a:latin typeface="Monotype Corsiva" panose="03010101010201010101" pitchFamily="66" charset="0"/>
            </a:endParaRPr>
          </a:p>
        </p:txBody>
      </p:sp>
      <p:pic>
        <p:nvPicPr>
          <p:cNvPr id="21" name="Рисунок 20"/>
          <p:cNvPicPr>
            <a:picLocks noChangeAspect="1"/>
          </p:cNvPicPr>
          <p:nvPr/>
        </p:nvPicPr>
        <p:blipFill>
          <a:blip r:embed="rId9"/>
          <a:stretch>
            <a:fillRect/>
          </a:stretch>
        </p:blipFill>
        <p:spPr>
          <a:xfrm>
            <a:off x="1043608" y="3362259"/>
            <a:ext cx="1403000" cy="1556776"/>
          </a:xfrm>
          <a:prstGeom prst="rect">
            <a:avLst/>
          </a:prstGeom>
          <a:ln>
            <a:noFill/>
          </a:ln>
          <a:effectLst>
            <a:softEdge rad="112500"/>
          </a:effectLst>
        </p:spPr>
      </p:pic>
      <p:sp>
        <p:nvSpPr>
          <p:cNvPr id="24" name="Прямоугольник 23"/>
          <p:cNvSpPr/>
          <p:nvPr/>
        </p:nvSpPr>
        <p:spPr>
          <a:xfrm>
            <a:off x="-103065" y="4866578"/>
            <a:ext cx="3696057" cy="830997"/>
          </a:xfrm>
          <a:prstGeom prst="rect">
            <a:avLst/>
          </a:prstGeom>
        </p:spPr>
        <p:txBody>
          <a:bodyPr wrap="square">
            <a:spAutoFit/>
          </a:bodyPr>
          <a:lstStyle/>
          <a:p>
            <a:pPr lvl="0" algn="ctr" defTabSz="1049274"/>
            <a:r>
              <a:rPr lang="ru-RU" sz="1200" dirty="0" smtClean="0">
                <a:ln>
                  <a:solidFill>
                    <a:srgbClr val="8064A2">
                      <a:lumMod val="50000"/>
                    </a:srgbClr>
                  </a:solidFill>
                </a:ln>
                <a:solidFill>
                  <a:srgbClr val="8064A2">
                    <a:lumMod val="50000"/>
                  </a:srgbClr>
                </a:solidFill>
                <a:latin typeface="Monotype Corsiva" panose="03010101010201010101" pitchFamily="66" charset="0"/>
              </a:rPr>
              <a:t>ШАКИРОВА</a:t>
            </a:r>
          </a:p>
          <a:p>
            <a:pPr lvl="0" algn="ctr" defTabSz="1049274"/>
            <a:r>
              <a:rPr lang="ru-RU" sz="1200" dirty="0" smtClean="0">
                <a:ln>
                  <a:solidFill>
                    <a:srgbClr val="8064A2">
                      <a:lumMod val="50000"/>
                    </a:srgbClr>
                  </a:solidFill>
                </a:ln>
                <a:solidFill>
                  <a:srgbClr val="8064A2">
                    <a:lumMod val="50000"/>
                  </a:srgbClr>
                </a:solidFill>
                <a:latin typeface="Monotype Corsiva" panose="03010101010201010101" pitchFamily="66" charset="0"/>
              </a:rPr>
              <a:t>ОЛЬГА    ВАЛЕРИЕВНА</a:t>
            </a:r>
          </a:p>
          <a:p>
            <a:pPr lvl="0" algn="ctr"/>
            <a:r>
              <a:rPr lang="ru-RU" sz="1200" b="1" dirty="0">
                <a:solidFill>
                  <a:srgbClr val="5B9BD5">
                    <a:lumMod val="50000"/>
                  </a:srgbClr>
                </a:solidFill>
                <a:latin typeface="Times New Roman" panose="02020603050405020304" pitchFamily="18" charset="0"/>
                <a:cs typeface="Times New Roman" panose="02020603050405020304" pitchFamily="18" charset="0"/>
              </a:rPr>
              <a:t>Первая  кв. категория</a:t>
            </a:r>
          </a:p>
          <a:p>
            <a:pPr lvl="0" algn="ctr" defTabSz="1049274"/>
            <a:endParaRPr lang="ru-RU" sz="1200" dirty="0">
              <a:ln>
                <a:solidFill>
                  <a:srgbClr val="8064A2">
                    <a:lumMod val="50000"/>
                  </a:srgbClr>
                </a:solidFill>
              </a:ln>
              <a:solidFill>
                <a:srgbClr val="0070C0"/>
              </a:solidFill>
              <a:latin typeface="Monotype Corsiva" panose="03010101010201010101" pitchFamily="66" charset="0"/>
            </a:endParaRPr>
          </a:p>
        </p:txBody>
      </p:sp>
      <p:sp>
        <p:nvSpPr>
          <p:cNvPr id="25" name="Прямоугольник 24"/>
          <p:cNvSpPr/>
          <p:nvPr/>
        </p:nvSpPr>
        <p:spPr>
          <a:xfrm>
            <a:off x="633497" y="5589241"/>
            <a:ext cx="7915707" cy="1038746"/>
          </a:xfrm>
          <a:prstGeom prst="rect">
            <a:avLst/>
          </a:prstGeom>
          <a:blipFill>
            <a:blip r:embed="rId3"/>
            <a:tile tx="0" ty="0" sx="100000" sy="100000" flip="none" algn="tl"/>
          </a:blipFill>
          <a:ln>
            <a:solidFill>
              <a:schemeClr val="accent1"/>
            </a:solidFill>
          </a:ln>
          <a:scene3d>
            <a:camera prst="orthographicFront"/>
            <a:lightRig rig="threePt" dir="t"/>
          </a:scene3d>
          <a:sp3d>
            <a:bevelT/>
          </a:sp3d>
        </p:spPr>
        <p:txBody>
          <a:bodyPr wrap="square">
            <a:spAutoFit/>
          </a:bodyPr>
          <a:lstStyle/>
          <a:p>
            <a:pPr algn="just"/>
            <a:r>
              <a:rPr lang="ru-RU" sz="1200" b="1" dirty="0">
                <a:solidFill>
                  <a:srgbClr val="FF0000"/>
                </a:solidFill>
                <a:latin typeface="Comic Sans MS" panose="030F0702030302020204" pitchFamily="66" charset="0"/>
                <a:ea typeface="Times New Roman"/>
              </a:rPr>
              <a:t>Занятия включают в себя </a:t>
            </a:r>
            <a:r>
              <a:rPr lang="ru-RU" sz="1200" dirty="0">
                <a:latin typeface="Comic Sans MS" panose="030F0702030302020204" pitchFamily="66" charset="0"/>
                <a:ea typeface="Times New Roman"/>
              </a:rPr>
              <a:t>организационную, теоретическую и практическую части. Организационная часть обеспечена наличием всех необходимых для работы материалов и ТСО. Теоретическая часть занятий включает в себя необходимую информацию о теме и предмете занятия, повторение пройденного материала в игровых упражнениях или опросах, ознакомление с новым материалом при помощи мультимедийных презентаций, видеороликов, решения проблемных ситуаций</a:t>
            </a:r>
            <a:endParaRPr lang="ru-RU" sz="1200" dirty="0">
              <a:latin typeface="Comic Sans MS" panose="030F0702030302020204" pitchFamily="66" charset="0"/>
            </a:endParaRPr>
          </a:p>
        </p:txBody>
      </p:sp>
    </p:spTree>
    <p:extLst>
      <p:ext uri="{BB962C8B-B14F-4D97-AF65-F5344CB8AC3E}">
        <p14:creationId xmlns:p14="http://schemas.microsoft.com/office/powerpoint/2010/main" val="19212436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2" descr="C:\Users\кроха\Desktop\1619714242_24-phonoteka_org-p-svetlo-salatovii-fon-dlya-prezentatsii-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099275" y="-1186720"/>
            <a:ext cx="6867914" cy="9221537"/>
          </a:xfrm>
          <a:prstGeom prst="rect">
            <a:avLst/>
          </a:prstGeom>
          <a:noFill/>
          <a:extLst>
            <a:ext uri="{909E8E84-426E-40DD-AFC4-6F175D3DCCD1}">
              <a14:hiddenFill xmlns:a14="http://schemas.microsoft.com/office/drawing/2010/main">
                <a:solidFill>
                  <a:srgbClr val="FFFFFF"/>
                </a:solidFill>
              </a14:hiddenFill>
            </a:ext>
          </a:extLst>
        </p:spPr>
      </p:pic>
      <p:sp>
        <p:nvSpPr>
          <p:cNvPr id="10" name="Прямоугольник 9"/>
          <p:cNvSpPr/>
          <p:nvPr/>
        </p:nvSpPr>
        <p:spPr>
          <a:xfrm>
            <a:off x="243243" y="2064140"/>
            <a:ext cx="8658495" cy="4713233"/>
          </a:xfrm>
          <a:prstGeom prst="rect">
            <a:avLst/>
          </a:prstGeom>
          <a:solidFill>
            <a:srgbClr val="CCCCFF"/>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WordArt 2"/>
          <p:cNvSpPr>
            <a:spLocks noChangeArrowheads="1" noChangeShapeType="1" noTextEdit="1"/>
          </p:cNvSpPr>
          <p:nvPr/>
        </p:nvSpPr>
        <p:spPr bwMode="auto">
          <a:xfrm>
            <a:off x="1181017" y="135579"/>
            <a:ext cx="6413415" cy="31911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ru-RU" sz="1400" kern="10" spc="-70" dirty="0" smtClean="0">
                <a:ln w="9525">
                  <a:solidFill>
                    <a:srgbClr val="000000"/>
                  </a:solidFill>
                  <a:round/>
                  <a:headEnd/>
                  <a:tailEnd/>
                </a:ln>
                <a:solidFill>
                  <a:srgbClr val="BB11BF"/>
                </a:solidFill>
                <a:latin typeface="Arial Black"/>
              </a:rPr>
              <a:t>Кружок «Математические ступеньки»</a:t>
            </a:r>
            <a:endParaRPr lang="ru-RU" sz="1400" kern="10" spc="-70" dirty="0" smtClean="0">
              <a:ln w="9525">
                <a:solidFill>
                  <a:srgbClr val="000000"/>
                </a:solidFill>
                <a:round/>
                <a:headEnd/>
                <a:tailEnd/>
              </a:ln>
              <a:solidFill>
                <a:srgbClr val="BB11BF"/>
              </a:solidFill>
              <a:effectLst/>
              <a:latin typeface="Arial Black"/>
            </a:endParaRPr>
          </a:p>
        </p:txBody>
      </p:sp>
      <p:pic>
        <p:nvPicPr>
          <p:cNvPr id="2050" name="Picture 2" descr="C:\Users\кроха\Desktop\269bef43be794ab7300c0b8e5b237dbb.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106"/>
          <a:stretch/>
        </p:blipFill>
        <p:spPr bwMode="auto">
          <a:xfrm>
            <a:off x="3779808" y="5349409"/>
            <a:ext cx="1215835" cy="4880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171404" y="569231"/>
            <a:ext cx="8801192" cy="1015663"/>
          </a:xfrm>
          <a:prstGeom prst="rect">
            <a:avLst/>
          </a:prstGeom>
          <a:solidFill>
            <a:srgbClr val="CCCCFF"/>
          </a:solidFill>
          <a:ln>
            <a:solidFill>
              <a:schemeClr val="accent1"/>
            </a:solidFill>
          </a:ln>
          <a:scene3d>
            <a:camera prst="orthographicFront"/>
            <a:lightRig rig="threePt" dir="t"/>
          </a:scene3d>
          <a:sp3d>
            <a:bevelT prst="angle"/>
          </a:sp3d>
        </p:spPr>
        <p:txBody>
          <a:bodyPr wrap="square">
            <a:spAutoFit/>
          </a:bodyPr>
          <a:lstStyle/>
          <a:p>
            <a:pPr algn="just"/>
            <a:r>
              <a:rPr lang="ru-RU" sz="1200" b="1" dirty="0">
                <a:solidFill>
                  <a:srgbClr val="FF0000"/>
                </a:solidFill>
                <a:latin typeface="Comic Sans MS" panose="030F0702030302020204" pitchFamily="66" charset="0"/>
              </a:rPr>
              <a:t>Содержание программы кружка «Математические ступеньки» </a:t>
            </a:r>
            <a:r>
              <a:rPr lang="ru-RU" sz="1200" dirty="0">
                <a:latin typeface="Comic Sans MS" panose="030F0702030302020204" pitchFamily="66" charset="0"/>
              </a:rPr>
              <a:t>направлено на воспитание интереса к математике, развития наблюдательности, вариативного мышления, фантазии, воображения, творческих способностей, умения аргументировать свои высказывания, строить простейшие умозаключения</a:t>
            </a:r>
            <a:r>
              <a:rPr lang="ru-RU" sz="1200" dirty="0" smtClean="0">
                <a:latin typeface="Comic Sans MS" panose="030F0702030302020204" pitchFamily="66" charset="0"/>
              </a:rPr>
              <a:t>, умения </a:t>
            </a:r>
            <a:r>
              <a:rPr lang="ru-RU" sz="1200" dirty="0">
                <a:latin typeface="Comic Sans MS" panose="030F0702030302020204" pitchFamily="66" charset="0"/>
              </a:rPr>
              <a:t>анализировать, догадываться, рассуждать, доказывать, на развитие правильной математической речи,  мыслительных операций: анализ, сравнение, обобщение, распределение предметов в группы, синтез, конкретизация, классификация, аналогия.</a:t>
            </a:r>
          </a:p>
        </p:txBody>
      </p:sp>
      <p:sp>
        <p:nvSpPr>
          <p:cNvPr id="9" name="Прямоугольник 8"/>
          <p:cNvSpPr/>
          <p:nvPr/>
        </p:nvSpPr>
        <p:spPr>
          <a:xfrm>
            <a:off x="2839835" y="1694808"/>
            <a:ext cx="3078856" cy="369332"/>
          </a:xfrm>
          <a:prstGeom prst="rect">
            <a:avLst/>
          </a:prstGeom>
          <a:noFill/>
        </p:spPr>
        <p:txBody>
          <a:bodyPr wrap="none" lIns="91440" tIns="45720" rIns="91440" bIns="45720">
            <a:spAutoFit/>
          </a:bodyPr>
          <a:lstStyle/>
          <a:p>
            <a:pPr algn="ctr"/>
            <a:r>
              <a:rPr lang="ru-RU" b="1" i="1" dirty="0" smtClean="0">
                <a:ln w="1905">
                  <a:solidFill>
                    <a:sysClr val="windowText" lastClr="000000"/>
                  </a:solidFill>
                </a:ln>
                <a:solidFill>
                  <a:srgbClr val="0070C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РУКОВОДИТЕЛИ КРУЖКА</a:t>
            </a:r>
            <a:endParaRPr lang="ru-RU" b="1" i="1" cap="none" spc="0" dirty="0">
              <a:ln w="1905">
                <a:solidFill>
                  <a:sysClr val="windowText" lastClr="000000"/>
                </a:solidFill>
              </a:ln>
              <a:solidFill>
                <a:srgbClr val="0070C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pic>
        <p:nvPicPr>
          <p:cNvPr id="2051" name="Picture 3" descr="C:\Users\кроха\Desktop\20 сад 2021-22\фото коллег\IMGP003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6996" b="8878"/>
          <a:stretch/>
        </p:blipFill>
        <p:spPr bwMode="auto">
          <a:xfrm>
            <a:off x="1043607" y="2153329"/>
            <a:ext cx="1053207" cy="131832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 name="Picture 4" descr="C:\Users\1\Music\Desktop\фото 2018\IMGP0010.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3879" b="12762"/>
          <a:stretch/>
        </p:blipFill>
        <p:spPr bwMode="auto">
          <a:xfrm flipH="1">
            <a:off x="3975134" y="2099742"/>
            <a:ext cx="1392277" cy="131832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3" name="Picture 2" descr="E:\фото коллег\IMGP0092.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11076"/>
          <a:stretch/>
        </p:blipFill>
        <p:spPr bwMode="auto">
          <a:xfrm>
            <a:off x="6930768" y="2088191"/>
            <a:ext cx="1079689" cy="13171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C:\Users\кроха\Desktop\433665.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36110" y="3901436"/>
            <a:ext cx="1212036" cy="1309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3" name="Picture 5" descr="C:\Users\кроха\Desktop\635370.jpg"/>
          <p:cNvPicPr>
            <a:picLocks noChangeAspect="1" noChangeArrowheads="1"/>
          </p:cNvPicPr>
          <p:nvPr/>
        </p:nvPicPr>
        <p:blipFill rotWithShape="1">
          <a:blip r:embed="rId8">
            <a:extLst>
              <a:ext uri="{28A0092B-C50C-407E-A947-70E740481C1C}">
                <a14:useLocalDpi xmlns:a14="http://schemas.microsoft.com/office/drawing/2010/main" val="0"/>
              </a:ext>
            </a:extLst>
          </a:blip>
          <a:srcRect t="-12847" r="9609" b="13017"/>
          <a:stretch/>
        </p:blipFill>
        <p:spPr bwMode="auto">
          <a:xfrm>
            <a:off x="6860196" y="3727375"/>
            <a:ext cx="1220832" cy="148382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6" name="Прямоугольник 15"/>
          <p:cNvSpPr/>
          <p:nvPr/>
        </p:nvSpPr>
        <p:spPr>
          <a:xfrm>
            <a:off x="5013943" y="3419477"/>
            <a:ext cx="4758720" cy="861774"/>
          </a:xfrm>
          <a:prstGeom prst="rect">
            <a:avLst/>
          </a:prstGeom>
        </p:spPr>
        <p:txBody>
          <a:bodyPr wrap="square">
            <a:spAutoFit/>
          </a:bodyPr>
          <a:lstStyle/>
          <a:p>
            <a:pPr lvl="0" algn="ctr" defTabSz="1049274"/>
            <a:r>
              <a:rPr lang="ru-RU" sz="1200" dirty="0" smtClean="0">
                <a:ln>
                  <a:solidFill>
                    <a:srgbClr val="8064A2">
                      <a:lumMod val="50000"/>
                    </a:srgbClr>
                  </a:solidFill>
                </a:ln>
                <a:solidFill>
                  <a:srgbClr val="0070C0"/>
                </a:solidFill>
                <a:latin typeface="Monotype Corsiva" panose="03010101010201010101" pitchFamily="66" charset="0"/>
              </a:rPr>
              <a:t>ВАРЛАМОВА </a:t>
            </a:r>
          </a:p>
          <a:p>
            <a:pPr lvl="0" algn="ctr" defTabSz="1049274"/>
            <a:r>
              <a:rPr lang="ru-RU" sz="1200" dirty="0" smtClean="0">
                <a:ln>
                  <a:solidFill>
                    <a:srgbClr val="8064A2">
                      <a:lumMod val="50000"/>
                    </a:srgbClr>
                  </a:solidFill>
                </a:ln>
                <a:solidFill>
                  <a:srgbClr val="0070C0"/>
                </a:solidFill>
                <a:latin typeface="Monotype Corsiva" panose="03010101010201010101" pitchFamily="66" charset="0"/>
              </a:rPr>
              <a:t>ОЛЬГА ГРИГОРЬЕВНА</a:t>
            </a:r>
          </a:p>
          <a:p>
            <a:pPr lvl="0" algn="ctr" defTabSz="1049274"/>
            <a:r>
              <a:rPr lang="ru-RU" sz="1200" b="1" dirty="0" smtClean="0">
                <a:solidFill>
                  <a:srgbClr val="5B9BD5">
                    <a:lumMod val="50000"/>
                  </a:srgbClr>
                </a:solidFill>
                <a:latin typeface="Times New Roman" panose="02020603050405020304" pitchFamily="18" charset="0"/>
                <a:cs typeface="Times New Roman" panose="02020603050405020304" pitchFamily="18" charset="0"/>
              </a:rPr>
              <a:t>Высшая кв. </a:t>
            </a:r>
            <a:r>
              <a:rPr lang="ru-RU" sz="1200" b="1" dirty="0">
                <a:solidFill>
                  <a:srgbClr val="5B9BD5">
                    <a:lumMod val="50000"/>
                  </a:srgbClr>
                </a:solidFill>
                <a:latin typeface="Times New Roman" panose="02020603050405020304" pitchFamily="18" charset="0"/>
                <a:cs typeface="Times New Roman" panose="02020603050405020304" pitchFamily="18" charset="0"/>
              </a:rPr>
              <a:t>категория</a:t>
            </a:r>
          </a:p>
          <a:p>
            <a:pPr lvl="0" algn="ctr" defTabSz="1049274"/>
            <a:endParaRPr lang="ru-RU" sz="1400" dirty="0">
              <a:ln>
                <a:solidFill>
                  <a:srgbClr val="8064A2">
                    <a:lumMod val="50000"/>
                  </a:srgbClr>
                </a:solidFill>
              </a:ln>
              <a:solidFill>
                <a:srgbClr val="0070C0"/>
              </a:solidFill>
              <a:latin typeface="Monotype Corsiva" panose="03010101010201010101" pitchFamily="66" charset="0"/>
            </a:endParaRPr>
          </a:p>
        </p:txBody>
      </p:sp>
      <p:sp>
        <p:nvSpPr>
          <p:cNvPr id="17" name="Прямоугольник 16"/>
          <p:cNvSpPr/>
          <p:nvPr/>
        </p:nvSpPr>
        <p:spPr>
          <a:xfrm>
            <a:off x="2551673" y="3405377"/>
            <a:ext cx="3963112" cy="1046440"/>
          </a:xfrm>
          <a:prstGeom prst="rect">
            <a:avLst/>
          </a:prstGeom>
        </p:spPr>
        <p:txBody>
          <a:bodyPr wrap="square">
            <a:spAutoFit/>
          </a:bodyPr>
          <a:lstStyle/>
          <a:p>
            <a:pPr lvl="0" algn="ctr" defTabSz="1049274"/>
            <a:r>
              <a:rPr lang="ru-RU" sz="1200" dirty="0" smtClean="0">
                <a:ln>
                  <a:solidFill>
                    <a:srgbClr val="8064A2">
                      <a:lumMod val="50000"/>
                    </a:srgbClr>
                  </a:solidFill>
                </a:ln>
                <a:solidFill>
                  <a:srgbClr val="0070C0"/>
                </a:solidFill>
                <a:latin typeface="Monotype Corsiva" panose="03010101010201010101" pitchFamily="66" charset="0"/>
              </a:rPr>
              <a:t>ЧУГУНОВА</a:t>
            </a:r>
            <a:endParaRPr lang="ru-RU" sz="1200" dirty="0">
              <a:ln>
                <a:solidFill>
                  <a:srgbClr val="8064A2">
                    <a:lumMod val="50000"/>
                  </a:srgbClr>
                </a:solidFill>
              </a:ln>
              <a:solidFill>
                <a:srgbClr val="0070C0"/>
              </a:solidFill>
              <a:latin typeface="Monotype Corsiva" panose="03010101010201010101" pitchFamily="66" charset="0"/>
            </a:endParaRPr>
          </a:p>
          <a:p>
            <a:pPr lvl="0" algn="ctr" defTabSz="1049274"/>
            <a:r>
              <a:rPr lang="ru-RU" sz="1200" dirty="0" smtClean="0">
                <a:ln>
                  <a:solidFill>
                    <a:srgbClr val="8064A2">
                      <a:lumMod val="50000"/>
                    </a:srgbClr>
                  </a:solidFill>
                </a:ln>
                <a:solidFill>
                  <a:srgbClr val="0070C0"/>
                </a:solidFill>
                <a:latin typeface="Monotype Corsiva" panose="03010101010201010101" pitchFamily="66" charset="0"/>
              </a:rPr>
              <a:t>ТАТЬЯНА СЕРГЕЕВНА</a:t>
            </a:r>
          </a:p>
          <a:p>
            <a:pPr algn="ctr" defTabSz="1049274"/>
            <a:r>
              <a:rPr lang="ru-RU" sz="1200" b="1" dirty="0">
                <a:solidFill>
                  <a:srgbClr val="5B9BD5">
                    <a:lumMod val="50000"/>
                  </a:srgbClr>
                </a:solidFill>
                <a:latin typeface="Times New Roman" panose="02020603050405020304" pitchFamily="18" charset="0"/>
                <a:cs typeface="Times New Roman" panose="02020603050405020304" pitchFamily="18" charset="0"/>
              </a:rPr>
              <a:t>Первая кв. категория</a:t>
            </a:r>
          </a:p>
          <a:p>
            <a:pPr lvl="0" algn="ctr" defTabSz="1049274"/>
            <a:endParaRPr lang="ru-RU" sz="1200" dirty="0" smtClean="0">
              <a:ln>
                <a:solidFill>
                  <a:srgbClr val="8064A2">
                    <a:lumMod val="50000"/>
                  </a:srgbClr>
                </a:solidFill>
              </a:ln>
              <a:solidFill>
                <a:srgbClr val="0070C0"/>
              </a:solidFill>
              <a:latin typeface="Monotype Corsiva" panose="03010101010201010101" pitchFamily="66" charset="0"/>
            </a:endParaRPr>
          </a:p>
          <a:p>
            <a:pPr lvl="0" algn="ctr" defTabSz="1049274"/>
            <a:endParaRPr lang="ru-RU" sz="1400" dirty="0">
              <a:ln>
                <a:solidFill>
                  <a:srgbClr val="8064A2">
                    <a:lumMod val="50000"/>
                  </a:srgbClr>
                </a:solidFill>
              </a:ln>
              <a:solidFill>
                <a:srgbClr val="0070C0"/>
              </a:solidFill>
              <a:latin typeface="Monotype Corsiva" panose="03010101010201010101" pitchFamily="66" charset="0"/>
            </a:endParaRPr>
          </a:p>
        </p:txBody>
      </p:sp>
      <p:sp>
        <p:nvSpPr>
          <p:cNvPr id="18" name="Прямоугольник 17"/>
          <p:cNvSpPr/>
          <p:nvPr/>
        </p:nvSpPr>
        <p:spPr>
          <a:xfrm>
            <a:off x="-437213" y="3405377"/>
            <a:ext cx="3963112" cy="1046440"/>
          </a:xfrm>
          <a:prstGeom prst="rect">
            <a:avLst/>
          </a:prstGeom>
        </p:spPr>
        <p:txBody>
          <a:bodyPr wrap="square">
            <a:spAutoFit/>
          </a:bodyPr>
          <a:lstStyle/>
          <a:p>
            <a:pPr lvl="0" algn="ctr" defTabSz="1049274"/>
            <a:r>
              <a:rPr lang="ru-RU" sz="1200" dirty="0" smtClean="0">
                <a:ln>
                  <a:solidFill>
                    <a:srgbClr val="8064A2">
                      <a:lumMod val="50000"/>
                    </a:srgbClr>
                  </a:solidFill>
                </a:ln>
                <a:solidFill>
                  <a:srgbClr val="0070C0"/>
                </a:solidFill>
                <a:latin typeface="Monotype Corsiva" panose="03010101010201010101" pitchFamily="66" charset="0"/>
              </a:rPr>
              <a:t>ГРАЧЁВА</a:t>
            </a:r>
            <a:endParaRPr lang="ru-RU" sz="1200" dirty="0">
              <a:ln>
                <a:solidFill>
                  <a:srgbClr val="8064A2">
                    <a:lumMod val="50000"/>
                  </a:srgbClr>
                </a:solidFill>
              </a:ln>
              <a:solidFill>
                <a:srgbClr val="0070C0"/>
              </a:solidFill>
              <a:latin typeface="Monotype Corsiva" panose="03010101010201010101" pitchFamily="66" charset="0"/>
            </a:endParaRPr>
          </a:p>
          <a:p>
            <a:pPr lvl="0" algn="ctr" defTabSz="1049274"/>
            <a:r>
              <a:rPr lang="ru-RU" sz="1200" dirty="0" smtClean="0">
                <a:ln>
                  <a:solidFill>
                    <a:srgbClr val="8064A2">
                      <a:lumMod val="50000"/>
                    </a:srgbClr>
                  </a:solidFill>
                </a:ln>
                <a:solidFill>
                  <a:srgbClr val="0070C0"/>
                </a:solidFill>
                <a:latin typeface="Monotype Corsiva" panose="03010101010201010101" pitchFamily="66" charset="0"/>
              </a:rPr>
              <a:t>АННА ВЛАДИМИРОВНА</a:t>
            </a:r>
          </a:p>
          <a:p>
            <a:pPr algn="ctr" defTabSz="1049274"/>
            <a:r>
              <a:rPr lang="ru-RU" sz="1200" b="1" dirty="0">
                <a:solidFill>
                  <a:srgbClr val="5B9BD5">
                    <a:lumMod val="50000"/>
                  </a:srgbClr>
                </a:solidFill>
                <a:latin typeface="Times New Roman" panose="02020603050405020304" pitchFamily="18" charset="0"/>
                <a:cs typeface="Times New Roman" panose="02020603050405020304" pitchFamily="18" charset="0"/>
              </a:rPr>
              <a:t>Первая кв. категория</a:t>
            </a:r>
          </a:p>
          <a:p>
            <a:pPr lvl="0" algn="ctr" defTabSz="1049274"/>
            <a:endParaRPr lang="ru-RU" sz="1200" dirty="0" smtClean="0">
              <a:ln>
                <a:solidFill>
                  <a:srgbClr val="8064A2">
                    <a:lumMod val="50000"/>
                  </a:srgbClr>
                </a:solidFill>
              </a:ln>
              <a:solidFill>
                <a:srgbClr val="0070C0"/>
              </a:solidFill>
              <a:latin typeface="Monotype Corsiva" panose="03010101010201010101" pitchFamily="66" charset="0"/>
            </a:endParaRPr>
          </a:p>
          <a:p>
            <a:pPr lvl="0" algn="ctr" defTabSz="1049274"/>
            <a:endParaRPr lang="ru-RU" sz="1400" dirty="0">
              <a:ln>
                <a:solidFill>
                  <a:srgbClr val="8064A2">
                    <a:lumMod val="50000"/>
                  </a:srgbClr>
                </a:solidFill>
              </a:ln>
              <a:solidFill>
                <a:srgbClr val="0070C0"/>
              </a:solidFill>
              <a:latin typeface="Monotype Corsiva" panose="03010101010201010101" pitchFamily="66" charset="0"/>
            </a:endParaRPr>
          </a:p>
        </p:txBody>
      </p:sp>
      <p:sp>
        <p:nvSpPr>
          <p:cNvPr id="19" name="Прямоугольник 18"/>
          <p:cNvSpPr/>
          <p:nvPr/>
        </p:nvSpPr>
        <p:spPr>
          <a:xfrm>
            <a:off x="-239428" y="5211198"/>
            <a:ext cx="3963112" cy="1046440"/>
          </a:xfrm>
          <a:prstGeom prst="rect">
            <a:avLst/>
          </a:prstGeom>
        </p:spPr>
        <p:txBody>
          <a:bodyPr wrap="square">
            <a:spAutoFit/>
          </a:bodyPr>
          <a:lstStyle/>
          <a:p>
            <a:pPr lvl="0" algn="ctr" defTabSz="1049274"/>
            <a:r>
              <a:rPr lang="ru-RU" sz="1200" dirty="0" smtClean="0">
                <a:ln>
                  <a:solidFill>
                    <a:srgbClr val="8064A2">
                      <a:lumMod val="50000"/>
                    </a:srgbClr>
                  </a:solidFill>
                </a:ln>
                <a:solidFill>
                  <a:srgbClr val="0070C0"/>
                </a:solidFill>
                <a:latin typeface="Monotype Corsiva" panose="03010101010201010101" pitchFamily="66" charset="0"/>
              </a:rPr>
              <a:t>ЗИМНЯКОВА</a:t>
            </a:r>
            <a:endParaRPr lang="ru-RU" sz="1200" dirty="0">
              <a:ln>
                <a:solidFill>
                  <a:srgbClr val="8064A2">
                    <a:lumMod val="50000"/>
                  </a:srgbClr>
                </a:solidFill>
              </a:ln>
              <a:solidFill>
                <a:srgbClr val="0070C0"/>
              </a:solidFill>
              <a:latin typeface="Monotype Corsiva" panose="03010101010201010101" pitchFamily="66" charset="0"/>
            </a:endParaRPr>
          </a:p>
          <a:p>
            <a:pPr lvl="0" algn="ctr" defTabSz="1049274"/>
            <a:r>
              <a:rPr lang="ru-RU" sz="1200" dirty="0" smtClean="0">
                <a:ln>
                  <a:solidFill>
                    <a:srgbClr val="8064A2">
                      <a:lumMod val="50000"/>
                    </a:srgbClr>
                  </a:solidFill>
                </a:ln>
                <a:solidFill>
                  <a:srgbClr val="0070C0"/>
                </a:solidFill>
                <a:latin typeface="Monotype Corsiva" panose="03010101010201010101" pitchFamily="66" charset="0"/>
              </a:rPr>
              <a:t>ЕЛЕНА АЛЕКСАНДРОВНА</a:t>
            </a:r>
          </a:p>
          <a:p>
            <a:pPr algn="ctr" defTabSz="1049274"/>
            <a:r>
              <a:rPr lang="ru-RU" sz="1200" b="1" dirty="0" smtClean="0">
                <a:solidFill>
                  <a:srgbClr val="5B9BD5">
                    <a:lumMod val="50000"/>
                  </a:srgbClr>
                </a:solidFill>
                <a:latin typeface="Times New Roman" panose="02020603050405020304" pitchFamily="18" charset="0"/>
                <a:cs typeface="Times New Roman" panose="02020603050405020304" pitchFamily="18" charset="0"/>
              </a:rPr>
              <a:t>Высшая </a:t>
            </a:r>
            <a:r>
              <a:rPr lang="ru-RU" sz="1200" b="1" dirty="0">
                <a:solidFill>
                  <a:srgbClr val="5B9BD5">
                    <a:lumMod val="50000"/>
                  </a:srgbClr>
                </a:solidFill>
                <a:latin typeface="Times New Roman" panose="02020603050405020304" pitchFamily="18" charset="0"/>
                <a:cs typeface="Times New Roman" panose="02020603050405020304" pitchFamily="18" charset="0"/>
              </a:rPr>
              <a:t>кв. категория</a:t>
            </a:r>
          </a:p>
          <a:p>
            <a:pPr lvl="0" algn="ctr" defTabSz="1049274"/>
            <a:endParaRPr lang="ru-RU" sz="1200" dirty="0" smtClean="0">
              <a:ln>
                <a:solidFill>
                  <a:srgbClr val="8064A2">
                    <a:lumMod val="50000"/>
                  </a:srgbClr>
                </a:solidFill>
              </a:ln>
              <a:solidFill>
                <a:srgbClr val="0070C0"/>
              </a:solidFill>
              <a:latin typeface="Monotype Corsiva" panose="03010101010201010101" pitchFamily="66" charset="0"/>
            </a:endParaRPr>
          </a:p>
          <a:p>
            <a:pPr lvl="0" algn="ctr" defTabSz="1049274"/>
            <a:endParaRPr lang="ru-RU" sz="1400" dirty="0">
              <a:ln>
                <a:solidFill>
                  <a:srgbClr val="8064A2">
                    <a:lumMod val="50000"/>
                  </a:srgbClr>
                </a:solidFill>
              </a:ln>
              <a:solidFill>
                <a:srgbClr val="0070C0"/>
              </a:solidFill>
              <a:latin typeface="Monotype Corsiva" panose="03010101010201010101" pitchFamily="66" charset="0"/>
            </a:endParaRPr>
          </a:p>
        </p:txBody>
      </p:sp>
      <p:sp>
        <p:nvSpPr>
          <p:cNvPr id="20" name="Прямоугольник 19"/>
          <p:cNvSpPr/>
          <p:nvPr/>
        </p:nvSpPr>
        <p:spPr>
          <a:xfrm>
            <a:off x="5367412" y="5211198"/>
            <a:ext cx="3963112" cy="1046440"/>
          </a:xfrm>
          <a:prstGeom prst="rect">
            <a:avLst/>
          </a:prstGeom>
        </p:spPr>
        <p:txBody>
          <a:bodyPr wrap="square">
            <a:spAutoFit/>
          </a:bodyPr>
          <a:lstStyle/>
          <a:p>
            <a:pPr lvl="0" algn="ctr" defTabSz="1049274"/>
            <a:r>
              <a:rPr lang="ru-RU" sz="1200" dirty="0" smtClean="0">
                <a:ln>
                  <a:solidFill>
                    <a:srgbClr val="8064A2">
                      <a:lumMod val="50000"/>
                    </a:srgbClr>
                  </a:solidFill>
                </a:ln>
                <a:solidFill>
                  <a:srgbClr val="0070C0"/>
                </a:solidFill>
                <a:latin typeface="Monotype Corsiva" panose="03010101010201010101" pitchFamily="66" charset="0"/>
              </a:rPr>
              <a:t>ДАВЫДОВА</a:t>
            </a:r>
            <a:endParaRPr lang="ru-RU" sz="1200" dirty="0">
              <a:ln>
                <a:solidFill>
                  <a:srgbClr val="8064A2">
                    <a:lumMod val="50000"/>
                  </a:srgbClr>
                </a:solidFill>
              </a:ln>
              <a:solidFill>
                <a:srgbClr val="0070C0"/>
              </a:solidFill>
              <a:latin typeface="Monotype Corsiva" panose="03010101010201010101" pitchFamily="66" charset="0"/>
            </a:endParaRPr>
          </a:p>
          <a:p>
            <a:pPr lvl="0" algn="ctr" defTabSz="1049274"/>
            <a:r>
              <a:rPr lang="ru-RU" sz="1200" dirty="0" smtClean="0">
                <a:ln>
                  <a:solidFill>
                    <a:srgbClr val="8064A2">
                      <a:lumMod val="50000"/>
                    </a:srgbClr>
                  </a:solidFill>
                </a:ln>
                <a:solidFill>
                  <a:srgbClr val="0070C0"/>
                </a:solidFill>
                <a:latin typeface="Monotype Corsiva" panose="03010101010201010101" pitchFamily="66" charset="0"/>
              </a:rPr>
              <a:t>АНАСТАСИЯ ГЕННАДЬЕВНА</a:t>
            </a:r>
          </a:p>
          <a:p>
            <a:pPr algn="ctr" defTabSz="1049274"/>
            <a:r>
              <a:rPr lang="ru-RU" sz="1200" b="1" dirty="0" smtClean="0">
                <a:solidFill>
                  <a:srgbClr val="5B9BD5">
                    <a:lumMod val="50000"/>
                  </a:srgbClr>
                </a:solidFill>
                <a:latin typeface="Times New Roman" panose="02020603050405020304" pitchFamily="18" charset="0"/>
                <a:cs typeface="Times New Roman" panose="02020603050405020304" pitchFamily="18" charset="0"/>
              </a:rPr>
              <a:t>Высшая </a:t>
            </a:r>
            <a:r>
              <a:rPr lang="ru-RU" sz="1200" b="1" dirty="0">
                <a:solidFill>
                  <a:srgbClr val="5B9BD5">
                    <a:lumMod val="50000"/>
                  </a:srgbClr>
                </a:solidFill>
                <a:latin typeface="Times New Roman" panose="02020603050405020304" pitchFamily="18" charset="0"/>
                <a:cs typeface="Times New Roman" panose="02020603050405020304" pitchFamily="18" charset="0"/>
              </a:rPr>
              <a:t>кв. категория</a:t>
            </a:r>
          </a:p>
          <a:p>
            <a:pPr lvl="0" algn="ctr" defTabSz="1049274"/>
            <a:endParaRPr lang="ru-RU" sz="1200" dirty="0" smtClean="0">
              <a:ln>
                <a:solidFill>
                  <a:srgbClr val="8064A2">
                    <a:lumMod val="50000"/>
                  </a:srgbClr>
                </a:solidFill>
              </a:ln>
              <a:solidFill>
                <a:srgbClr val="0070C0"/>
              </a:solidFill>
              <a:latin typeface="Monotype Corsiva" panose="03010101010201010101" pitchFamily="66" charset="0"/>
            </a:endParaRPr>
          </a:p>
          <a:p>
            <a:pPr lvl="0" algn="ctr" defTabSz="1049274"/>
            <a:endParaRPr lang="ru-RU" sz="1400" dirty="0">
              <a:ln>
                <a:solidFill>
                  <a:srgbClr val="8064A2">
                    <a:lumMod val="50000"/>
                  </a:srgbClr>
                </a:solidFill>
              </a:ln>
              <a:solidFill>
                <a:srgbClr val="0070C0"/>
              </a:solidFill>
              <a:latin typeface="Monotype Corsiva" panose="03010101010201010101" pitchFamily="66" charset="0"/>
            </a:endParaRPr>
          </a:p>
        </p:txBody>
      </p:sp>
      <p:sp>
        <p:nvSpPr>
          <p:cNvPr id="21" name="Прямоугольник 20"/>
          <p:cNvSpPr/>
          <p:nvPr/>
        </p:nvSpPr>
        <p:spPr>
          <a:xfrm>
            <a:off x="2718294" y="4088767"/>
            <a:ext cx="3646013" cy="1200329"/>
          </a:xfrm>
          <a:prstGeom prst="rect">
            <a:avLst/>
          </a:prstGeom>
          <a:blipFill>
            <a:blip r:embed="rId9"/>
            <a:tile tx="0" ty="0" sx="100000" sy="100000" flip="none" algn="tl"/>
          </a:blipFill>
          <a:ln>
            <a:solidFill>
              <a:schemeClr val="accent1"/>
            </a:solidFill>
          </a:ln>
          <a:scene3d>
            <a:camera prst="orthographicFront"/>
            <a:lightRig rig="threePt" dir="t"/>
          </a:scene3d>
          <a:sp3d>
            <a:bevelT/>
          </a:sp3d>
        </p:spPr>
        <p:txBody>
          <a:bodyPr wrap="square">
            <a:spAutoFit/>
          </a:bodyPr>
          <a:lstStyle/>
          <a:p>
            <a:pPr lvl="0" algn="ctr" defTabSz="1280032"/>
            <a:r>
              <a:rPr lang="ru-RU" sz="1200" b="1" dirty="0">
                <a:solidFill>
                  <a:srgbClr val="C00000"/>
                </a:solidFill>
                <a:latin typeface="Times New Roman" panose="02020603050405020304" pitchFamily="18" charset="0"/>
                <a:cs typeface="Times New Roman" panose="02020603050405020304" pitchFamily="18" charset="0"/>
              </a:rPr>
              <a:t>Авторская программа:</a:t>
            </a:r>
          </a:p>
          <a:p>
            <a:pPr lvl="0" algn="ctr" defTabSz="1280032"/>
            <a:r>
              <a:rPr lang="ru-RU" sz="1200" dirty="0">
                <a:solidFill>
                  <a:srgbClr val="002060"/>
                </a:solidFill>
                <a:latin typeface="Times New Roman" panose="02020603050405020304" pitchFamily="18" charset="0"/>
                <a:cs typeface="Times New Roman" panose="02020603050405020304" pitchFamily="18" charset="0"/>
              </a:rPr>
              <a:t>«Математические ступеньки»,</a:t>
            </a:r>
            <a:endParaRPr lang="ru-RU" sz="1200" dirty="0">
              <a:solidFill>
                <a:prstClr val="black"/>
              </a:solidFill>
              <a:latin typeface="Times New Roman" panose="02020603050405020304" pitchFamily="18" charset="0"/>
              <a:cs typeface="Times New Roman" panose="02020603050405020304" pitchFamily="18" charset="0"/>
            </a:endParaRPr>
          </a:p>
          <a:p>
            <a:pPr lvl="0" algn="ctr" defTabSz="1280032"/>
            <a:r>
              <a:rPr lang="ru-RU" sz="1200" dirty="0" smtClean="0">
                <a:solidFill>
                  <a:srgbClr val="FF0000"/>
                </a:solidFill>
                <a:latin typeface="Times New Roman" panose="02020603050405020304" pitchFamily="18" charset="0"/>
                <a:cs typeface="Times New Roman" panose="02020603050405020304" pitchFamily="18" charset="0"/>
              </a:rPr>
              <a:t>рецензент: </a:t>
            </a:r>
            <a:r>
              <a:rPr lang="ru-RU" sz="1200" dirty="0" smtClean="0">
                <a:solidFill>
                  <a:srgbClr val="002060"/>
                </a:solidFill>
                <a:latin typeface="Times New Roman" panose="02020603050405020304" pitchFamily="18" charset="0"/>
                <a:cs typeface="Times New Roman" panose="02020603050405020304" pitchFamily="18" charset="0"/>
              </a:rPr>
              <a:t>Валиева </a:t>
            </a:r>
            <a:r>
              <a:rPr lang="ru-RU" sz="1200" dirty="0">
                <a:solidFill>
                  <a:srgbClr val="002060"/>
                </a:solidFill>
                <a:latin typeface="Times New Roman" panose="02020603050405020304" pitchFamily="18" charset="0"/>
                <a:cs typeface="Times New Roman" panose="02020603050405020304" pitchFamily="18" charset="0"/>
              </a:rPr>
              <a:t>Р.З.</a:t>
            </a:r>
          </a:p>
          <a:p>
            <a:pPr lvl="0" algn="ctr"/>
            <a:r>
              <a:rPr lang="ru-RU" sz="1200" i="1" dirty="0">
                <a:solidFill>
                  <a:schemeClr val="tx2">
                    <a:lumMod val="75000"/>
                  </a:schemeClr>
                </a:solidFill>
                <a:latin typeface="Times New Roman" panose="02020603050405020304" pitchFamily="18" charset="0"/>
                <a:cs typeface="Times New Roman" panose="02020603050405020304" pitchFamily="18" charset="0"/>
              </a:rPr>
              <a:t>кандидат педагогических наук,  доцент ФГБОУ ВО </a:t>
            </a:r>
            <a:r>
              <a:rPr lang="ru-RU" sz="1200" i="1" dirty="0" err="1">
                <a:solidFill>
                  <a:schemeClr val="tx2">
                    <a:lumMod val="75000"/>
                  </a:schemeClr>
                </a:solidFill>
                <a:latin typeface="Times New Roman" panose="02020603050405020304" pitchFamily="18" charset="0"/>
                <a:cs typeface="Times New Roman" panose="02020603050405020304" pitchFamily="18" charset="0"/>
              </a:rPr>
              <a:t>Набережночелнинский</a:t>
            </a:r>
            <a:r>
              <a:rPr lang="ru-RU" sz="1200" i="1" dirty="0">
                <a:solidFill>
                  <a:schemeClr val="tx2">
                    <a:lumMod val="75000"/>
                  </a:schemeClr>
                </a:solidFill>
                <a:latin typeface="Times New Roman" panose="02020603050405020304" pitchFamily="18" charset="0"/>
                <a:cs typeface="Times New Roman" panose="02020603050405020304" pitchFamily="18" charset="0"/>
              </a:rPr>
              <a:t> </a:t>
            </a:r>
            <a:r>
              <a:rPr lang="ru-RU" sz="1200" i="1" dirty="0" smtClean="0">
                <a:solidFill>
                  <a:schemeClr val="tx2">
                    <a:lumMod val="75000"/>
                  </a:schemeClr>
                </a:solidFill>
                <a:latin typeface="Times New Roman" panose="02020603050405020304" pitchFamily="18" charset="0"/>
                <a:cs typeface="Times New Roman" panose="02020603050405020304" pitchFamily="18" charset="0"/>
              </a:rPr>
              <a:t> государственный</a:t>
            </a:r>
            <a:endParaRPr lang="ru-RU" sz="1200" i="1" dirty="0">
              <a:solidFill>
                <a:schemeClr val="tx2">
                  <a:lumMod val="75000"/>
                </a:schemeClr>
              </a:solidFill>
              <a:latin typeface="Times New Roman" panose="02020603050405020304" pitchFamily="18" charset="0"/>
              <a:cs typeface="Times New Roman" panose="02020603050405020304" pitchFamily="18" charset="0"/>
            </a:endParaRPr>
          </a:p>
          <a:p>
            <a:pPr lvl="0" algn="ctr"/>
            <a:r>
              <a:rPr lang="ru-RU" sz="1200" i="1" dirty="0">
                <a:solidFill>
                  <a:schemeClr val="tx2">
                    <a:lumMod val="75000"/>
                  </a:schemeClr>
                </a:solidFill>
                <a:latin typeface="Times New Roman" panose="02020603050405020304" pitchFamily="18" charset="0"/>
                <a:cs typeface="Times New Roman" panose="02020603050405020304" pitchFamily="18" charset="0"/>
              </a:rPr>
              <a:t> </a:t>
            </a:r>
            <a:r>
              <a:rPr lang="ru-RU" sz="1200" i="1" dirty="0" smtClean="0">
                <a:solidFill>
                  <a:schemeClr val="tx2">
                    <a:lumMod val="75000"/>
                  </a:schemeClr>
                </a:solidFill>
                <a:latin typeface="Times New Roman" panose="02020603050405020304" pitchFamily="18" charset="0"/>
                <a:cs typeface="Times New Roman" panose="02020603050405020304" pitchFamily="18" charset="0"/>
              </a:rPr>
              <a:t>педагогический  </a:t>
            </a:r>
            <a:r>
              <a:rPr lang="ru-RU" sz="1200" i="1" dirty="0">
                <a:solidFill>
                  <a:schemeClr val="tx2">
                    <a:lumMod val="75000"/>
                  </a:schemeClr>
                </a:solidFill>
                <a:latin typeface="Times New Roman" panose="02020603050405020304" pitchFamily="18" charset="0"/>
                <a:cs typeface="Times New Roman" panose="02020603050405020304" pitchFamily="18" charset="0"/>
              </a:rPr>
              <a:t>университет</a:t>
            </a:r>
          </a:p>
        </p:txBody>
      </p:sp>
      <p:sp>
        <p:nvSpPr>
          <p:cNvPr id="7" name="Прямоугольник 6"/>
          <p:cNvSpPr/>
          <p:nvPr/>
        </p:nvSpPr>
        <p:spPr>
          <a:xfrm>
            <a:off x="509588" y="5934472"/>
            <a:ext cx="8047297" cy="646331"/>
          </a:xfrm>
          <a:prstGeom prst="rect">
            <a:avLst/>
          </a:prstGeom>
          <a:solidFill>
            <a:srgbClr val="CCCCFF"/>
          </a:solidFill>
          <a:ln>
            <a:solidFill>
              <a:schemeClr val="accent1"/>
            </a:solidFill>
          </a:ln>
          <a:scene3d>
            <a:camera prst="orthographicFront"/>
            <a:lightRig rig="threePt" dir="t"/>
          </a:scene3d>
          <a:sp3d>
            <a:bevelT/>
          </a:sp3d>
        </p:spPr>
        <p:txBody>
          <a:bodyPr wrap="square">
            <a:spAutoFit/>
          </a:bodyPr>
          <a:lstStyle/>
          <a:p>
            <a:pPr algn="just"/>
            <a:r>
              <a:rPr lang="ru-RU" sz="1200" b="1" dirty="0">
                <a:solidFill>
                  <a:srgbClr val="FF0000"/>
                </a:solidFill>
                <a:latin typeface="Comic Sans MS" panose="030F0702030302020204" pitchFamily="66" charset="0"/>
              </a:rPr>
              <a:t>Программа «Математические ступеньки» </a:t>
            </a:r>
            <a:r>
              <a:rPr lang="ru-RU" sz="1200" dirty="0">
                <a:latin typeface="Comic Sans MS" panose="030F0702030302020204" pitchFamily="66" charset="0"/>
              </a:rPr>
              <a:t> реализуется в рамках математического кружка </a:t>
            </a:r>
            <a:r>
              <a:rPr lang="ru-RU" sz="1200" dirty="0">
                <a:solidFill>
                  <a:srgbClr val="FF0000"/>
                </a:solidFill>
                <a:latin typeface="Comic Sans MS" panose="030F0702030302020204" pitchFamily="66" charset="0"/>
              </a:rPr>
              <a:t>для детей 4- 5 лет, 5-6 лет, 6-7 лет. </a:t>
            </a:r>
            <a:r>
              <a:rPr lang="ru-RU" sz="1200" dirty="0">
                <a:latin typeface="Comic Sans MS" panose="030F0702030302020204" pitchFamily="66" charset="0"/>
              </a:rPr>
              <a:t>Программа рассчитана на три года. В процессе деятельности используются различные формы: традиционные, комбинированные и практические занятия, игры, конкурсы, и другие.</a:t>
            </a:r>
          </a:p>
        </p:txBody>
      </p:sp>
    </p:spTree>
    <p:extLst>
      <p:ext uri="{BB962C8B-B14F-4D97-AF65-F5344CB8AC3E}">
        <p14:creationId xmlns:p14="http://schemas.microsoft.com/office/powerpoint/2010/main" val="38742429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2" descr="C:\Users\кроха\Desktop\1619714242_24-phonoteka_org-p-svetlo-salatovii-fon-dlya-prezentatsii-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099275" y="-1186720"/>
            <a:ext cx="6867914" cy="9221537"/>
          </a:xfrm>
          <a:prstGeom prst="rect">
            <a:avLst/>
          </a:prstGeom>
          <a:noFill/>
          <a:extLst>
            <a:ext uri="{909E8E84-426E-40DD-AFC4-6F175D3DCCD1}">
              <a14:hiddenFill xmlns:a14="http://schemas.microsoft.com/office/drawing/2010/main">
                <a:solidFill>
                  <a:srgbClr val="FFFFFF"/>
                </a:solidFill>
              </a14:hiddenFill>
            </a:ext>
          </a:extLst>
        </p:spPr>
      </p:pic>
      <p:sp>
        <p:nvSpPr>
          <p:cNvPr id="5" name="WordArt 2"/>
          <p:cNvSpPr>
            <a:spLocks noChangeArrowheads="1" noChangeShapeType="1" noTextEdit="1"/>
          </p:cNvSpPr>
          <p:nvPr/>
        </p:nvSpPr>
        <p:spPr bwMode="auto">
          <a:xfrm>
            <a:off x="1273161" y="197782"/>
            <a:ext cx="6413415" cy="31911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ru-RU" sz="1400" kern="10" spc="-70" dirty="0" smtClean="0">
                <a:ln w="9525">
                  <a:solidFill>
                    <a:srgbClr val="000000"/>
                  </a:solidFill>
                  <a:round/>
                  <a:headEnd/>
                  <a:tailEnd/>
                </a:ln>
                <a:solidFill>
                  <a:srgbClr val="BB11BF"/>
                </a:solidFill>
                <a:latin typeface="Arial Black"/>
              </a:rPr>
              <a:t>Кружок «Студия лепки»</a:t>
            </a:r>
            <a:endParaRPr lang="ru-RU" sz="1400" kern="10" spc="-70" dirty="0" smtClean="0">
              <a:ln w="9525">
                <a:solidFill>
                  <a:srgbClr val="000000"/>
                </a:solidFill>
                <a:round/>
                <a:headEnd/>
                <a:tailEnd/>
              </a:ln>
              <a:solidFill>
                <a:srgbClr val="BB11BF"/>
              </a:solidFill>
              <a:effectLst/>
              <a:latin typeface="Arial Black"/>
            </a:endParaRPr>
          </a:p>
        </p:txBody>
      </p:sp>
      <p:sp>
        <p:nvSpPr>
          <p:cNvPr id="6" name="Прямоугольник 5"/>
          <p:cNvSpPr/>
          <p:nvPr/>
        </p:nvSpPr>
        <p:spPr>
          <a:xfrm>
            <a:off x="243237" y="618522"/>
            <a:ext cx="8595963" cy="1200329"/>
          </a:xfrm>
          <a:prstGeom prst="rect">
            <a:avLst/>
          </a:prstGeom>
          <a:solidFill>
            <a:srgbClr val="CCCCFF"/>
          </a:solidFill>
          <a:ln>
            <a:solidFill>
              <a:schemeClr val="accent1"/>
            </a:solidFill>
          </a:ln>
          <a:scene3d>
            <a:camera prst="orthographicFront"/>
            <a:lightRig rig="threePt" dir="t"/>
          </a:scene3d>
          <a:sp3d>
            <a:bevelT prst="angle"/>
          </a:sp3d>
        </p:spPr>
        <p:txBody>
          <a:bodyPr wrap="square">
            <a:spAutoFit/>
          </a:bodyPr>
          <a:lstStyle/>
          <a:p>
            <a:pPr algn="just"/>
            <a:r>
              <a:rPr lang="ru-RU" sz="1200" b="1" dirty="0">
                <a:solidFill>
                  <a:srgbClr val="FF0000"/>
                </a:solidFill>
                <a:latin typeface="Comic Sans MS" panose="030F0702030302020204" pitchFamily="66" charset="0"/>
              </a:rPr>
              <a:t>Программа </a:t>
            </a:r>
            <a:r>
              <a:rPr lang="ru-RU" sz="1200" b="1" dirty="0" smtClean="0">
                <a:solidFill>
                  <a:srgbClr val="FF0000"/>
                </a:solidFill>
                <a:latin typeface="Comic Sans MS" panose="030F0702030302020204" pitchFamily="66" charset="0"/>
              </a:rPr>
              <a:t>кружка  </a:t>
            </a:r>
            <a:r>
              <a:rPr lang="ru-RU" sz="1200" dirty="0">
                <a:latin typeface="Comic Sans MS" panose="030F0702030302020204" pitchFamily="66" charset="0"/>
              </a:rPr>
              <a:t>включает в себя </a:t>
            </a:r>
            <a:r>
              <a:rPr lang="ru-RU" sz="1200" dirty="0" smtClean="0">
                <a:latin typeface="Comic Sans MS" panose="030F0702030302020204" pitchFamily="66" charset="0"/>
              </a:rPr>
              <a:t>меж предметную </a:t>
            </a:r>
            <a:r>
              <a:rPr lang="ru-RU" sz="1200" dirty="0">
                <a:latin typeface="Comic Sans MS" panose="030F0702030302020204" pitchFamily="66" charset="0"/>
              </a:rPr>
              <a:t>связь с окружающим миром, с рисованием, имеет тесную связь с элементарными знаниями в математике. Прикладная творческая деятельность развивает у обучающегося ребёнка дошкольного возраста художественный, эстетический вкус, учит видеть красоту мира и природы, даёт полноценное видение художественного образа, развивает эмоциональную отзывчивость, развивает умение различать средства и способы выразительности, а также соотносить содержание произведения искусства, созданное собственными руками с жизненным опытом.</a:t>
            </a:r>
          </a:p>
        </p:txBody>
      </p:sp>
      <p:sp>
        <p:nvSpPr>
          <p:cNvPr id="9" name="Прямоугольник 8"/>
          <p:cNvSpPr/>
          <p:nvPr/>
        </p:nvSpPr>
        <p:spPr>
          <a:xfrm>
            <a:off x="256643" y="2111652"/>
            <a:ext cx="8658495" cy="4664392"/>
          </a:xfrm>
          <a:prstGeom prst="rect">
            <a:avLst/>
          </a:prstGeom>
          <a:solidFill>
            <a:srgbClr val="CCCCFF"/>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Picture 2" descr="E:\фото коллег\IMGP005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233"/>
          <a:stretch/>
        </p:blipFill>
        <p:spPr bwMode="auto">
          <a:xfrm rot="5400000" flipH="1">
            <a:off x="447727" y="2190626"/>
            <a:ext cx="1263259" cy="122829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Прямоугольник 9"/>
          <p:cNvSpPr/>
          <p:nvPr/>
        </p:nvSpPr>
        <p:spPr>
          <a:xfrm>
            <a:off x="2940441" y="1834432"/>
            <a:ext cx="3078856" cy="369332"/>
          </a:xfrm>
          <a:prstGeom prst="rect">
            <a:avLst/>
          </a:prstGeom>
          <a:noFill/>
        </p:spPr>
        <p:txBody>
          <a:bodyPr wrap="none" lIns="91440" tIns="45720" rIns="91440" bIns="45720">
            <a:spAutoFit/>
          </a:bodyPr>
          <a:lstStyle/>
          <a:p>
            <a:pPr algn="ctr"/>
            <a:r>
              <a:rPr lang="ru-RU" b="1" i="1" dirty="0" smtClean="0">
                <a:ln w="1905">
                  <a:solidFill>
                    <a:sysClr val="windowText" lastClr="000000"/>
                  </a:solidFill>
                </a:ln>
                <a:solidFill>
                  <a:srgbClr val="0070C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РУКОВОДИТЕЛИ КРУЖКА</a:t>
            </a:r>
            <a:endParaRPr lang="ru-RU" b="1" i="1" cap="none" spc="0" dirty="0">
              <a:ln w="1905">
                <a:solidFill>
                  <a:sysClr val="windowText" lastClr="000000"/>
                </a:solidFill>
              </a:ln>
              <a:solidFill>
                <a:srgbClr val="0070C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5229311" y="2244591"/>
            <a:ext cx="3588913" cy="1569660"/>
          </a:xfrm>
          <a:prstGeom prst="rect">
            <a:avLst/>
          </a:prstGeom>
          <a:blipFill>
            <a:blip r:embed="rId4"/>
            <a:tile tx="0" ty="0" sx="100000" sy="100000" flip="none" algn="tl"/>
          </a:blipFill>
          <a:ln>
            <a:solidFill>
              <a:schemeClr val="accent1"/>
            </a:solidFill>
          </a:ln>
          <a:scene3d>
            <a:camera prst="orthographicFront"/>
            <a:lightRig rig="threePt" dir="t"/>
          </a:scene3d>
          <a:sp3d>
            <a:bevelT/>
          </a:sp3d>
        </p:spPr>
        <p:txBody>
          <a:bodyPr wrap="square">
            <a:spAutoFit/>
          </a:bodyPr>
          <a:lstStyle/>
          <a:p>
            <a:pPr lvl="0" algn="ctr" defTabSz="1280032"/>
            <a:r>
              <a:rPr lang="ru-RU" sz="1200" b="1" dirty="0">
                <a:solidFill>
                  <a:srgbClr val="C00000"/>
                </a:solidFill>
                <a:latin typeface="Times New Roman" panose="02020603050405020304" pitchFamily="18" charset="0"/>
                <a:cs typeface="Times New Roman" panose="02020603050405020304" pitchFamily="18" charset="0"/>
              </a:rPr>
              <a:t>Авторская программа:</a:t>
            </a:r>
          </a:p>
          <a:p>
            <a:pPr lvl="0" algn="ctr" defTabSz="1280032"/>
            <a:r>
              <a:rPr lang="ru-RU" sz="1200" dirty="0" smtClean="0">
                <a:solidFill>
                  <a:srgbClr val="5B9BD5">
                    <a:lumMod val="50000"/>
                  </a:srgbClr>
                </a:solidFill>
                <a:latin typeface="Times New Roman" panose="02020603050405020304" pitchFamily="18" charset="0"/>
                <a:cs typeface="Times New Roman" panose="02020603050405020304" pitchFamily="18" charset="0"/>
              </a:rPr>
              <a:t>«Фантазия из теста»</a:t>
            </a:r>
            <a:endParaRPr lang="ru-RU" sz="1200" dirty="0">
              <a:solidFill>
                <a:srgbClr val="5B9BD5">
                  <a:lumMod val="50000"/>
                </a:srgbClr>
              </a:solidFill>
              <a:latin typeface="Times New Roman" panose="02020603050405020304" pitchFamily="18" charset="0"/>
              <a:cs typeface="Times New Roman" panose="02020603050405020304" pitchFamily="18" charset="0"/>
            </a:endParaRPr>
          </a:p>
          <a:p>
            <a:pPr lvl="0" algn="ctr" defTabSz="1280032"/>
            <a:r>
              <a:rPr lang="ru-RU" sz="1200" dirty="0">
                <a:solidFill>
                  <a:srgbClr val="FF0000"/>
                </a:solidFill>
                <a:latin typeface="Times New Roman" panose="02020603050405020304" pitchFamily="18" charset="0"/>
                <a:cs typeface="Times New Roman" panose="02020603050405020304" pitchFamily="18" charset="0"/>
              </a:rPr>
              <a:t>рецензент:</a:t>
            </a:r>
          </a:p>
          <a:p>
            <a:pPr lvl="0" algn="ctr" defTabSz="1280032"/>
            <a:r>
              <a:rPr lang="ru-RU" sz="1200" dirty="0">
                <a:solidFill>
                  <a:schemeClr val="accent1">
                    <a:lumMod val="75000"/>
                  </a:schemeClr>
                </a:solidFill>
                <a:latin typeface="Times New Roman" panose="02020603050405020304" pitchFamily="18" charset="0"/>
                <a:cs typeface="Times New Roman" panose="02020603050405020304" pitchFamily="18" charset="0"/>
              </a:rPr>
              <a:t>с</a:t>
            </a:r>
            <a:r>
              <a:rPr lang="ru-RU" sz="1200" dirty="0" smtClean="0">
                <a:solidFill>
                  <a:schemeClr val="accent1">
                    <a:lumMod val="75000"/>
                  </a:schemeClr>
                </a:solidFill>
                <a:latin typeface="Times New Roman" panose="02020603050405020304" pitchFamily="18" charset="0"/>
                <a:cs typeface="Times New Roman" panose="02020603050405020304" pitchFamily="18" charset="0"/>
              </a:rPr>
              <a:t>тарший методист лаборатории дошкольного образования </a:t>
            </a:r>
          </a:p>
          <a:p>
            <a:pPr lvl="0" algn="ctr" defTabSz="1280032"/>
            <a:r>
              <a:rPr lang="ru-RU" sz="1200" dirty="0" smtClean="0">
                <a:solidFill>
                  <a:schemeClr val="accent1">
                    <a:lumMod val="75000"/>
                  </a:schemeClr>
                </a:solidFill>
                <a:latin typeface="Times New Roman" panose="02020603050405020304" pitchFamily="18" charset="0"/>
                <a:cs typeface="Times New Roman" panose="02020603050405020304" pitchFamily="18" charset="0"/>
              </a:rPr>
              <a:t>ГАОУ </a:t>
            </a:r>
            <a:r>
              <a:rPr lang="ru-RU" sz="1200" dirty="0">
                <a:solidFill>
                  <a:schemeClr val="accent1">
                    <a:lumMod val="75000"/>
                  </a:schemeClr>
                </a:solidFill>
                <a:latin typeface="Times New Roman" panose="02020603050405020304" pitchFamily="18" charset="0"/>
                <a:cs typeface="Times New Roman" panose="02020603050405020304" pitchFamily="18" charset="0"/>
              </a:rPr>
              <a:t>ДПО «ИРО РТ»,</a:t>
            </a:r>
          </a:p>
          <a:p>
            <a:pPr lvl="0" algn="ctr" defTabSz="1280032"/>
            <a:r>
              <a:rPr lang="ru-RU" sz="1200" dirty="0" smtClean="0">
                <a:solidFill>
                  <a:schemeClr val="accent1">
                    <a:lumMod val="75000"/>
                  </a:schemeClr>
                </a:solidFill>
                <a:latin typeface="Times New Roman" panose="02020603050405020304" pitchFamily="18" charset="0"/>
                <a:cs typeface="Times New Roman" panose="02020603050405020304" pitchFamily="18" charset="0"/>
              </a:rPr>
              <a:t>Г.Р. </a:t>
            </a:r>
            <a:r>
              <a:rPr lang="ru-RU" sz="1200" dirty="0" err="1" smtClean="0">
                <a:solidFill>
                  <a:schemeClr val="accent1">
                    <a:lumMod val="75000"/>
                  </a:schemeClr>
                </a:solidFill>
                <a:latin typeface="Times New Roman" panose="02020603050405020304" pitchFamily="18" charset="0"/>
                <a:cs typeface="Times New Roman" panose="02020603050405020304" pitchFamily="18" charset="0"/>
              </a:rPr>
              <a:t>Сабирова</a:t>
            </a:r>
            <a:endParaRPr lang="ru-RU" sz="1200" dirty="0">
              <a:solidFill>
                <a:schemeClr val="accent1">
                  <a:lumMod val="75000"/>
                </a:schemeClr>
              </a:solidFill>
              <a:latin typeface="Times New Roman" panose="02020603050405020304" pitchFamily="18" charset="0"/>
              <a:cs typeface="Times New Roman" panose="02020603050405020304" pitchFamily="18" charset="0"/>
            </a:endParaRPr>
          </a:p>
          <a:p>
            <a:pPr lvl="0" algn="ctr" defTabSz="1280032"/>
            <a:r>
              <a:rPr lang="ru-RU" sz="1200" dirty="0">
                <a:solidFill>
                  <a:srgbClr val="5B9BD5">
                    <a:lumMod val="50000"/>
                  </a:srgbClr>
                </a:solidFill>
                <a:latin typeface="Times New Roman" panose="02020603050405020304" pitchFamily="18" charset="0"/>
                <a:cs typeface="Times New Roman" panose="02020603050405020304" pitchFamily="18" charset="0"/>
              </a:rPr>
              <a:t> </a:t>
            </a:r>
          </a:p>
        </p:txBody>
      </p:sp>
      <p:sp>
        <p:nvSpPr>
          <p:cNvPr id="12" name="Прямоугольник 11"/>
          <p:cNvSpPr/>
          <p:nvPr/>
        </p:nvSpPr>
        <p:spPr>
          <a:xfrm>
            <a:off x="-612576" y="3338258"/>
            <a:ext cx="3963112" cy="1046440"/>
          </a:xfrm>
          <a:prstGeom prst="rect">
            <a:avLst/>
          </a:prstGeom>
        </p:spPr>
        <p:txBody>
          <a:bodyPr wrap="square">
            <a:spAutoFit/>
          </a:bodyPr>
          <a:lstStyle/>
          <a:p>
            <a:pPr lvl="0" algn="ctr" defTabSz="1049274"/>
            <a:r>
              <a:rPr lang="ru-RU" sz="1200" dirty="0" smtClean="0">
                <a:ln>
                  <a:solidFill>
                    <a:srgbClr val="8064A2">
                      <a:lumMod val="50000"/>
                    </a:srgbClr>
                  </a:solidFill>
                </a:ln>
                <a:solidFill>
                  <a:srgbClr val="0070C0"/>
                </a:solidFill>
                <a:latin typeface="Monotype Corsiva" panose="03010101010201010101" pitchFamily="66" charset="0"/>
              </a:rPr>
              <a:t>ГОРБУНОВА</a:t>
            </a:r>
            <a:endParaRPr lang="ru-RU" sz="1200" dirty="0">
              <a:ln>
                <a:solidFill>
                  <a:srgbClr val="8064A2">
                    <a:lumMod val="50000"/>
                  </a:srgbClr>
                </a:solidFill>
              </a:ln>
              <a:solidFill>
                <a:srgbClr val="0070C0"/>
              </a:solidFill>
              <a:latin typeface="Monotype Corsiva" panose="03010101010201010101" pitchFamily="66" charset="0"/>
            </a:endParaRPr>
          </a:p>
          <a:p>
            <a:pPr lvl="0" algn="ctr" defTabSz="1049274"/>
            <a:r>
              <a:rPr lang="ru-RU" sz="1200" dirty="0" smtClean="0">
                <a:ln>
                  <a:solidFill>
                    <a:srgbClr val="8064A2">
                      <a:lumMod val="50000"/>
                    </a:srgbClr>
                  </a:solidFill>
                </a:ln>
                <a:solidFill>
                  <a:srgbClr val="0070C0"/>
                </a:solidFill>
                <a:latin typeface="Monotype Corsiva" panose="03010101010201010101" pitchFamily="66" charset="0"/>
              </a:rPr>
              <a:t>ЕЛЕНА ВЛАДИМИРОВНА</a:t>
            </a:r>
          </a:p>
          <a:p>
            <a:pPr algn="ctr" defTabSz="1049274"/>
            <a:r>
              <a:rPr lang="ru-RU" sz="1200" b="1" dirty="0">
                <a:solidFill>
                  <a:srgbClr val="5B9BD5">
                    <a:lumMod val="50000"/>
                  </a:srgbClr>
                </a:solidFill>
                <a:latin typeface="Times New Roman" panose="02020603050405020304" pitchFamily="18" charset="0"/>
                <a:cs typeface="Times New Roman" panose="02020603050405020304" pitchFamily="18" charset="0"/>
              </a:rPr>
              <a:t>Первая кв. категория</a:t>
            </a:r>
          </a:p>
          <a:p>
            <a:pPr lvl="0" algn="ctr" defTabSz="1049274"/>
            <a:endParaRPr lang="ru-RU" sz="1200" dirty="0" smtClean="0">
              <a:ln>
                <a:solidFill>
                  <a:srgbClr val="8064A2">
                    <a:lumMod val="50000"/>
                  </a:srgbClr>
                </a:solidFill>
              </a:ln>
              <a:solidFill>
                <a:srgbClr val="0070C0"/>
              </a:solidFill>
              <a:latin typeface="Monotype Corsiva" panose="03010101010201010101" pitchFamily="66" charset="0"/>
            </a:endParaRPr>
          </a:p>
          <a:p>
            <a:pPr lvl="0" algn="ctr" defTabSz="1049274"/>
            <a:endParaRPr lang="ru-RU" sz="1400" dirty="0">
              <a:ln>
                <a:solidFill>
                  <a:srgbClr val="8064A2">
                    <a:lumMod val="50000"/>
                  </a:srgbClr>
                </a:solidFill>
              </a:ln>
              <a:solidFill>
                <a:srgbClr val="0070C0"/>
              </a:solidFill>
              <a:latin typeface="Monotype Corsiva" panose="03010101010201010101" pitchFamily="66" charset="0"/>
            </a:endParaRPr>
          </a:p>
        </p:txBody>
      </p:sp>
      <p:pic>
        <p:nvPicPr>
          <p:cNvPr id="13" name="Рисунок 12" descr="https://im0-tub-ru.yandex.net/i?id=7a5441b314ff50c253da176335ee8f34-l&amp;n=13"/>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600000">
            <a:off x="2051719" y="2499340"/>
            <a:ext cx="1306437" cy="610861"/>
          </a:xfrm>
          <a:prstGeom prst="rect">
            <a:avLst/>
          </a:prstGeom>
          <a:ln>
            <a:noFill/>
          </a:ln>
          <a:effectLst>
            <a:softEdge rad="112500"/>
          </a:effectLst>
        </p:spPr>
      </p:pic>
      <p:pic>
        <p:nvPicPr>
          <p:cNvPr id="1026"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7501" t="4742" r="6543" b="17188"/>
          <a:stretch/>
        </p:blipFill>
        <p:spPr bwMode="auto">
          <a:xfrm>
            <a:off x="3478769" y="4384698"/>
            <a:ext cx="2540528" cy="12203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7970" t="15707" r="21212" b="17187"/>
          <a:stretch/>
        </p:blipFill>
        <p:spPr bwMode="auto">
          <a:xfrm>
            <a:off x="489314" y="3997047"/>
            <a:ext cx="2892389" cy="17026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2" descr="F:\20 сад\зима автоледи фрираид созвездие и др\IMG_3025.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8211" t="8740" r="8955" b="14541"/>
          <a:stretch/>
        </p:blipFill>
        <p:spPr bwMode="auto">
          <a:xfrm>
            <a:off x="6111077" y="4032498"/>
            <a:ext cx="2607230" cy="16317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641598" y="5800029"/>
            <a:ext cx="7840255" cy="830997"/>
          </a:xfrm>
          <a:prstGeom prst="rect">
            <a:avLst/>
          </a:prstGeom>
          <a:solidFill>
            <a:srgbClr val="CCCCFF"/>
          </a:solidFill>
          <a:ln>
            <a:solidFill>
              <a:schemeClr val="accent1"/>
            </a:solidFill>
          </a:ln>
          <a:scene3d>
            <a:camera prst="orthographicFront"/>
            <a:lightRig rig="threePt" dir="t"/>
          </a:scene3d>
          <a:sp3d>
            <a:bevelT prst="angle"/>
          </a:sp3d>
        </p:spPr>
        <p:txBody>
          <a:bodyPr wrap="square">
            <a:spAutoFit/>
          </a:bodyPr>
          <a:lstStyle/>
          <a:p>
            <a:pPr algn="just"/>
            <a:r>
              <a:rPr lang="ru-RU" sz="1200" b="1" dirty="0" smtClean="0">
                <a:solidFill>
                  <a:srgbClr val="FF0000"/>
                </a:solidFill>
                <a:latin typeface="Comic Sans MS" panose="030F0702030302020204" pitchFamily="66" charset="0"/>
              </a:rPr>
              <a:t>Занятия </a:t>
            </a:r>
            <a:r>
              <a:rPr lang="ru-RU" sz="1200" b="1" dirty="0">
                <a:solidFill>
                  <a:srgbClr val="FF0000"/>
                </a:solidFill>
                <a:latin typeface="Comic Sans MS" panose="030F0702030302020204" pitchFamily="66" charset="0"/>
              </a:rPr>
              <a:t>проводятся в подгрупповой форме</a:t>
            </a:r>
            <a:r>
              <a:rPr lang="ru-RU" sz="1200" dirty="0">
                <a:latin typeface="Comic Sans MS" panose="030F0702030302020204" pitchFamily="66" charset="0"/>
              </a:rPr>
              <a:t>,  что позволяет педагогу построить процесс обучения в соответствии с принципами дифференцированного и индивидуального подходов.</a:t>
            </a:r>
          </a:p>
          <a:p>
            <a:pPr algn="just"/>
            <a:r>
              <a:rPr lang="ru-RU" sz="1200" b="1" dirty="0" smtClean="0">
                <a:solidFill>
                  <a:srgbClr val="FF0000"/>
                </a:solidFill>
                <a:latin typeface="Comic Sans MS" panose="030F0702030302020204" pitchFamily="66" charset="0"/>
              </a:rPr>
              <a:t>Основная </a:t>
            </a:r>
            <a:r>
              <a:rPr lang="ru-RU" sz="1200" b="1" dirty="0">
                <a:solidFill>
                  <a:srgbClr val="FF0000"/>
                </a:solidFill>
                <a:latin typeface="Comic Sans MS" panose="030F0702030302020204" pitchFamily="66" charset="0"/>
              </a:rPr>
              <a:t>форма работы с детьми это практические и теоретические</a:t>
            </a:r>
            <a:r>
              <a:rPr lang="ru-RU" sz="1200" dirty="0">
                <a:latin typeface="Comic Sans MS" panose="030F0702030302020204" pitchFamily="66" charset="0"/>
              </a:rPr>
              <a:t>, а так же комбинированные формы занятий. Оценочные средства деятельности воспитанников – выставки, творческие отчёты.</a:t>
            </a:r>
          </a:p>
        </p:txBody>
      </p:sp>
      <p:sp>
        <p:nvSpPr>
          <p:cNvPr id="18" name="Прямоугольник 17"/>
          <p:cNvSpPr/>
          <p:nvPr/>
        </p:nvSpPr>
        <p:spPr>
          <a:xfrm>
            <a:off x="2160943" y="3393376"/>
            <a:ext cx="3963112" cy="1046440"/>
          </a:xfrm>
          <a:prstGeom prst="rect">
            <a:avLst/>
          </a:prstGeom>
        </p:spPr>
        <p:txBody>
          <a:bodyPr wrap="square">
            <a:spAutoFit/>
          </a:bodyPr>
          <a:lstStyle/>
          <a:p>
            <a:pPr lvl="0" algn="ctr" defTabSz="1049274"/>
            <a:r>
              <a:rPr lang="ru-RU" sz="1200" dirty="0" smtClean="0">
                <a:ln>
                  <a:solidFill>
                    <a:srgbClr val="8064A2">
                      <a:lumMod val="50000"/>
                    </a:srgbClr>
                  </a:solidFill>
                </a:ln>
                <a:solidFill>
                  <a:srgbClr val="0070C0"/>
                </a:solidFill>
                <a:latin typeface="Monotype Corsiva" panose="03010101010201010101" pitchFamily="66" charset="0"/>
              </a:rPr>
              <a:t>КУПЦОВА</a:t>
            </a:r>
            <a:endParaRPr lang="ru-RU" sz="1200" dirty="0">
              <a:ln>
                <a:solidFill>
                  <a:srgbClr val="8064A2">
                    <a:lumMod val="50000"/>
                  </a:srgbClr>
                </a:solidFill>
              </a:ln>
              <a:solidFill>
                <a:srgbClr val="0070C0"/>
              </a:solidFill>
              <a:latin typeface="Monotype Corsiva" panose="03010101010201010101" pitchFamily="66" charset="0"/>
            </a:endParaRPr>
          </a:p>
          <a:p>
            <a:pPr lvl="0" algn="ctr" defTabSz="1049274"/>
            <a:r>
              <a:rPr lang="ru-RU" sz="1200" dirty="0" smtClean="0">
                <a:ln>
                  <a:solidFill>
                    <a:srgbClr val="8064A2">
                      <a:lumMod val="50000"/>
                    </a:srgbClr>
                  </a:solidFill>
                </a:ln>
                <a:solidFill>
                  <a:srgbClr val="0070C0"/>
                </a:solidFill>
                <a:latin typeface="Monotype Corsiva" panose="03010101010201010101" pitchFamily="66" charset="0"/>
              </a:rPr>
              <a:t>ЕЛЕНА  АЛЕКСАНДРОВНА</a:t>
            </a:r>
          </a:p>
          <a:p>
            <a:pPr algn="ctr" defTabSz="1049274"/>
            <a:r>
              <a:rPr lang="ru-RU" sz="1200" b="1" dirty="0" smtClean="0">
                <a:solidFill>
                  <a:srgbClr val="5B9BD5">
                    <a:lumMod val="50000"/>
                  </a:srgbClr>
                </a:solidFill>
                <a:latin typeface="Times New Roman" panose="02020603050405020304" pitchFamily="18" charset="0"/>
                <a:cs typeface="Times New Roman" panose="02020603050405020304" pitchFamily="18" charset="0"/>
              </a:rPr>
              <a:t>Высшая </a:t>
            </a:r>
            <a:r>
              <a:rPr lang="ru-RU" sz="1200" b="1" dirty="0">
                <a:solidFill>
                  <a:srgbClr val="5B9BD5">
                    <a:lumMod val="50000"/>
                  </a:srgbClr>
                </a:solidFill>
                <a:latin typeface="Times New Roman" panose="02020603050405020304" pitchFamily="18" charset="0"/>
                <a:cs typeface="Times New Roman" panose="02020603050405020304" pitchFamily="18" charset="0"/>
              </a:rPr>
              <a:t>кв. категория</a:t>
            </a:r>
          </a:p>
          <a:p>
            <a:pPr lvl="0" algn="ctr" defTabSz="1049274"/>
            <a:endParaRPr lang="ru-RU" sz="1200" dirty="0" smtClean="0">
              <a:ln>
                <a:solidFill>
                  <a:srgbClr val="8064A2">
                    <a:lumMod val="50000"/>
                  </a:srgbClr>
                </a:solidFill>
              </a:ln>
              <a:solidFill>
                <a:srgbClr val="0070C0"/>
              </a:solidFill>
              <a:latin typeface="Monotype Corsiva" panose="03010101010201010101" pitchFamily="66" charset="0"/>
            </a:endParaRPr>
          </a:p>
          <a:p>
            <a:pPr lvl="0" algn="ctr" defTabSz="1049274"/>
            <a:endParaRPr lang="ru-RU" sz="1400" dirty="0">
              <a:ln>
                <a:solidFill>
                  <a:srgbClr val="8064A2">
                    <a:lumMod val="50000"/>
                  </a:srgbClr>
                </a:solidFill>
              </a:ln>
              <a:solidFill>
                <a:srgbClr val="0070C0"/>
              </a:solidFill>
              <a:latin typeface="Monotype Corsiva" panose="03010101010201010101" pitchFamily="66" charset="0"/>
            </a:endParaRPr>
          </a:p>
        </p:txBody>
      </p:sp>
      <p:pic>
        <p:nvPicPr>
          <p:cNvPr id="16" name="Picture 3" descr="G:\20 сад\фото коллег\IMGP0027.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10623"/>
          <a:stretch/>
        </p:blipFill>
        <p:spPr bwMode="auto">
          <a:xfrm flipH="1">
            <a:off x="3544292" y="2173142"/>
            <a:ext cx="1367781" cy="13021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3257017"/>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228</TotalTime>
  <Words>840</Words>
  <Application>Microsoft Office PowerPoint</Application>
  <PresentationFormat>Экран (4:3)</PresentationFormat>
  <Paragraphs>116</Paragraphs>
  <Slides>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vt:i4>
      </vt:variant>
    </vt:vector>
  </HeadingPairs>
  <TitlesOfParts>
    <vt:vector size="7"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Reanimator Extreme Edition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кроха</dc:creator>
  <cp:lastModifiedBy>кроха</cp:lastModifiedBy>
  <cp:revision>17</cp:revision>
  <dcterms:created xsi:type="dcterms:W3CDTF">2023-02-08T05:50:59Z</dcterms:created>
  <dcterms:modified xsi:type="dcterms:W3CDTF">2023-02-27T11:31:27Z</dcterms:modified>
</cp:coreProperties>
</file>