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1" r:id="rId5"/>
    <p:sldId id="275" r:id="rId6"/>
    <p:sldId id="363" r:id="rId7"/>
    <p:sldId id="356" r:id="rId8"/>
    <p:sldId id="365" r:id="rId9"/>
    <p:sldId id="371" r:id="rId10"/>
    <p:sldId id="366" r:id="rId11"/>
    <p:sldId id="367" r:id="rId12"/>
    <p:sldId id="368" r:id="rId13"/>
    <p:sldId id="369" r:id="rId14"/>
    <p:sldId id="370" r:id="rId15"/>
    <p:sldId id="360" r:id="rId16"/>
    <p:sldId id="359" r:id="rId17"/>
    <p:sldId id="3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3441" autoAdjust="0"/>
  </p:normalViewPr>
  <p:slideViewPr>
    <p:cSldViewPr snapToGrid="0">
      <p:cViewPr varScale="1">
        <p:scale>
          <a:sx n="82" d="100"/>
          <a:sy n="82" d="100"/>
        </p:scale>
        <p:origin x="-725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5341FD-6E8D-4D41-BD57-DD5BF63CED0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C540D0-3FA1-4B51-9FDD-CFCE217B2CE3}">
      <dgm:prSet phldrT="[Текст]" custT="1"/>
      <dgm:spPr/>
      <dgm:t>
        <a:bodyPr/>
        <a:lstStyle/>
        <a:p>
          <a:pPr algn="l"/>
          <a:r>
            <a:rPr lang="ru-RU" sz="2000" b="1" i="1" u="none" dirty="0" smtClean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  </a:t>
          </a:r>
          <a:r>
            <a:rPr lang="en-US" sz="2000" b="1" i="1" u="sng" dirty="0" smtClean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I </a:t>
          </a:r>
          <a:r>
            <a:rPr lang="ru-RU" sz="2000" b="1" i="1" u="sng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часть </a:t>
          </a:r>
          <a:r>
            <a:rPr lang="ru-RU" sz="2000" b="1" i="1" dirty="0" smtClean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Программы, обязательная</a:t>
          </a:r>
        </a:p>
        <a:p>
          <a:pPr algn="ctr"/>
          <a:r>
            <a:rPr lang="ru-RU" sz="1600" i="1" dirty="0" smtClean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rPr>
            <a:t>Обеспечение каждому ребенку возможности радостно и содержательно прожить   период дошкольного детства, позитивной социализации и всестороннего развития ребёнка дошкольного возраста в адекватных его возрасту видах детской деятельности</a:t>
          </a:r>
          <a:endParaRPr lang="ru-RU" sz="2000" b="1" i="1" dirty="0">
            <a:latin typeface="+mj-lt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BB4B87AF-2F1E-494D-9102-0AAC999AD7B5}" type="parTrans" cxnId="{C7C98B3A-3116-4AA7-806B-6E476BD377E4}">
      <dgm:prSet/>
      <dgm:spPr/>
      <dgm:t>
        <a:bodyPr/>
        <a:lstStyle/>
        <a:p>
          <a:endParaRPr lang="ru-RU"/>
        </a:p>
      </dgm:t>
    </dgm:pt>
    <dgm:pt modelId="{5D695EC6-BD1F-4CC2-A81F-CBB9E14C980F}" type="sibTrans" cxnId="{C7C98B3A-3116-4AA7-806B-6E476BD377E4}">
      <dgm:prSet/>
      <dgm:spPr/>
      <dgm:t>
        <a:bodyPr/>
        <a:lstStyle/>
        <a:p>
          <a:endParaRPr lang="ru-RU"/>
        </a:p>
      </dgm:t>
    </dgm:pt>
    <dgm:pt modelId="{823D419F-BF4C-4799-B246-6806B8168B58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800" b="1" i="1" u="sng" dirty="0" smtClean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II </a:t>
          </a:r>
          <a:r>
            <a:rPr lang="ru-RU" sz="1800" b="1" i="1" u="sng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часть </a:t>
          </a:r>
          <a:r>
            <a:rPr lang="ru-RU" sz="1800" b="1" i="1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Программы, формируемая участниками образовательных </a:t>
          </a:r>
          <a:r>
            <a:rPr lang="ru-RU" sz="1800" b="1" i="1" dirty="0" smtClean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отношений «Крымский веночек»</a:t>
          </a:r>
          <a:endParaRPr lang="ru-RU" sz="1800" b="1" i="1" dirty="0" smtClean="0">
            <a:latin typeface="+mj-lt"/>
            <a:ea typeface="Arial Unicode MS" panose="020B0604020202020204" pitchFamily="34" charset="-128"/>
            <a:cs typeface="Arial Unicode MS" panose="020B0604020202020204" pitchFamily="34" charset="-128"/>
          </a:endParaRPr>
        </a:p>
        <a:p>
          <a:pPr algn="ctr">
            <a:lnSpc>
              <a:spcPct val="100000"/>
            </a:lnSpc>
          </a:pPr>
          <a:r>
            <a:rPr lang="ru-RU" sz="16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  </a:t>
          </a:r>
          <a:r>
            <a:rPr lang="ru-RU" sz="1600" i="1" dirty="0" smtClean="0"/>
            <a:t>  </a:t>
          </a:r>
          <a:r>
            <a:rPr lang="ru-RU" sz="1600" i="1" dirty="0" smtClean="0"/>
            <a:t>обеспечивающих эмоциональное благополучие каждого ребенка и на этой базе развитие его духовного, творческого потенциала, создание условий для его самореализации.</a:t>
          </a:r>
          <a:endParaRPr lang="ru-RU" sz="1600" i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3EAA149C-7D8D-4A21-8A37-C019BB29C956}" type="parTrans" cxnId="{D70FDC72-8C58-4818-B834-6658C50D393B}">
      <dgm:prSet/>
      <dgm:spPr/>
      <dgm:t>
        <a:bodyPr/>
        <a:lstStyle/>
        <a:p>
          <a:endParaRPr lang="ru-RU"/>
        </a:p>
      </dgm:t>
    </dgm:pt>
    <dgm:pt modelId="{AE8CBCD6-A6BD-45DF-959C-A7074D7AD9B3}" type="sibTrans" cxnId="{D70FDC72-8C58-4818-B834-6658C50D393B}">
      <dgm:prSet/>
      <dgm:spPr/>
      <dgm:t>
        <a:bodyPr/>
        <a:lstStyle/>
        <a:p>
          <a:endParaRPr lang="ru-RU"/>
        </a:p>
      </dgm:t>
    </dgm:pt>
    <dgm:pt modelId="{E496AC71-1F7B-43B9-BDFF-B944C1392B1A}" type="pres">
      <dgm:prSet presAssocID="{075341FD-6E8D-4D41-BD57-DD5BF63CED0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DFCB77-F1E5-4222-8117-E2811E2A6D68}" type="pres">
      <dgm:prSet presAssocID="{6BC540D0-3FA1-4B51-9FDD-CFCE217B2CE3}" presName="comp" presStyleCnt="0"/>
      <dgm:spPr/>
    </dgm:pt>
    <dgm:pt modelId="{D4E4EAEA-7971-4FC4-8982-1ABB9FCC0944}" type="pres">
      <dgm:prSet presAssocID="{6BC540D0-3FA1-4B51-9FDD-CFCE217B2CE3}" presName="box" presStyleLbl="node1" presStyleIdx="0" presStyleCnt="2" custScaleY="77863" custLinFactNeighborX="1549" custLinFactNeighborY="3285"/>
      <dgm:spPr/>
      <dgm:t>
        <a:bodyPr/>
        <a:lstStyle/>
        <a:p>
          <a:endParaRPr lang="ru-RU"/>
        </a:p>
      </dgm:t>
    </dgm:pt>
    <dgm:pt modelId="{3BC269FE-6809-4284-B931-851A30094357}" type="pres">
      <dgm:prSet presAssocID="{6BC540D0-3FA1-4B51-9FDD-CFCE217B2CE3}" presName="img" presStyleLbl="fgImgPlace1" presStyleIdx="0" presStyleCnt="2" custScaleX="104154" custScaleY="84148" custLinFactNeighborX="-776" custLinFactNeighborY="4419"/>
      <dgm:spPr/>
      <dgm:t>
        <a:bodyPr/>
        <a:lstStyle/>
        <a:p>
          <a:endParaRPr lang="ru-RU"/>
        </a:p>
      </dgm:t>
    </dgm:pt>
    <dgm:pt modelId="{701576FD-BAC0-4271-959F-F58F6C96BFF2}" type="pres">
      <dgm:prSet presAssocID="{6BC540D0-3FA1-4B51-9FDD-CFCE217B2CE3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CCFFA-F5DE-48E0-82C8-A48179F40E3B}" type="pres">
      <dgm:prSet presAssocID="{5D695EC6-BD1F-4CC2-A81F-CBB9E14C980F}" presName="spacer" presStyleCnt="0"/>
      <dgm:spPr/>
    </dgm:pt>
    <dgm:pt modelId="{C751F2F7-DDD6-46C0-A5AD-AE08140F3EC0}" type="pres">
      <dgm:prSet presAssocID="{823D419F-BF4C-4799-B246-6806B8168B58}" presName="comp" presStyleCnt="0"/>
      <dgm:spPr/>
    </dgm:pt>
    <dgm:pt modelId="{6BA152EB-FEFB-4CFD-80EE-7D1180195C0D}" type="pres">
      <dgm:prSet presAssocID="{823D419F-BF4C-4799-B246-6806B8168B58}" presName="box" presStyleLbl="node1" presStyleIdx="1" presStyleCnt="2" custScaleY="82504" custLinFactNeighborX="813" custLinFactNeighborY="-3560"/>
      <dgm:spPr/>
      <dgm:t>
        <a:bodyPr/>
        <a:lstStyle/>
        <a:p>
          <a:endParaRPr lang="ru-RU"/>
        </a:p>
      </dgm:t>
    </dgm:pt>
    <dgm:pt modelId="{1238C30F-FAFD-4E55-AB00-F9C7C0F2E537}" type="pres">
      <dgm:prSet presAssocID="{823D419F-BF4C-4799-B246-6806B8168B58}" presName="img" presStyleLbl="fgImgPlace1" presStyleIdx="1" presStyleCnt="2" custScaleX="109788" custScaleY="97726" custLinFactNeighborX="-1054" custLinFactNeighborY="-5311"/>
      <dgm:spPr/>
      <dgm:t>
        <a:bodyPr/>
        <a:lstStyle/>
        <a:p>
          <a:endParaRPr lang="ru-RU"/>
        </a:p>
      </dgm:t>
    </dgm:pt>
    <dgm:pt modelId="{7156A400-F119-4B54-9DB6-86E5A4070B1D}" type="pres">
      <dgm:prSet presAssocID="{823D419F-BF4C-4799-B246-6806B8168B58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B71813-FAFA-4772-BA46-09DCB957CD1B}" type="presOf" srcId="{6BC540D0-3FA1-4B51-9FDD-CFCE217B2CE3}" destId="{701576FD-BAC0-4271-959F-F58F6C96BFF2}" srcOrd="1" destOrd="0" presId="urn:microsoft.com/office/officeart/2005/8/layout/vList4#1"/>
    <dgm:cxn modelId="{BD541239-36D2-4D9C-AD0C-83884137DBE7}" type="presOf" srcId="{075341FD-6E8D-4D41-BD57-DD5BF63CED05}" destId="{E496AC71-1F7B-43B9-BDFF-B944C1392B1A}" srcOrd="0" destOrd="0" presId="urn:microsoft.com/office/officeart/2005/8/layout/vList4#1"/>
    <dgm:cxn modelId="{6ACC9896-CCE7-43B7-BFEF-4234DA114FEE}" type="presOf" srcId="{823D419F-BF4C-4799-B246-6806B8168B58}" destId="{7156A400-F119-4B54-9DB6-86E5A4070B1D}" srcOrd="1" destOrd="0" presId="urn:microsoft.com/office/officeart/2005/8/layout/vList4#1"/>
    <dgm:cxn modelId="{410148F7-AEE0-4D94-B779-A6C80D7900A1}" type="presOf" srcId="{6BC540D0-3FA1-4B51-9FDD-CFCE217B2CE3}" destId="{D4E4EAEA-7971-4FC4-8982-1ABB9FCC0944}" srcOrd="0" destOrd="0" presId="urn:microsoft.com/office/officeart/2005/8/layout/vList4#1"/>
    <dgm:cxn modelId="{D70FDC72-8C58-4818-B834-6658C50D393B}" srcId="{075341FD-6E8D-4D41-BD57-DD5BF63CED05}" destId="{823D419F-BF4C-4799-B246-6806B8168B58}" srcOrd="1" destOrd="0" parTransId="{3EAA149C-7D8D-4A21-8A37-C019BB29C956}" sibTransId="{AE8CBCD6-A6BD-45DF-959C-A7074D7AD9B3}"/>
    <dgm:cxn modelId="{C7C98B3A-3116-4AA7-806B-6E476BD377E4}" srcId="{075341FD-6E8D-4D41-BD57-DD5BF63CED05}" destId="{6BC540D0-3FA1-4B51-9FDD-CFCE217B2CE3}" srcOrd="0" destOrd="0" parTransId="{BB4B87AF-2F1E-494D-9102-0AAC999AD7B5}" sibTransId="{5D695EC6-BD1F-4CC2-A81F-CBB9E14C980F}"/>
    <dgm:cxn modelId="{82665F00-CC38-4E66-BD3A-30A95FA7BE87}" type="presOf" srcId="{823D419F-BF4C-4799-B246-6806B8168B58}" destId="{6BA152EB-FEFB-4CFD-80EE-7D1180195C0D}" srcOrd="0" destOrd="0" presId="urn:microsoft.com/office/officeart/2005/8/layout/vList4#1"/>
    <dgm:cxn modelId="{6DCD35D3-8243-4D7E-A91B-A522C838E78D}" type="presParOf" srcId="{E496AC71-1F7B-43B9-BDFF-B944C1392B1A}" destId="{E1DFCB77-F1E5-4222-8117-E2811E2A6D68}" srcOrd="0" destOrd="0" presId="urn:microsoft.com/office/officeart/2005/8/layout/vList4#1"/>
    <dgm:cxn modelId="{ED86EA3A-50E7-4418-A40B-5880FC904A2D}" type="presParOf" srcId="{E1DFCB77-F1E5-4222-8117-E2811E2A6D68}" destId="{D4E4EAEA-7971-4FC4-8982-1ABB9FCC0944}" srcOrd="0" destOrd="0" presId="urn:microsoft.com/office/officeart/2005/8/layout/vList4#1"/>
    <dgm:cxn modelId="{359DC25A-EECE-41BE-A940-93F25EDB5644}" type="presParOf" srcId="{E1DFCB77-F1E5-4222-8117-E2811E2A6D68}" destId="{3BC269FE-6809-4284-B931-851A30094357}" srcOrd="1" destOrd="0" presId="urn:microsoft.com/office/officeart/2005/8/layout/vList4#1"/>
    <dgm:cxn modelId="{72E0CACC-1186-4476-BD92-403F994B5605}" type="presParOf" srcId="{E1DFCB77-F1E5-4222-8117-E2811E2A6D68}" destId="{701576FD-BAC0-4271-959F-F58F6C96BFF2}" srcOrd="2" destOrd="0" presId="urn:microsoft.com/office/officeart/2005/8/layout/vList4#1"/>
    <dgm:cxn modelId="{1E0B9380-1AC5-4DC6-A389-58D0710E965F}" type="presParOf" srcId="{E496AC71-1F7B-43B9-BDFF-B944C1392B1A}" destId="{5ECCCFFA-F5DE-48E0-82C8-A48179F40E3B}" srcOrd="1" destOrd="0" presId="urn:microsoft.com/office/officeart/2005/8/layout/vList4#1"/>
    <dgm:cxn modelId="{4C51E332-3322-40FC-990E-D11737E83A44}" type="presParOf" srcId="{E496AC71-1F7B-43B9-BDFF-B944C1392B1A}" destId="{C751F2F7-DDD6-46C0-A5AD-AE08140F3EC0}" srcOrd="2" destOrd="0" presId="urn:microsoft.com/office/officeart/2005/8/layout/vList4#1"/>
    <dgm:cxn modelId="{25FDF040-ACC1-479E-A58D-A0BD7F34FF1D}" type="presParOf" srcId="{C751F2F7-DDD6-46C0-A5AD-AE08140F3EC0}" destId="{6BA152EB-FEFB-4CFD-80EE-7D1180195C0D}" srcOrd="0" destOrd="0" presId="urn:microsoft.com/office/officeart/2005/8/layout/vList4#1"/>
    <dgm:cxn modelId="{51EEA7FE-00B9-4796-8D33-BB4BA451EA31}" type="presParOf" srcId="{C751F2F7-DDD6-46C0-A5AD-AE08140F3EC0}" destId="{1238C30F-FAFD-4E55-AB00-F9C7C0F2E537}" srcOrd="1" destOrd="0" presId="urn:microsoft.com/office/officeart/2005/8/layout/vList4#1"/>
    <dgm:cxn modelId="{41430EA1-4584-45E3-8AAB-F45DE3CA9245}" type="presParOf" srcId="{C751F2F7-DDD6-46C0-A5AD-AE08140F3EC0}" destId="{7156A400-F119-4B54-9DB6-86E5A4070B1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088849-6399-45AB-804B-DE0D53C9531C}" type="doc">
      <dgm:prSet loTypeId="urn:microsoft.com/office/officeart/2005/8/layout/default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FB456E9-8F4D-4D25-8C11-8BA10F60472E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социально-коммуникативное развитие</a:t>
          </a:r>
          <a:endParaRPr lang="ru-RU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15892E86-EB69-411A-A868-E3A29F348784}" type="parTrans" cxnId="{25CFAE39-386D-49AE-A6C5-57D23C98E5D5}">
      <dgm:prSet/>
      <dgm:spPr/>
      <dgm:t>
        <a:bodyPr/>
        <a:lstStyle/>
        <a:p>
          <a:endParaRPr lang="ru-RU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40B63A42-A502-4B48-B7B8-17C2E28D20C7}" type="sibTrans" cxnId="{25CFAE39-386D-49AE-A6C5-57D23C98E5D5}">
      <dgm:prSet/>
      <dgm:spPr/>
      <dgm:t>
        <a:bodyPr/>
        <a:lstStyle/>
        <a:p>
          <a:endParaRPr lang="ru-RU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08740BBB-BD8A-4A4F-B540-82C096F61157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познавательное развитие</a:t>
          </a:r>
          <a:endParaRPr lang="ru-RU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43E837D6-BAFF-48B4-BF31-A8B7F1C4F8FE}" type="parTrans" cxnId="{42E787C7-29F7-4508-BF22-0E5B419281C7}">
      <dgm:prSet/>
      <dgm:spPr/>
      <dgm:t>
        <a:bodyPr/>
        <a:lstStyle/>
        <a:p>
          <a:endParaRPr lang="ru-RU"/>
        </a:p>
      </dgm:t>
    </dgm:pt>
    <dgm:pt modelId="{5461DC41-1ACE-4909-8759-E83E965E391D}" type="sibTrans" cxnId="{42E787C7-29F7-4508-BF22-0E5B419281C7}">
      <dgm:prSet/>
      <dgm:spPr/>
      <dgm:t>
        <a:bodyPr/>
        <a:lstStyle/>
        <a:p>
          <a:endParaRPr lang="ru-RU"/>
        </a:p>
      </dgm:t>
    </dgm:pt>
    <dgm:pt modelId="{50C24EC3-D76D-4523-B8EC-B93C2DB989B2}">
      <dgm:prSet phldrT="[Текст]"/>
      <dgm:spPr/>
      <dgm:t>
        <a:bodyPr/>
        <a:lstStyle/>
        <a:p>
          <a:r>
            <a:rPr lang="ru-RU" b="1" smtClean="0">
              <a:latin typeface="Arial" pitchFamily="34" charset="0"/>
              <a:cs typeface="Arial" pitchFamily="34" charset="0"/>
            </a:rPr>
            <a:t>речевое развитие</a:t>
          </a:r>
          <a:endParaRPr lang="ru-RU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478EEBB6-D97B-42C1-A4D1-45ADFEB7EB59}" type="parTrans" cxnId="{EAC2778D-A77A-4752-971B-F6DA836250D0}">
      <dgm:prSet/>
      <dgm:spPr/>
      <dgm:t>
        <a:bodyPr/>
        <a:lstStyle/>
        <a:p>
          <a:endParaRPr lang="ru-RU"/>
        </a:p>
      </dgm:t>
    </dgm:pt>
    <dgm:pt modelId="{B8830E0F-FA28-4E63-A5B4-FE32E5955BED}" type="sibTrans" cxnId="{EAC2778D-A77A-4752-971B-F6DA836250D0}">
      <dgm:prSet/>
      <dgm:spPr/>
      <dgm:t>
        <a:bodyPr/>
        <a:lstStyle/>
        <a:p>
          <a:endParaRPr lang="ru-RU"/>
        </a:p>
      </dgm:t>
    </dgm:pt>
    <dgm:pt modelId="{13553EC6-6C85-436A-8999-05AEBD94D206}">
      <dgm:prSet phldrT="[Текст]"/>
      <dgm:spPr/>
      <dgm:t>
        <a:bodyPr/>
        <a:lstStyle/>
        <a:p>
          <a:r>
            <a:rPr lang="ru-RU" b="1" smtClean="0">
              <a:latin typeface="Arial" pitchFamily="34" charset="0"/>
              <a:cs typeface="Arial" pitchFamily="34" charset="0"/>
            </a:rPr>
            <a:t>художественно-эстетическое развитие</a:t>
          </a:r>
          <a:endParaRPr lang="ru-RU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6DD048E0-E103-4C62-B354-923D67FEFC1F}" type="parTrans" cxnId="{AA26D01D-7D68-4D31-9FD8-4EB1E6081715}">
      <dgm:prSet/>
      <dgm:spPr/>
      <dgm:t>
        <a:bodyPr/>
        <a:lstStyle/>
        <a:p>
          <a:endParaRPr lang="ru-RU"/>
        </a:p>
      </dgm:t>
    </dgm:pt>
    <dgm:pt modelId="{62104AB2-D0EF-4A35-8BC6-43D53496CFB3}" type="sibTrans" cxnId="{AA26D01D-7D68-4D31-9FD8-4EB1E6081715}">
      <dgm:prSet/>
      <dgm:spPr/>
      <dgm:t>
        <a:bodyPr/>
        <a:lstStyle/>
        <a:p>
          <a:endParaRPr lang="ru-RU"/>
        </a:p>
      </dgm:t>
    </dgm:pt>
    <dgm:pt modelId="{86324BED-F140-4EE1-8B78-B94CB04F8024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физическое развитие</a:t>
          </a:r>
          <a:endParaRPr lang="ru-RU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A3241886-776D-49BB-B111-686E8142A464}" type="parTrans" cxnId="{9E6954C0-D4A4-4178-BF57-D2B6B5F7C7FD}">
      <dgm:prSet/>
      <dgm:spPr/>
      <dgm:t>
        <a:bodyPr/>
        <a:lstStyle/>
        <a:p>
          <a:endParaRPr lang="ru-RU"/>
        </a:p>
      </dgm:t>
    </dgm:pt>
    <dgm:pt modelId="{132602D6-6154-4ACD-AC29-0587227C8AE0}" type="sibTrans" cxnId="{9E6954C0-D4A4-4178-BF57-D2B6B5F7C7FD}">
      <dgm:prSet/>
      <dgm:spPr/>
      <dgm:t>
        <a:bodyPr/>
        <a:lstStyle/>
        <a:p>
          <a:endParaRPr lang="ru-RU"/>
        </a:p>
      </dgm:t>
    </dgm:pt>
    <dgm:pt modelId="{07F5A23C-FF5F-42B9-B20D-64657BB1D4E3}" type="pres">
      <dgm:prSet presAssocID="{67088849-6399-45AB-804B-DE0D53C9531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C0F924-8CE1-4A3B-A693-415121137632}" type="pres">
      <dgm:prSet presAssocID="{0FB456E9-8F4D-4D25-8C11-8BA10F60472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E9BF5-1132-4E38-97DD-9FB31AA2F68E}" type="pres">
      <dgm:prSet presAssocID="{40B63A42-A502-4B48-B7B8-17C2E28D20C7}" presName="sibTrans" presStyleCnt="0"/>
      <dgm:spPr/>
    </dgm:pt>
    <dgm:pt modelId="{A65259F0-3A3A-45C1-87CF-5C7A08CCC85E}" type="pres">
      <dgm:prSet presAssocID="{08740BBB-BD8A-4A4F-B540-82C096F6115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995E6-9CDC-4123-AA60-5CA42B5298A5}" type="pres">
      <dgm:prSet presAssocID="{5461DC41-1ACE-4909-8759-E83E965E391D}" presName="sibTrans" presStyleCnt="0"/>
      <dgm:spPr/>
    </dgm:pt>
    <dgm:pt modelId="{27164540-8C1E-418F-9C5F-AEE1241179D4}" type="pres">
      <dgm:prSet presAssocID="{50C24EC3-D76D-4523-B8EC-B93C2DB989B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79268B-C903-48DD-8394-866FE2EA9B3B}" type="pres">
      <dgm:prSet presAssocID="{B8830E0F-FA28-4E63-A5B4-FE32E5955BED}" presName="sibTrans" presStyleCnt="0"/>
      <dgm:spPr/>
    </dgm:pt>
    <dgm:pt modelId="{6D12C7F3-F777-4C7D-8245-1B5D63650F12}" type="pres">
      <dgm:prSet presAssocID="{13553EC6-6C85-436A-8999-05AEBD94D20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12476-277F-4A60-9326-2DB36E5C5357}" type="pres">
      <dgm:prSet presAssocID="{62104AB2-D0EF-4A35-8BC6-43D53496CFB3}" presName="sibTrans" presStyleCnt="0"/>
      <dgm:spPr/>
    </dgm:pt>
    <dgm:pt modelId="{821AB729-C604-4065-8239-49EBDAD49E0E}" type="pres">
      <dgm:prSet presAssocID="{86324BED-F140-4EE1-8B78-B94CB04F802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E787C7-29F7-4508-BF22-0E5B419281C7}" srcId="{67088849-6399-45AB-804B-DE0D53C9531C}" destId="{08740BBB-BD8A-4A4F-B540-82C096F61157}" srcOrd="1" destOrd="0" parTransId="{43E837D6-BAFF-48B4-BF31-A8B7F1C4F8FE}" sibTransId="{5461DC41-1ACE-4909-8759-E83E965E391D}"/>
    <dgm:cxn modelId="{EAC2778D-A77A-4752-971B-F6DA836250D0}" srcId="{67088849-6399-45AB-804B-DE0D53C9531C}" destId="{50C24EC3-D76D-4523-B8EC-B93C2DB989B2}" srcOrd="2" destOrd="0" parTransId="{478EEBB6-D97B-42C1-A4D1-45ADFEB7EB59}" sibTransId="{B8830E0F-FA28-4E63-A5B4-FE32E5955BED}"/>
    <dgm:cxn modelId="{D14BEB89-8A86-40EE-B5C8-CACA49ABE6E0}" type="presOf" srcId="{67088849-6399-45AB-804B-DE0D53C9531C}" destId="{07F5A23C-FF5F-42B9-B20D-64657BB1D4E3}" srcOrd="0" destOrd="0" presId="urn:microsoft.com/office/officeart/2005/8/layout/default#1"/>
    <dgm:cxn modelId="{C97B01D1-FFA9-40EC-A5CB-BD19FCEC8405}" type="presOf" srcId="{50C24EC3-D76D-4523-B8EC-B93C2DB989B2}" destId="{27164540-8C1E-418F-9C5F-AEE1241179D4}" srcOrd="0" destOrd="0" presId="urn:microsoft.com/office/officeart/2005/8/layout/default#1"/>
    <dgm:cxn modelId="{03E9B8F6-40CB-4295-AEB1-B5CEEFD0B36E}" type="presOf" srcId="{08740BBB-BD8A-4A4F-B540-82C096F61157}" destId="{A65259F0-3A3A-45C1-87CF-5C7A08CCC85E}" srcOrd="0" destOrd="0" presId="urn:microsoft.com/office/officeart/2005/8/layout/default#1"/>
    <dgm:cxn modelId="{9839AE74-0993-413A-8F87-F838B21C7898}" type="presOf" srcId="{0FB456E9-8F4D-4D25-8C11-8BA10F60472E}" destId="{63C0F924-8CE1-4A3B-A693-415121137632}" srcOrd="0" destOrd="0" presId="urn:microsoft.com/office/officeart/2005/8/layout/default#1"/>
    <dgm:cxn modelId="{25CFAE39-386D-49AE-A6C5-57D23C98E5D5}" srcId="{67088849-6399-45AB-804B-DE0D53C9531C}" destId="{0FB456E9-8F4D-4D25-8C11-8BA10F60472E}" srcOrd="0" destOrd="0" parTransId="{15892E86-EB69-411A-A868-E3A29F348784}" sibTransId="{40B63A42-A502-4B48-B7B8-17C2E28D20C7}"/>
    <dgm:cxn modelId="{5885B9D2-2766-4F9E-91E2-E7AB421B00B4}" type="presOf" srcId="{86324BED-F140-4EE1-8B78-B94CB04F8024}" destId="{821AB729-C604-4065-8239-49EBDAD49E0E}" srcOrd="0" destOrd="0" presId="urn:microsoft.com/office/officeart/2005/8/layout/default#1"/>
    <dgm:cxn modelId="{F1012A15-C439-4945-BB09-064DEEB3DF7C}" type="presOf" srcId="{13553EC6-6C85-436A-8999-05AEBD94D206}" destId="{6D12C7F3-F777-4C7D-8245-1B5D63650F12}" srcOrd="0" destOrd="0" presId="urn:microsoft.com/office/officeart/2005/8/layout/default#1"/>
    <dgm:cxn modelId="{AA26D01D-7D68-4D31-9FD8-4EB1E6081715}" srcId="{67088849-6399-45AB-804B-DE0D53C9531C}" destId="{13553EC6-6C85-436A-8999-05AEBD94D206}" srcOrd="3" destOrd="0" parTransId="{6DD048E0-E103-4C62-B354-923D67FEFC1F}" sibTransId="{62104AB2-D0EF-4A35-8BC6-43D53496CFB3}"/>
    <dgm:cxn modelId="{9E6954C0-D4A4-4178-BF57-D2B6B5F7C7FD}" srcId="{67088849-6399-45AB-804B-DE0D53C9531C}" destId="{86324BED-F140-4EE1-8B78-B94CB04F8024}" srcOrd="4" destOrd="0" parTransId="{A3241886-776D-49BB-B111-686E8142A464}" sibTransId="{132602D6-6154-4ACD-AC29-0587227C8AE0}"/>
    <dgm:cxn modelId="{F53399D8-EA8B-4184-9B24-C5E363461DB0}" type="presParOf" srcId="{07F5A23C-FF5F-42B9-B20D-64657BB1D4E3}" destId="{63C0F924-8CE1-4A3B-A693-415121137632}" srcOrd="0" destOrd="0" presId="urn:microsoft.com/office/officeart/2005/8/layout/default#1"/>
    <dgm:cxn modelId="{02B26A25-9DE1-4796-A419-47B1DDEACA9F}" type="presParOf" srcId="{07F5A23C-FF5F-42B9-B20D-64657BB1D4E3}" destId="{889E9BF5-1132-4E38-97DD-9FB31AA2F68E}" srcOrd="1" destOrd="0" presId="urn:microsoft.com/office/officeart/2005/8/layout/default#1"/>
    <dgm:cxn modelId="{965A3786-F534-4D73-A08C-EC5A66287751}" type="presParOf" srcId="{07F5A23C-FF5F-42B9-B20D-64657BB1D4E3}" destId="{A65259F0-3A3A-45C1-87CF-5C7A08CCC85E}" srcOrd="2" destOrd="0" presId="urn:microsoft.com/office/officeart/2005/8/layout/default#1"/>
    <dgm:cxn modelId="{4CE6721F-9D0B-4E89-9B87-1C5A8AD3389C}" type="presParOf" srcId="{07F5A23C-FF5F-42B9-B20D-64657BB1D4E3}" destId="{165995E6-9CDC-4123-AA60-5CA42B5298A5}" srcOrd="3" destOrd="0" presId="urn:microsoft.com/office/officeart/2005/8/layout/default#1"/>
    <dgm:cxn modelId="{5C3C94F2-85DE-446C-A3DD-7DC3EDA2CAA9}" type="presParOf" srcId="{07F5A23C-FF5F-42B9-B20D-64657BB1D4E3}" destId="{27164540-8C1E-418F-9C5F-AEE1241179D4}" srcOrd="4" destOrd="0" presId="urn:microsoft.com/office/officeart/2005/8/layout/default#1"/>
    <dgm:cxn modelId="{56E137AB-D682-4255-97C0-D1175F81A8F8}" type="presParOf" srcId="{07F5A23C-FF5F-42B9-B20D-64657BB1D4E3}" destId="{D679268B-C903-48DD-8394-866FE2EA9B3B}" srcOrd="5" destOrd="0" presId="urn:microsoft.com/office/officeart/2005/8/layout/default#1"/>
    <dgm:cxn modelId="{E0C52D09-7392-45D1-9142-8E4A56552789}" type="presParOf" srcId="{07F5A23C-FF5F-42B9-B20D-64657BB1D4E3}" destId="{6D12C7F3-F777-4C7D-8245-1B5D63650F12}" srcOrd="6" destOrd="0" presId="urn:microsoft.com/office/officeart/2005/8/layout/default#1"/>
    <dgm:cxn modelId="{654D0B57-DCF0-488B-9917-9ED04D84FB4D}" type="presParOf" srcId="{07F5A23C-FF5F-42B9-B20D-64657BB1D4E3}" destId="{67112476-277F-4A60-9326-2DB36E5C5357}" srcOrd="7" destOrd="0" presId="urn:microsoft.com/office/officeart/2005/8/layout/default#1"/>
    <dgm:cxn modelId="{886D617C-3C9E-4E8E-823D-C5DC120C9284}" type="presParOf" srcId="{07F5A23C-FF5F-42B9-B20D-64657BB1D4E3}" destId="{821AB729-C604-4065-8239-49EBDAD49E0E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0F5AF0-1627-4822-BDBB-2E36CD2199BF}" type="doc">
      <dgm:prSet loTypeId="urn:microsoft.com/office/officeart/2005/8/layout/default#2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3A06E532-FC41-4198-B020-1E4662B68A13}">
      <dgm:prSet phldrT="[Текст]" custT="1"/>
      <dgm:spPr/>
      <dgm:t>
        <a:bodyPr/>
        <a:lstStyle/>
        <a:p>
          <a:r>
            <a:rPr lang="ru-RU" sz="1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игровая</a:t>
          </a:r>
          <a:endParaRPr lang="ru-RU" sz="1200" b="1" dirty="0"/>
        </a:p>
      </dgm:t>
    </dgm:pt>
    <dgm:pt modelId="{C0D3DBC3-77CC-4650-B110-24734CA48EE9}" type="parTrans" cxnId="{DAC5DD65-9216-4377-85EC-A08BDC37BB5A}">
      <dgm:prSet/>
      <dgm:spPr/>
      <dgm:t>
        <a:bodyPr/>
        <a:lstStyle/>
        <a:p>
          <a:endParaRPr lang="ru-RU" sz="1200" b="1"/>
        </a:p>
      </dgm:t>
    </dgm:pt>
    <dgm:pt modelId="{86D862B6-3EC0-41B5-AA23-17A0B8E2626E}" type="sibTrans" cxnId="{DAC5DD65-9216-4377-85EC-A08BDC37BB5A}">
      <dgm:prSet/>
      <dgm:spPr/>
      <dgm:t>
        <a:bodyPr/>
        <a:lstStyle/>
        <a:p>
          <a:endParaRPr lang="ru-RU" sz="1200" b="1"/>
        </a:p>
      </dgm:t>
    </dgm:pt>
    <dgm:pt modelId="{68AF8CF1-34F9-4FEB-89A4-6DEFAC70EC42}">
      <dgm:prSet phldrT="[Текст]" custT="1"/>
      <dgm:spPr/>
      <dgm:t>
        <a:bodyPr/>
        <a:lstStyle/>
        <a:p>
          <a:r>
            <a:rPr lang="ru-RU" sz="1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коммуникативная</a:t>
          </a:r>
          <a:endParaRPr lang="ru-RU" sz="1200" b="1" dirty="0"/>
        </a:p>
      </dgm:t>
    </dgm:pt>
    <dgm:pt modelId="{982D4651-27AF-4AEB-8492-F65A159897B3}" type="parTrans" cxnId="{1A3F8F21-5CD5-430A-B5BF-8E1F05ACD22E}">
      <dgm:prSet/>
      <dgm:spPr/>
      <dgm:t>
        <a:bodyPr/>
        <a:lstStyle/>
        <a:p>
          <a:endParaRPr lang="ru-RU" sz="1200" b="1"/>
        </a:p>
      </dgm:t>
    </dgm:pt>
    <dgm:pt modelId="{B1653A27-1E9D-4AC6-8C57-20264CF5A394}" type="sibTrans" cxnId="{1A3F8F21-5CD5-430A-B5BF-8E1F05ACD22E}">
      <dgm:prSet/>
      <dgm:spPr/>
      <dgm:t>
        <a:bodyPr/>
        <a:lstStyle/>
        <a:p>
          <a:endParaRPr lang="ru-RU" sz="1200" b="1"/>
        </a:p>
      </dgm:t>
    </dgm:pt>
    <dgm:pt modelId="{2429EB5B-85BD-43A3-AE37-939EC88A784A}">
      <dgm:prSet phldrT="[Текст]" custT="1"/>
      <dgm:spPr/>
      <dgm:t>
        <a:bodyPr/>
        <a:lstStyle/>
        <a:p>
          <a:r>
            <a:rPr lang="ru-RU" sz="1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познавательно-исследовательская</a:t>
          </a:r>
          <a:endParaRPr lang="ru-RU" sz="1200" b="1" dirty="0"/>
        </a:p>
      </dgm:t>
    </dgm:pt>
    <dgm:pt modelId="{FFEEF433-7F33-4523-A017-83724C906E1D}" type="parTrans" cxnId="{1C0E3AE2-9DC7-4FE4-B5B7-983CB1833687}">
      <dgm:prSet/>
      <dgm:spPr/>
      <dgm:t>
        <a:bodyPr/>
        <a:lstStyle/>
        <a:p>
          <a:endParaRPr lang="ru-RU" sz="1200" b="1"/>
        </a:p>
      </dgm:t>
    </dgm:pt>
    <dgm:pt modelId="{5F100A93-A993-4934-A4D0-A796AF306159}" type="sibTrans" cxnId="{1C0E3AE2-9DC7-4FE4-B5B7-983CB1833687}">
      <dgm:prSet/>
      <dgm:spPr/>
      <dgm:t>
        <a:bodyPr/>
        <a:lstStyle/>
        <a:p>
          <a:endParaRPr lang="ru-RU" sz="1200" b="1"/>
        </a:p>
      </dgm:t>
    </dgm:pt>
    <dgm:pt modelId="{2C22A4B2-8015-4B2A-AC4A-498D8FF9180A}">
      <dgm:prSet phldrT="[Текст]" custT="1"/>
      <dgm:spPr/>
      <dgm:t>
        <a:bodyPr/>
        <a:lstStyle/>
        <a:p>
          <a:r>
            <a:rPr lang="ru-RU" sz="1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восприятие художественной литературы и фольклора</a:t>
          </a:r>
          <a:endParaRPr lang="ru-RU" sz="1200" b="1" dirty="0"/>
        </a:p>
      </dgm:t>
    </dgm:pt>
    <dgm:pt modelId="{DB64ED1F-4C95-4F0A-9CC5-FC5FE6C7406B}" type="parTrans" cxnId="{8ED188B1-07BC-4E19-824A-B41787A4038D}">
      <dgm:prSet/>
      <dgm:spPr/>
      <dgm:t>
        <a:bodyPr/>
        <a:lstStyle/>
        <a:p>
          <a:endParaRPr lang="ru-RU" sz="1200" b="1"/>
        </a:p>
      </dgm:t>
    </dgm:pt>
    <dgm:pt modelId="{FBDC97E8-9512-4C23-867D-161F684EB095}" type="sibTrans" cxnId="{8ED188B1-07BC-4E19-824A-B41787A4038D}">
      <dgm:prSet/>
      <dgm:spPr/>
      <dgm:t>
        <a:bodyPr/>
        <a:lstStyle/>
        <a:p>
          <a:endParaRPr lang="ru-RU" sz="1200" b="1"/>
        </a:p>
      </dgm:t>
    </dgm:pt>
    <dgm:pt modelId="{277B4CA1-32B1-4651-97AD-009B7AC81E5B}">
      <dgm:prSet phldrT="[Текст]" custT="1"/>
      <dgm:spPr/>
      <dgm:t>
        <a:bodyPr/>
        <a:lstStyle/>
        <a:p>
          <a:r>
            <a:rPr lang="ru-RU" sz="1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конструирование из разного материала</a:t>
          </a:r>
          <a:endParaRPr lang="ru-RU" sz="1200" b="1" dirty="0"/>
        </a:p>
      </dgm:t>
    </dgm:pt>
    <dgm:pt modelId="{A6128697-8ED2-4BEA-8797-69D4D10555A0}" type="parTrans" cxnId="{99CEF76C-E689-40D7-A79E-BF390B0B5BF7}">
      <dgm:prSet/>
      <dgm:spPr/>
      <dgm:t>
        <a:bodyPr/>
        <a:lstStyle/>
        <a:p>
          <a:endParaRPr lang="ru-RU" sz="1200" b="1"/>
        </a:p>
      </dgm:t>
    </dgm:pt>
    <dgm:pt modelId="{754A814F-8FF3-49B5-A758-9C8412D2CBC0}" type="sibTrans" cxnId="{99CEF76C-E689-40D7-A79E-BF390B0B5BF7}">
      <dgm:prSet/>
      <dgm:spPr/>
      <dgm:t>
        <a:bodyPr/>
        <a:lstStyle/>
        <a:p>
          <a:endParaRPr lang="ru-RU" sz="1200" b="1"/>
        </a:p>
      </dgm:t>
    </dgm:pt>
    <dgm:pt modelId="{CB31023F-0273-4A0F-B548-1CCC888840F9}">
      <dgm:prSet phldrT="[Текст]" custT="1"/>
      <dgm:spPr/>
      <dgm:t>
        <a:bodyPr/>
        <a:lstStyle/>
        <a:p>
          <a:r>
            <a:rPr lang="ru-RU" sz="1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изобразительная</a:t>
          </a:r>
          <a:endParaRPr lang="ru-RU" sz="1200" b="1" dirty="0"/>
        </a:p>
      </dgm:t>
    </dgm:pt>
    <dgm:pt modelId="{E5E4FC19-6B52-49E6-8856-D91B46010C7B}" type="parTrans" cxnId="{0977784D-EC6E-437C-BF97-C78D19A617B1}">
      <dgm:prSet/>
      <dgm:spPr/>
      <dgm:t>
        <a:bodyPr/>
        <a:lstStyle/>
        <a:p>
          <a:endParaRPr lang="ru-RU" sz="1200" b="1"/>
        </a:p>
      </dgm:t>
    </dgm:pt>
    <dgm:pt modelId="{A9154590-9680-4FA6-9138-F3992232BAD6}" type="sibTrans" cxnId="{0977784D-EC6E-437C-BF97-C78D19A617B1}">
      <dgm:prSet/>
      <dgm:spPr/>
      <dgm:t>
        <a:bodyPr/>
        <a:lstStyle/>
        <a:p>
          <a:endParaRPr lang="ru-RU" sz="1200" b="1"/>
        </a:p>
      </dgm:t>
    </dgm:pt>
    <dgm:pt modelId="{2F6A93F4-FA1B-4F7D-B472-67B0EC163132}">
      <dgm:prSet phldrT="[Текст]" custT="1"/>
      <dgm:spPr/>
      <dgm:t>
        <a:bodyPr/>
        <a:lstStyle/>
        <a:p>
          <a:r>
            <a:rPr lang="ru-RU" sz="1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музыкальная</a:t>
          </a:r>
          <a:endParaRPr lang="ru-RU" sz="1200" b="1" dirty="0"/>
        </a:p>
      </dgm:t>
    </dgm:pt>
    <dgm:pt modelId="{7FDFAE4E-3371-4C79-8B39-B3C2A884498B}" type="parTrans" cxnId="{C2B03883-CF52-479D-83AF-D9721643D5A3}">
      <dgm:prSet/>
      <dgm:spPr/>
      <dgm:t>
        <a:bodyPr/>
        <a:lstStyle/>
        <a:p>
          <a:endParaRPr lang="ru-RU" sz="1200" b="1"/>
        </a:p>
      </dgm:t>
    </dgm:pt>
    <dgm:pt modelId="{A4F7369A-A4F9-4A0A-B2C0-89BAE0F4FA0B}" type="sibTrans" cxnId="{C2B03883-CF52-479D-83AF-D9721643D5A3}">
      <dgm:prSet/>
      <dgm:spPr/>
      <dgm:t>
        <a:bodyPr/>
        <a:lstStyle/>
        <a:p>
          <a:endParaRPr lang="ru-RU" sz="1200" b="1"/>
        </a:p>
      </dgm:t>
    </dgm:pt>
    <dgm:pt modelId="{DFD9A8AC-30AA-4682-A1DE-EB70E9AC9CAD}">
      <dgm:prSet phldrT="[Текст]" custT="1"/>
      <dgm:spPr/>
      <dgm:t>
        <a:bodyPr/>
        <a:lstStyle/>
        <a:p>
          <a:r>
            <a:rPr lang="ru-RU" sz="1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двигательная </a:t>
          </a:r>
          <a:endParaRPr lang="ru-RU" sz="1200" b="1" dirty="0"/>
        </a:p>
      </dgm:t>
    </dgm:pt>
    <dgm:pt modelId="{4121157C-08BA-4806-8274-474BDA5C6CC5}" type="parTrans" cxnId="{CD58586F-E0AC-4FD8-853A-0EB3AB0C59F0}">
      <dgm:prSet/>
      <dgm:spPr/>
      <dgm:t>
        <a:bodyPr/>
        <a:lstStyle/>
        <a:p>
          <a:endParaRPr lang="ru-RU" sz="1200" b="1"/>
        </a:p>
      </dgm:t>
    </dgm:pt>
    <dgm:pt modelId="{66B1B5D9-D426-4025-99EF-1E3E93BA0552}" type="sibTrans" cxnId="{CD58586F-E0AC-4FD8-853A-0EB3AB0C59F0}">
      <dgm:prSet/>
      <dgm:spPr/>
      <dgm:t>
        <a:bodyPr/>
        <a:lstStyle/>
        <a:p>
          <a:endParaRPr lang="ru-RU" sz="1200" b="1"/>
        </a:p>
      </dgm:t>
    </dgm:pt>
    <dgm:pt modelId="{35CD5E82-86C5-4FA4-AB67-F7D91AB4D310}" type="pres">
      <dgm:prSet presAssocID="{D50F5AF0-1627-4822-BDBB-2E36CD2199B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36C8C8-088B-4E4A-9D7A-A98B030392E5}" type="pres">
      <dgm:prSet presAssocID="{3A06E532-FC41-4198-B020-1E4662B68A13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D59BA-DA67-4C8A-AF47-F502A7901028}" type="pres">
      <dgm:prSet presAssocID="{86D862B6-3EC0-41B5-AA23-17A0B8E2626E}" presName="sibTrans" presStyleCnt="0"/>
      <dgm:spPr/>
    </dgm:pt>
    <dgm:pt modelId="{DC9A2C8E-8C46-4887-BC3B-EFFB823975FA}" type="pres">
      <dgm:prSet presAssocID="{68AF8CF1-34F9-4FEB-89A4-6DEFAC70EC42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93D331-5F2F-4563-9289-8ABD9D5025AC}" type="pres">
      <dgm:prSet presAssocID="{B1653A27-1E9D-4AC6-8C57-20264CF5A394}" presName="sibTrans" presStyleCnt="0"/>
      <dgm:spPr/>
    </dgm:pt>
    <dgm:pt modelId="{9E52FFDE-14FB-4123-BBCC-3FFE19B7AC5E}" type="pres">
      <dgm:prSet presAssocID="{2429EB5B-85BD-43A3-AE37-939EC88A784A}" presName="node" presStyleLbl="node1" presStyleIdx="2" presStyleCnt="8" custLinFactNeighborX="-1639" custLinFactNeighborY="-3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D166D-3AD5-4A65-8689-EF866CC2357A}" type="pres">
      <dgm:prSet presAssocID="{5F100A93-A993-4934-A4D0-A796AF306159}" presName="sibTrans" presStyleCnt="0"/>
      <dgm:spPr/>
    </dgm:pt>
    <dgm:pt modelId="{32ED3A2A-3ECD-4B85-B56F-E9FD2BD0953A}" type="pres">
      <dgm:prSet presAssocID="{2C22A4B2-8015-4B2A-AC4A-498D8FF9180A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1B1A6-284F-4A98-992B-D8EBF38C7BD2}" type="pres">
      <dgm:prSet presAssocID="{FBDC97E8-9512-4C23-867D-161F684EB095}" presName="sibTrans" presStyleCnt="0"/>
      <dgm:spPr/>
    </dgm:pt>
    <dgm:pt modelId="{68722B97-5271-4BA4-9F24-1B217130242D}" type="pres">
      <dgm:prSet presAssocID="{277B4CA1-32B1-4651-97AD-009B7AC81E5B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54061-8F37-4938-9E1F-AE26772D3790}" type="pres">
      <dgm:prSet presAssocID="{754A814F-8FF3-49B5-A758-9C8412D2CBC0}" presName="sibTrans" presStyleCnt="0"/>
      <dgm:spPr/>
    </dgm:pt>
    <dgm:pt modelId="{8DC0FEF1-5252-47A9-A6BB-84F43E46CCAC}" type="pres">
      <dgm:prSet presAssocID="{CB31023F-0273-4A0F-B548-1CCC888840F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D004A-DD0E-49F9-9504-744A1DE88446}" type="pres">
      <dgm:prSet presAssocID="{A9154590-9680-4FA6-9138-F3992232BAD6}" presName="sibTrans" presStyleCnt="0"/>
      <dgm:spPr/>
    </dgm:pt>
    <dgm:pt modelId="{3A9C85FB-005F-40DD-A251-BEA572C4CB01}" type="pres">
      <dgm:prSet presAssocID="{2F6A93F4-FA1B-4F7D-B472-67B0EC163132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16F2F-4960-4A61-9757-C219A81D3BBC}" type="pres">
      <dgm:prSet presAssocID="{A4F7369A-A4F9-4A0A-B2C0-89BAE0F4FA0B}" presName="sibTrans" presStyleCnt="0"/>
      <dgm:spPr/>
    </dgm:pt>
    <dgm:pt modelId="{106C6FED-6136-4C9E-9187-14003A1461A2}" type="pres">
      <dgm:prSet presAssocID="{DFD9A8AC-30AA-4682-A1DE-EB70E9AC9CAD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CEF76C-E689-40D7-A79E-BF390B0B5BF7}" srcId="{D50F5AF0-1627-4822-BDBB-2E36CD2199BF}" destId="{277B4CA1-32B1-4651-97AD-009B7AC81E5B}" srcOrd="4" destOrd="0" parTransId="{A6128697-8ED2-4BEA-8797-69D4D10555A0}" sibTransId="{754A814F-8FF3-49B5-A758-9C8412D2CBC0}"/>
    <dgm:cxn modelId="{E31EB0DF-A4E1-4059-86F4-DCE6151BDEFB}" type="presOf" srcId="{2429EB5B-85BD-43A3-AE37-939EC88A784A}" destId="{9E52FFDE-14FB-4123-BBCC-3FFE19B7AC5E}" srcOrd="0" destOrd="0" presId="urn:microsoft.com/office/officeart/2005/8/layout/default#2"/>
    <dgm:cxn modelId="{5A7F481E-CFB4-4422-A4AA-83F5AF2B9B19}" type="presOf" srcId="{2C22A4B2-8015-4B2A-AC4A-498D8FF9180A}" destId="{32ED3A2A-3ECD-4B85-B56F-E9FD2BD0953A}" srcOrd="0" destOrd="0" presId="urn:microsoft.com/office/officeart/2005/8/layout/default#2"/>
    <dgm:cxn modelId="{F5B8EEEE-1D1A-4FC0-B7CA-6F407A538284}" type="presOf" srcId="{3A06E532-FC41-4198-B020-1E4662B68A13}" destId="{2136C8C8-088B-4E4A-9D7A-A98B030392E5}" srcOrd="0" destOrd="0" presId="urn:microsoft.com/office/officeart/2005/8/layout/default#2"/>
    <dgm:cxn modelId="{1A3F8F21-5CD5-430A-B5BF-8E1F05ACD22E}" srcId="{D50F5AF0-1627-4822-BDBB-2E36CD2199BF}" destId="{68AF8CF1-34F9-4FEB-89A4-6DEFAC70EC42}" srcOrd="1" destOrd="0" parTransId="{982D4651-27AF-4AEB-8492-F65A159897B3}" sibTransId="{B1653A27-1E9D-4AC6-8C57-20264CF5A394}"/>
    <dgm:cxn modelId="{EADF2652-EB5F-45D8-992A-1C6474978516}" type="presOf" srcId="{D50F5AF0-1627-4822-BDBB-2E36CD2199BF}" destId="{35CD5E82-86C5-4FA4-AB67-F7D91AB4D310}" srcOrd="0" destOrd="0" presId="urn:microsoft.com/office/officeart/2005/8/layout/default#2"/>
    <dgm:cxn modelId="{B4D15456-2E32-477D-81D3-6902C736B3F7}" type="presOf" srcId="{CB31023F-0273-4A0F-B548-1CCC888840F9}" destId="{8DC0FEF1-5252-47A9-A6BB-84F43E46CCAC}" srcOrd="0" destOrd="0" presId="urn:microsoft.com/office/officeart/2005/8/layout/default#2"/>
    <dgm:cxn modelId="{8ED188B1-07BC-4E19-824A-B41787A4038D}" srcId="{D50F5AF0-1627-4822-BDBB-2E36CD2199BF}" destId="{2C22A4B2-8015-4B2A-AC4A-498D8FF9180A}" srcOrd="3" destOrd="0" parTransId="{DB64ED1F-4C95-4F0A-9CC5-FC5FE6C7406B}" sibTransId="{FBDC97E8-9512-4C23-867D-161F684EB095}"/>
    <dgm:cxn modelId="{1C0E3AE2-9DC7-4FE4-B5B7-983CB1833687}" srcId="{D50F5AF0-1627-4822-BDBB-2E36CD2199BF}" destId="{2429EB5B-85BD-43A3-AE37-939EC88A784A}" srcOrd="2" destOrd="0" parTransId="{FFEEF433-7F33-4523-A017-83724C906E1D}" sibTransId="{5F100A93-A993-4934-A4D0-A796AF306159}"/>
    <dgm:cxn modelId="{CD58586F-E0AC-4FD8-853A-0EB3AB0C59F0}" srcId="{D50F5AF0-1627-4822-BDBB-2E36CD2199BF}" destId="{DFD9A8AC-30AA-4682-A1DE-EB70E9AC9CAD}" srcOrd="7" destOrd="0" parTransId="{4121157C-08BA-4806-8274-474BDA5C6CC5}" sibTransId="{66B1B5D9-D426-4025-99EF-1E3E93BA0552}"/>
    <dgm:cxn modelId="{C2B03883-CF52-479D-83AF-D9721643D5A3}" srcId="{D50F5AF0-1627-4822-BDBB-2E36CD2199BF}" destId="{2F6A93F4-FA1B-4F7D-B472-67B0EC163132}" srcOrd="6" destOrd="0" parTransId="{7FDFAE4E-3371-4C79-8B39-B3C2A884498B}" sibTransId="{A4F7369A-A4F9-4A0A-B2C0-89BAE0F4FA0B}"/>
    <dgm:cxn modelId="{4AD2D8D2-2CDB-4E05-93A5-A5F20A5F5736}" type="presOf" srcId="{277B4CA1-32B1-4651-97AD-009B7AC81E5B}" destId="{68722B97-5271-4BA4-9F24-1B217130242D}" srcOrd="0" destOrd="0" presId="urn:microsoft.com/office/officeart/2005/8/layout/default#2"/>
    <dgm:cxn modelId="{511D05DA-F60E-440D-A42C-EEEC3526BF8E}" type="presOf" srcId="{68AF8CF1-34F9-4FEB-89A4-6DEFAC70EC42}" destId="{DC9A2C8E-8C46-4887-BC3B-EFFB823975FA}" srcOrd="0" destOrd="0" presId="urn:microsoft.com/office/officeart/2005/8/layout/default#2"/>
    <dgm:cxn modelId="{0977784D-EC6E-437C-BF97-C78D19A617B1}" srcId="{D50F5AF0-1627-4822-BDBB-2E36CD2199BF}" destId="{CB31023F-0273-4A0F-B548-1CCC888840F9}" srcOrd="5" destOrd="0" parTransId="{E5E4FC19-6B52-49E6-8856-D91B46010C7B}" sibTransId="{A9154590-9680-4FA6-9138-F3992232BAD6}"/>
    <dgm:cxn modelId="{DAC5DD65-9216-4377-85EC-A08BDC37BB5A}" srcId="{D50F5AF0-1627-4822-BDBB-2E36CD2199BF}" destId="{3A06E532-FC41-4198-B020-1E4662B68A13}" srcOrd="0" destOrd="0" parTransId="{C0D3DBC3-77CC-4650-B110-24734CA48EE9}" sibTransId="{86D862B6-3EC0-41B5-AA23-17A0B8E2626E}"/>
    <dgm:cxn modelId="{74EDAB78-8B18-4E2B-8BEF-418E18DE90F8}" type="presOf" srcId="{DFD9A8AC-30AA-4682-A1DE-EB70E9AC9CAD}" destId="{106C6FED-6136-4C9E-9187-14003A1461A2}" srcOrd="0" destOrd="0" presId="urn:microsoft.com/office/officeart/2005/8/layout/default#2"/>
    <dgm:cxn modelId="{029A6D29-6CED-45A0-9E77-EB8B2287C188}" type="presOf" srcId="{2F6A93F4-FA1B-4F7D-B472-67B0EC163132}" destId="{3A9C85FB-005F-40DD-A251-BEA572C4CB01}" srcOrd="0" destOrd="0" presId="urn:microsoft.com/office/officeart/2005/8/layout/default#2"/>
    <dgm:cxn modelId="{D452D42B-D662-4D7A-9539-43D8791E00AA}" type="presParOf" srcId="{35CD5E82-86C5-4FA4-AB67-F7D91AB4D310}" destId="{2136C8C8-088B-4E4A-9D7A-A98B030392E5}" srcOrd="0" destOrd="0" presId="urn:microsoft.com/office/officeart/2005/8/layout/default#2"/>
    <dgm:cxn modelId="{FADBC8C4-5D9A-4A90-9BB5-C141964F6353}" type="presParOf" srcId="{35CD5E82-86C5-4FA4-AB67-F7D91AB4D310}" destId="{417D59BA-DA67-4C8A-AF47-F502A7901028}" srcOrd="1" destOrd="0" presId="urn:microsoft.com/office/officeart/2005/8/layout/default#2"/>
    <dgm:cxn modelId="{74797163-FEB6-424E-A3B2-3972C478B519}" type="presParOf" srcId="{35CD5E82-86C5-4FA4-AB67-F7D91AB4D310}" destId="{DC9A2C8E-8C46-4887-BC3B-EFFB823975FA}" srcOrd="2" destOrd="0" presId="urn:microsoft.com/office/officeart/2005/8/layout/default#2"/>
    <dgm:cxn modelId="{61EC6AB9-0C56-4D19-B8A3-1C9C92C3CECF}" type="presParOf" srcId="{35CD5E82-86C5-4FA4-AB67-F7D91AB4D310}" destId="{EB93D331-5F2F-4563-9289-8ABD9D5025AC}" srcOrd="3" destOrd="0" presId="urn:microsoft.com/office/officeart/2005/8/layout/default#2"/>
    <dgm:cxn modelId="{59A0F3B8-6178-4FF2-B5F9-3CD01306A395}" type="presParOf" srcId="{35CD5E82-86C5-4FA4-AB67-F7D91AB4D310}" destId="{9E52FFDE-14FB-4123-BBCC-3FFE19B7AC5E}" srcOrd="4" destOrd="0" presId="urn:microsoft.com/office/officeart/2005/8/layout/default#2"/>
    <dgm:cxn modelId="{BD3C6702-9F3B-4030-8806-236B4E860B54}" type="presParOf" srcId="{35CD5E82-86C5-4FA4-AB67-F7D91AB4D310}" destId="{A12D166D-3AD5-4A65-8689-EF866CC2357A}" srcOrd="5" destOrd="0" presId="urn:microsoft.com/office/officeart/2005/8/layout/default#2"/>
    <dgm:cxn modelId="{39EB83AD-E91C-4A98-98D3-DBEA19DAF5F5}" type="presParOf" srcId="{35CD5E82-86C5-4FA4-AB67-F7D91AB4D310}" destId="{32ED3A2A-3ECD-4B85-B56F-E9FD2BD0953A}" srcOrd="6" destOrd="0" presId="urn:microsoft.com/office/officeart/2005/8/layout/default#2"/>
    <dgm:cxn modelId="{93B3F13B-4DC5-45EF-A518-741B64089D09}" type="presParOf" srcId="{35CD5E82-86C5-4FA4-AB67-F7D91AB4D310}" destId="{6891B1A6-284F-4A98-992B-D8EBF38C7BD2}" srcOrd="7" destOrd="0" presId="urn:microsoft.com/office/officeart/2005/8/layout/default#2"/>
    <dgm:cxn modelId="{6DB42D6B-3103-4073-B872-539B914BCD4A}" type="presParOf" srcId="{35CD5E82-86C5-4FA4-AB67-F7D91AB4D310}" destId="{68722B97-5271-4BA4-9F24-1B217130242D}" srcOrd="8" destOrd="0" presId="urn:microsoft.com/office/officeart/2005/8/layout/default#2"/>
    <dgm:cxn modelId="{3131BD6A-0CA9-4BC9-8935-6D030F92BCD7}" type="presParOf" srcId="{35CD5E82-86C5-4FA4-AB67-F7D91AB4D310}" destId="{AC354061-8F37-4938-9E1F-AE26772D3790}" srcOrd="9" destOrd="0" presId="urn:microsoft.com/office/officeart/2005/8/layout/default#2"/>
    <dgm:cxn modelId="{BB1AB33A-045B-482D-A6C8-402FC8F2C62A}" type="presParOf" srcId="{35CD5E82-86C5-4FA4-AB67-F7D91AB4D310}" destId="{8DC0FEF1-5252-47A9-A6BB-84F43E46CCAC}" srcOrd="10" destOrd="0" presId="urn:microsoft.com/office/officeart/2005/8/layout/default#2"/>
    <dgm:cxn modelId="{3783171F-2010-429A-A761-1E3EE660EE2B}" type="presParOf" srcId="{35CD5E82-86C5-4FA4-AB67-F7D91AB4D310}" destId="{12AD004A-DD0E-49F9-9504-744A1DE88446}" srcOrd="11" destOrd="0" presId="urn:microsoft.com/office/officeart/2005/8/layout/default#2"/>
    <dgm:cxn modelId="{00B177A4-3B51-4803-BB16-9F3A4D594CD4}" type="presParOf" srcId="{35CD5E82-86C5-4FA4-AB67-F7D91AB4D310}" destId="{3A9C85FB-005F-40DD-A251-BEA572C4CB01}" srcOrd="12" destOrd="0" presId="urn:microsoft.com/office/officeart/2005/8/layout/default#2"/>
    <dgm:cxn modelId="{AF1B8154-00B5-4FA9-8F49-B54E40B86A21}" type="presParOf" srcId="{35CD5E82-86C5-4FA4-AB67-F7D91AB4D310}" destId="{BC916F2F-4960-4A61-9757-C219A81D3BBC}" srcOrd="13" destOrd="0" presId="urn:microsoft.com/office/officeart/2005/8/layout/default#2"/>
    <dgm:cxn modelId="{AD3CA8E7-CA30-42AE-AA13-359FE10D174B}" type="presParOf" srcId="{35CD5E82-86C5-4FA4-AB67-F7D91AB4D310}" destId="{106C6FED-6136-4C9E-9187-14003A1461A2}" srcOrd="1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E4EAEA-7971-4FC4-8982-1ABB9FCC0944}">
      <dsp:nvSpPr>
        <dsp:cNvPr id="0" name=""/>
        <dsp:cNvSpPr/>
      </dsp:nvSpPr>
      <dsp:spPr>
        <a:xfrm>
          <a:off x="0" y="104220"/>
          <a:ext cx="11831780" cy="2470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none" kern="1200" dirty="0" smtClean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  </a:t>
          </a:r>
          <a:r>
            <a:rPr lang="en-US" sz="2000" b="1" i="1" u="sng" kern="1200" dirty="0" smtClean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I </a:t>
          </a:r>
          <a:r>
            <a:rPr lang="ru-RU" sz="2000" b="1" i="1" u="sng" kern="1200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часть </a:t>
          </a:r>
          <a:r>
            <a:rPr lang="ru-RU" sz="2000" b="1" i="1" kern="1200" dirty="0" smtClean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Программы, обязательная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rPr>
            <a:t>Обеспечение каждому ребенку возможности радостно и содержательно прожить   период дошкольного детства, позитивной социализации и всестороннего развития ребёнка дошкольного возраста в адекватных его возрасту видах детской деятельности</a:t>
          </a:r>
          <a:endParaRPr lang="ru-RU" sz="2000" b="1" i="1" kern="1200" dirty="0">
            <a:latin typeface="+mj-lt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2683618" y="104220"/>
        <a:ext cx="9148161" cy="2470304"/>
      </dsp:txXfrm>
    </dsp:sp>
    <dsp:sp modelId="{3BC269FE-6809-4284-B931-851A30094357}">
      <dsp:nvSpPr>
        <dsp:cNvPr id="0" name=""/>
        <dsp:cNvSpPr/>
      </dsp:nvSpPr>
      <dsp:spPr>
        <a:xfrm>
          <a:off x="249750" y="279429"/>
          <a:ext cx="2464654" cy="213576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152EB-FEFB-4CFD-80EE-7D1180195C0D}">
      <dsp:nvSpPr>
        <dsp:cNvPr id="0" name=""/>
        <dsp:cNvSpPr/>
      </dsp:nvSpPr>
      <dsp:spPr>
        <a:xfrm>
          <a:off x="0" y="2674621"/>
          <a:ext cx="11831780" cy="26175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u="sng" kern="1200" dirty="0" smtClean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II </a:t>
          </a:r>
          <a:r>
            <a:rPr lang="ru-RU" sz="1800" b="1" i="1" u="sng" kern="1200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часть </a:t>
          </a:r>
          <a:r>
            <a:rPr lang="ru-RU" sz="1800" b="1" i="1" kern="1200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Программы, формируемая участниками образовательных </a:t>
          </a:r>
          <a:r>
            <a:rPr lang="ru-RU" sz="1800" b="1" i="1" kern="1200" dirty="0" smtClean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отношений «Крымский веночек»</a:t>
          </a:r>
          <a:endParaRPr lang="ru-RU" sz="1800" b="1" i="1" kern="1200" dirty="0" smtClean="0">
            <a:latin typeface="+mj-lt"/>
            <a:ea typeface="Arial Unicode MS" panose="020B0604020202020204" pitchFamily="34" charset="-128"/>
            <a:cs typeface="Arial Unicode MS" panose="020B0604020202020204" pitchFamily="34" charset="-128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  </a:t>
          </a:r>
          <a:r>
            <a:rPr lang="ru-RU" sz="1600" i="1" kern="1200" dirty="0" smtClean="0"/>
            <a:t>  </a:t>
          </a:r>
          <a:r>
            <a:rPr lang="ru-RU" sz="1600" i="1" kern="1200" dirty="0" smtClean="0"/>
            <a:t>обеспечивающих эмоциональное благополучие каждого ребенка и на этой базе развитие его духовного, творческого потенциала, создание условий для его самореализации.</a:t>
          </a:r>
          <a:endParaRPr lang="ru-RU" sz="1600" i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2683618" y="2674621"/>
        <a:ext cx="9148161" cy="2617545"/>
      </dsp:txXfrm>
    </dsp:sp>
    <dsp:sp modelId="{1238C30F-FAFD-4E55-AB00-F9C7C0F2E537}">
      <dsp:nvSpPr>
        <dsp:cNvPr id="0" name=""/>
        <dsp:cNvSpPr/>
      </dsp:nvSpPr>
      <dsp:spPr>
        <a:xfrm>
          <a:off x="176512" y="2721348"/>
          <a:ext cx="2597974" cy="248038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C0F924-8CE1-4A3B-A693-415121137632}">
      <dsp:nvSpPr>
        <dsp:cNvPr id="0" name=""/>
        <dsp:cNvSpPr/>
      </dsp:nvSpPr>
      <dsp:spPr>
        <a:xfrm>
          <a:off x="444" y="745270"/>
          <a:ext cx="1734693" cy="10408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социально-коммуникативное развитие</a:t>
          </a:r>
          <a:endParaRPr lang="ru-RU" sz="14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44" y="745270"/>
        <a:ext cx="1734693" cy="1040816"/>
      </dsp:txXfrm>
    </dsp:sp>
    <dsp:sp modelId="{A65259F0-3A3A-45C1-87CF-5C7A08CCC85E}">
      <dsp:nvSpPr>
        <dsp:cNvPr id="0" name=""/>
        <dsp:cNvSpPr/>
      </dsp:nvSpPr>
      <dsp:spPr>
        <a:xfrm>
          <a:off x="1908607" y="745270"/>
          <a:ext cx="1734693" cy="10408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познавательное развитие</a:t>
          </a:r>
          <a:endParaRPr lang="ru-RU" sz="14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908607" y="745270"/>
        <a:ext cx="1734693" cy="1040816"/>
      </dsp:txXfrm>
    </dsp:sp>
    <dsp:sp modelId="{27164540-8C1E-418F-9C5F-AEE1241179D4}">
      <dsp:nvSpPr>
        <dsp:cNvPr id="0" name=""/>
        <dsp:cNvSpPr/>
      </dsp:nvSpPr>
      <dsp:spPr>
        <a:xfrm>
          <a:off x="444" y="1959555"/>
          <a:ext cx="1734693" cy="10408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Arial" pitchFamily="34" charset="0"/>
              <a:cs typeface="Arial" pitchFamily="34" charset="0"/>
            </a:rPr>
            <a:t>речевое развитие</a:t>
          </a:r>
          <a:endParaRPr lang="ru-RU" sz="14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44" y="1959555"/>
        <a:ext cx="1734693" cy="1040816"/>
      </dsp:txXfrm>
    </dsp:sp>
    <dsp:sp modelId="{6D12C7F3-F777-4C7D-8245-1B5D63650F12}">
      <dsp:nvSpPr>
        <dsp:cNvPr id="0" name=""/>
        <dsp:cNvSpPr/>
      </dsp:nvSpPr>
      <dsp:spPr>
        <a:xfrm>
          <a:off x="1908607" y="1959555"/>
          <a:ext cx="1734693" cy="10408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Arial" pitchFamily="34" charset="0"/>
              <a:cs typeface="Arial" pitchFamily="34" charset="0"/>
            </a:rPr>
            <a:t>художественно-эстетическое развитие</a:t>
          </a:r>
          <a:endParaRPr lang="ru-RU" sz="14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908607" y="1959555"/>
        <a:ext cx="1734693" cy="1040816"/>
      </dsp:txXfrm>
    </dsp:sp>
    <dsp:sp modelId="{821AB729-C604-4065-8239-49EBDAD49E0E}">
      <dsp:nvSpPr>
        <dsp:cNvPr id="0" name=""/>
        <dsp:cNvSpPr/>
      </dsp:nvSpPr>
      <dsp:spPr>
        <a:xfrm>
          <a:off x="954526" y="3173841"/>
          <a:ext cx="1734693" cy="10408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физическое развитие</a:t>
          </a:r>
          <a:endParaRPr lang="ru-RU" sz="14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954526" y="3173841"/>
        <a:ext cx="1734693" cy="104081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36C8C8-088B-4E4A-9D7A-A98B030392E5}">
      <dsp:nvSpPr>
        <dsp:cNvPr id="0" name=""/>
        <dsp:cNvSpPr/>
      </dsp:nvSpPr>
      <dsp:spPr>
        <a:xfrm>
          <a:off x="784180" y="2685"/>
          <a:ext cx="1549057" cy="9294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игровая</a:t>
          </a:r>
          <a:endParaRPr lang="ru-RU" sz="1200" b="1" kern="1200" dirty="0"/>
        </a:p>
      </dsp:txBody>
      <dsp:txXfrm>
        <a:off x="784180" y="2685"/>
        <a:ext cx="1549057" cy="929434"/>
      </dsp:txXfrm>
    </dsp:sp>
    <dsp:sp modelId="{DC9A2C8E-8C46-4887-BC3B-EFFB823975FA}">
      <dsp:nvSpPr>
        <dsp:cNvPr id="0" name=""/>
        <dsp:cNvSpPr/>
      </dsp:nvSpPr>
      <dsp:spPr>
        <a:xfrm>
          <a:off x="2488143" y="2685"/>
          <a:ext cx="1549057" cy="9294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коммуникативная</a:t>
          </a:r>
          <a:endParaRPr lang="ru-RU" sz="1200" b="1" kern="1200" dirty="0"/>
        </a:p>
      </dsp:txBody>
      <dsp:txXfrm>
        <a:off x="2488143" y="2685"/>
        <a:ext cx="1549057" cy="929434"/>
      </dsp:txXfrm>
    </dsp:sp>
    <dsp:sp modelId="{9E52FFDE-14FB-4123-BBCC-3FFE19B7AC5E}">
      <dsp:nvSpPr>
        <dsp:cNvPr id="0" name=""/>
        <dsp:cNvSpPr/>
      </dsp:nvSpPr>
      <dsp:spPr>
        <a:xfrm>
          <a:off x="758791" y="1053175"/>
          <a:ext cx="1549057" cy="9294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познавательно-исследовательская</a:t>
          </a:r>
          <a:endParaRPr lang="ru-RU" sz="1200" b="1" kern="1200" dirty="0"/>
        </a:p>
      </dsp:txBody>
      <dsp:txXfrm>
        <a:off x="758791" y="1053175"/>
        <a:ext cx="1549057" cy="929434"/>
      </dsp:txXfrm>
    </dsp:sp>
    <dsp:sp modelId="{32ED3A2A-3ECD-4B85-B56F-E9FD2BD0953A}">
      <dsp:nvSpPr>
        <dsp:cNvPr id="0" name=""/>
        <dsp:cNvSpPr/>
      </dsp:nvSpPr>
      <dsp:spPr>
        <a:xfrm>
          <a:off x="2488143" y="1087025"/>
          <a:ext cx="1549057" cy="9294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восприятие художественной литературы и фольклора</a:t>
          </a:r>
          <a:endParaRPr lang="ru-RU" sz="1200" b="1" kern="1200" dirty="0"/>
        </a:p>
      </dsp:txBody>
      <dsp:txXfrm>
        <a:off x="2488143" y="1087025"/>
        <a:ext cx="1549057" cy="929434"/>
      </dsp:txXfrm>
    </dsp:sp>
    <dsp:sp modelId="{68722B97-5271-4BA4-9F24-1B217130242D}">
      <dsp:nvSpPr>
        <dsp:cNvPr id="0" name=""/>
        <dsp:cNvSpPr/>
      </dsp:nvSpPr>
      <dsp:spPr>
        <a:xfrm>
          <a:off x="784180" y="2171365"/>
          <a:ext cx="1549057" cy="929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конструирование из разного материала</a:t>
          </a:r>
          <a:endParaRPr lang="ru-RU" sz="1200" b="1" kern="1200" dirty="0"/>
        </a:p>
      </dsp:txBody>
      <dsp:txXfrm>
        <a:off x="784180" y="2171365"/>
        <a:ext cx="1549057" cy="929434"/>
      </dsp:txXfrm>
    </dsp:sp>
    <dsp:sp modelId="{8DC0FEF1-5252-47A9-A6BB-84F43E46CCAC}">
      <dsp:nvSpPr>
        <dsp:cNvPr id="0" name=""/>
        <dsp:cNvSpPr/>
      </dsp:nvSpPr>
      <dsp:spPr>
        <a:xfrm>
          <a:off x="2488143" y="2171365"/>
          <a:ext cx="1549057" cy="9294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изобразительная</a:t>
          </a:r>
          <a:endParaRPr lang="ru-RU" sz="1200" b="1" kern="1200" dirty="0"/>
        </a:p>
      </dsp:txBody>
      <dsp:txXfrm>
        <a:off x="2488143" y="2171365"/>
        <a:ext cx="1549057" cy="929434"/>
      </dsp:txXfrm>
    </dsp:sp>
    <dsp:sp modelId="{3A9C85FB-005F-40DD-A251-BEA572C4CB01}">
      <dsp:nvSpPr>
        <dsp:cNvPr id="0" name=""/>
        <dsp:cNvSpPr/>
      </dsp:nvSpPr>
      <dsp:spPr>
        <a:xfrm>
          <a:off x="784180" y="3255705"/>
          <a:ext cx="1549057" cy="9294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музыкальная</a:t>
          </a:r>
          <a:endParaRPr lang="ru-RU" sz="1200" b="1" kern="1200" dirty="0"/>
        </a:p>
      </dsp:txBody>
      <dsp:txXfrm>
        <a:off x="784180" y="3255705"/>
        <a:ext cx="1549057" cy="929434"/>
      </dsp:txXfrm>
    </dsp:sp>
    <dsp:sp modelId="{106C6FED-6136-4C9E-9187-14003A1461A2}">
      <dsp:nvSpPr>
        <dsp:cNvPr id="0" name=""/>
        <dsp:cNvSpPr/>
      </dsp:nvSpPr>
      <dsp:spPr>
        <a:xfrm>
          <a:off x="2488143" y="3255705"/>
          <a:ext cx="1549057" cy="9294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двигательная </a:t>
          </a:r>
          <a:endParaRPr lang="ru-RU" sz="1200" b="1" kern="1200" dirty="0"/>
        </a:p>
      </dsp:txBody>
      <dsp:txXfrm>
        <a:off x="2488143" y="3255705"/>
        <a:ext cx="1549057" cy="929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03947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905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ru-RU" smtClean="0"/>
              <a:pPr/>
              <a:t>08.03.2022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0761" y="838511"/>
            <a:ext cx="7767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ОБРАЗОВАТЕЛЬНОГО ПРОЦЕССА</a:t>
            </a:r>
          </a:p>
          <a:p>
            <a:pPr algn="ctr"/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В МБДОУ №30 </a:t>
            </a:r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«Детский сад </a:t>
            </a:r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Берёзка</a:t>
            </a:r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endParaRPr lang="ru-RU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4663" y="66373"/>
            <a:ext cx="900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Муниципальное бюджетное дошкольное образовательное учреждение</a:t>
            </a:r>
            <a:endParaRPr lang="en-US" sz="1400" dirty="0" smtClean="0">
              <a:ln w="12700">
                <a:solidFill>
                  <a:srgbClr val="C0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140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«Детский </a:t>
            </a:r>
            <a:r>
              <a:rPr lang="ru-RU" sz="140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сад №30 «</a:t>
            </a:r>
            <a:r>
              <a:rPr lang="ru-RU" sz="140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Берёзка</a:t>
            </a:r>
            <a:r>
              <a:rPr lang="ru-RU" sz="140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endParaRPr lang="ru-RU" sz="1400" dirty="0">
              <a:ln w="12700">
                <a:solidFill>
                  <a:srgbClr val="C0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3" descr="C:\Users\linux user\Desktop\для Эл\Screenshot_20210110_205401_com.android.gallery3d.jpg"/>
          <p:cNvPicPr>
            <a:picLocks noChangeAspect="1" noChangeArrowheads="1"/>
          </p:cNvPicPr>
          <p:nvPr/>
        </p:nvPicPr>
        <p:blipFill>
          <a:blip r:embed="rId3" cstate="print"/>
          <a:srcRect l="8061" t="42799" r="28588" b="40654"/>
          <a:stretch>
            <a:fillRect/>
          </a:stretch>
        </p:blipFill>
        <p:spPr bwMode="auto">
          <a:xfrm>
            <a:off x="6531429" y="2416797"/>
            <a:ext cx="4463504" cy="3265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4852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5647" y="-387878"/>
            <a:ext cx="11152909" cy="1219200"/>
          </a:xfrm>
        </p:spPr>
        <p:txBody>
          <a:bodyPr>
            <a:normAutofit/>
          </a:bodyPr>
          <a:lstStyle/>
          <a:p>
            <a:pPr lvl="0" algn="ctr"/>
            <a:r>
              <a:rPr lang="ru-RU" sz="31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Целевые ориентиры -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социально-нормативные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возрастные характеристики возможных достижений ребёнка на этапе завершения уровня дошкольного образования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3074829" y="1006265"/>
            <a:ext cx="6074877" cy="1083276"/>
          </a:xfrm>
          <a:prstGeom prst="wave">
            <a:avLst>
              <a:gd name="adj1" fmla="val 12500"/>
              <a:gd name="adj2" fmla="val 109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Целевые ориентиры образования в раннем возрасте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1748" y="2616155"/>
            <a:ext cx="3269673" cy="18426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Ребенок интересуется окружающими предметами и активно действует с ними; эмоционально вовлечен в действия с игрушками и другими предметами, стремится проявлять настойчивость в достижении результата своих действий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67198" y="2442163"/>
            <a:ext cx="3629808" cy="21603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Использует специфические, культурно фиксированные предметные действия, знает названия бытовых предметов (ложка, расческа, карандаш и пр.) и умеет пользоваться ими. Владеет простейшими навыками самообслуживания; стремится проявлять самостоятельность в бытовом и игровом поведении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51749" y="4977111"/>
            <a:ext cx="3172691" cy="1565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Владеет активной речью, включенной в общение; может обращаться с вопросами и просьбами, понимает речь взрослых; знает названия окружающих предметов и игрушек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98817" y="5046215"/>
            <a:ext cx="3127863" cy="17187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Стремится к общению со взрослыми и активно подражает им в движениях и действиях; появляются игры, в которых ребенок воспроизводит действия взрослого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19884" y="5782508"/>
            <a:ext cx="2964872" cy="990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Проявляет интерес к сверстникам; наблюдает за их действиями и подражает им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292769" y="3931016"/>
            <a:ext cx="3666745" cy="14811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Проявляет интерес к стихам, песням, сказкам, рассматриванию картинки, стремится двигаться под музыку; эмоционально откликается  на различные произведения культуры и искусства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478425" y="2527017"/>
            <a:ext cx="3247789" cy="10169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 ребёнка развита крупная моторика, он стремится осваивать различные виды движения (бег, лазанье, перешагивание и пр.)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2125289" y="4490259"/>
            <a:ext cx="522592" cy="465515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Выгнутая влево стрелка 26"/>
          <p:cNvSpPr/>
          <p:nvPr/>
        </p:nvSpPr>
        <p:spPr>
          <a:xfrm rot="-120000">
            <a:off x="2081153" y="1506901"/>
            <a:ext cx="1072683" cy="1226273"/>
          </a:xfrm>
          <a:prstGeom prst="curv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Выгнутая вправо стрелка 27"/>
          <p:cNvSpPr/>
          <p:nvPr/>
        </p:nvSpPr>
        <p:spPr>
          <a:xfrm rot="-60000">
            <a:off x="9059831" y="1437727"/>
            <a:ext cx="1237562" cy="1180179"/>
          </a:xfrm>
          <a:prstGeom prst="curvedLef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5962996" y="4602480"/>
            <a:ext cx="522592" cy="44373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5855927" y="2000461"/>
            <a:ext cx="522592" cy="46551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9785006" y="3572074"/>
            <a:ext cx="522592" cy="33085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9785006" y="5454060"/>
            <a:ext cx="522592" cy="32844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608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олна 8"/>
          <p:cNvSpPr/>
          <p:nvPr/>
        </p:nvSpPr>
        <p:spPr>
          <a:xfrm>
            <a:off x="3025457" y="18200"/>
            <a:ext cx="6074877" cy="1083276"/>
          </a:xfrm>
          <a:prstGeom prst="wave">
            <a:avLst>
              <a:gd name="adj1" fmla="val 12500"/>
              <a:gd name="adj2" fmla="val 109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Целевые ориентиры на этапе завершения дошкольного образования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310" y="1605689"/>
            <a:ext cx="3634126" cy="19382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Ребенок овладевает основными культурными способами деятельности, проявляет инициативу и самостоятельность в разных видах деятельности – игре, общении, познавательно-исследовательской деятельности, конструировании и др.; способен выбирать себе род занятий, участников по совместной деятельности.</a:t>
            </a:r>
            <a:endParaRPr lang="ru-RU" sz="13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07515" y="1456549"/>
            <a:ext cx="3614267" cy="41129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Ребёнок проявляет любознательность, задаёт вопросы взрослым и сверстникам, интересуется причинно-следственными связями, пытается самостоятельно придумывать объяснения явления природы и поступкам людей; склонен наблюдать, экспериментировать. Обладает начальными знаниями о себе, о природном и социальном мире, в котором живёт; знаком с произведениями детской литературы, обладает элементарными представлениями из области живой природы, естествознания, математике, истории и т.п.; ребёнок способен к принятию собственных решений, опираясь на свои знания и умения в различных видах деятельности.</a:t>
            </a:r>
            <a:endParaRPr lang="ru-RU" sz="13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7311" y="3949331"/>
            <a:ext cx="3634126" cy="28237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Ребёнок обладает установкой положительного отношения к миру, к разным видам труда, другим людям и самому себе, обладает чувством собственного достоинства; активно взаимодействует со сверстниками и взрослыми, участвует в совместных играх. Способен договариваться, учитывать интересы и чувства других, сопереживать неудачам и радоваться успехам других, адекватно проявляет свои чувства, в том числе чувство веры в себя, старается разрешить конфликты.</a:t>
            </a:r>
            <a:endParaRPr lang="ru-RU" sz="13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395855" y="5430090"/>
            <a:ext cx="3661189" cy="127550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 ребёнка развита крупная и мелкая моторика; он подвижен, вынослив, владеет основными движениями, может контролировать свои движения и управлять ими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268946" y="3507021"/>
            <a:ext cx="3788098" cy="15695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Ребёнок способен к волевым усилиям, может следовать социальным нормам поведения и правилам в разных видах деятельности , во взаимоотношениях</a:t>
            </a:r>
            <a:r>
              <a:rPr lang="ru-RU" sz="13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со взрослыми и сверстниками, может соблюдать правила безопасного поведения и личной </a:t>
            </a:r>
            <a:r>
              <a:rPr lang="ru-RU" sz="13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гигиены.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157860" y="1516155"/>
            <a:ext cx="3899184" cy="15959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Ребёнок достаточно хорошо владеет речью, может выражать свои мысли и желания, может использовать речь для выражения своих мыслей, чувств и желаний, построения речевого высказывания в ситуации общения, может выделять звуки в словах, у ребёнка складываются предпосылки грамотности</a:t>
            </a:r>
            <a:endParaRPr lang="ru-RU" sz="1300" dirty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2106078" y="3562251"/>
            <a:ext cx="522592" cy="368765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Выгнутая влево стрелка 26"/>
          <p:cNvSpPr/>
          <p:nvPr/>
        </p:nvSpPr>
        <p:spPr>
          <a:xfrm rot="-120000">
            <a:off x="2092329" y="480906"/>
            <a:ext cx="1072683" cy="1226273"/>
          </a:xfrm>
          <a:prstGeom prst="curv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Выгнутая вправо стрелка 27"/>
          <p:cNvSpPr/>
          <p:nvPr/>
        </p:nvSpPr>
        <p:spPr>
          <a:xfrm rot="-60000">
            <a:off x="9060001" y="405887"/>
            <a:ext cx="1237562" cy="1199565"/>
          </a:xfrm>
          <a:prstGeom prst="curvedLef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5901452" y="1017555"/>
            <a:ext cx="522592" cy="46551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9802723" y="3159145"/>
            <a:ext cx="522592" cy="33085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9841023" y="5101642"/>
            <a:ext cx="522592" cy="32844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969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028290" y="3210044"/>
            <a:ext cx="63863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2850" y="26338"/>
            <a:ext cx="846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образовательного </a:t>
            </a:r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процесса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097348" y="740911"/>
            <a:ext cx="2957803" cy="21795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3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68089" y="945917"/>
            <a:ext cx="2788384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режима дня в дошкольном образовательном учреждении производится в соответствии с Санитарно-эпидемиологическими правилами и нормативами для ДОО (СанПиН 2.4.1.3049-13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.)</a:t>
            </a: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4528" y="548213"/>
            <a:ext cx="5145828" cy="29181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3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6333" y="722302"/>
            <a:ext cx="5052811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Основные </a:t>
            </a:r>
            <a:r>
              <a:rPr lang="ru-RU" sz="1400" b="1" i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принципы</a:t>
            </a:r>
            <a:r>
              <a:rPr lang="ru-RU" sz="1400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построения режима дня:</a:t>
            </a: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28600" algn="l"/>
              </a:tabLst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Режим дня выполняется на протяжении всего периода воспитания детей в ДОУ, сохраняя последовательность,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постоянство.</a:t>
            </a: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28600" algn="l"/>
              </a:tabLst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Соответствие   правильности построения режима дня возрастным психофизиологическим особенностям дошкольника.  Поэтому в ДОУ для каждой возрастной группы определен свой режим дня. 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28600" algn="l"/>
              </a:tabLst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режима дня проводится с учетом теплого и холодного периода года</a:t>
            </a:r>
            <a:endParaRPr lang="ru-RU" sz="14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 t="20280"/>
          <a:stretch>
            <a:fillRect/>
          </a:stretch>
        </p:blipFill>
        <p:spPr bwMode="auto">
          <a:xfrm>
            <a:off x="131332" y="3631896"/>
            <a:ext cx="3974138" cy="3095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C:\Users\linux user\Desktop\августовка\фот\IMG_20210819_0824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5137" y="712999"/>
            <a:ext cx="3678904" cy="2527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C:\Users\linux user\Desktop\августовка\фот\IMG_20210818_1541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20065" y="3041780"/>
            <a:ext cx="3153747" cy="3694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C:\Users\linux user\Pictures\IMG-807e35fb65c358cb4bd1984c7bd3c21d-V.jpg"/>
          <p:cNvPicPr/>
          <p:nvPr/>
        </p:nvPicPr>
        <p:blipFill>
          <a:blip r:embed="rId6" cstate="print"/>
          <a:srcRect l="1878" t="16946" r="3044" b="11589"/>
          <a:stretch>
            <a:fillRect/>
          </a:stretch>
        </p:blipFill>
        <p:spPr bwMode="auto">
          <a:xfrm>
            <a:off x="4236098" y="3564295"/>
            <a:ext cx="4460033" cy="31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4534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82614" y="110836"/>
            <a:ext cx="6538622" cy="60883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Основные формы взаимодействия с родителями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1270531"/>
              </p:ext>
            </p:extLst>
          </p:nvPr>
        </p:nvGraphicFramePr>
        <p:xfrm>
          <a:off x="221674" y="567267"/>
          <a:ext cx="6761018" cy="6256782"/>
        </p:xfrm>
        <a:graphic>
          <a:graphicData uri="http://schemas.openxmlformats.org/drawingml/2006/table">
            <a:tbl>
              <a:tblPr firstRow="1" firstCol="1" bandRow="1" bandCol="1">
                <a:tableStyleId>{F5AB1C69-6EDB-4FF4-983F-18BD219EF322}</a:tableStyleId>
              </a:tblPr>
              <a:tblGrid>
                <a:gridCol w="2343443"/>
                <a:gridCol w="2959422"/>
                <a:gridCol w="1458153"/>
              </a:tblGrid>
              <a:tr h="241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Участие родителей в жизни ДОУ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Формы участия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Периодичность сотрудничества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</a:tr>
              <a:tr h="724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Участие в создании развивающей предметно-пространственной среды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Участие в субботниках по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благоустройству территории;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Оказание помощи в ремонтных работах;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Оказание помощи в изготовлении </a:t>
                      </a:r>
                      <a:r>
                        <a:rPr lang="ru-RU" sz="1050" dirty="0" smtClean="0">
                          <a:effectLst/>
                        </a:rPr>
                        <a:t>атрибутов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 раза в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Постоянно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</a:tr>
              <a:tr h="24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Участие в управлении ДОУ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Участие в работе родительского комитета ДОУ</a:t>
                      </a:r>
                      <a:r>
                        <a:rPr lang="ru-RU" sz="1050" dirty="0" smtClean="0">
                          <a:effectLst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По годовому плану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</a:tr>
              <a:tr h="1087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Участие в  просветительской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деятельности,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направленной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повышение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педагогической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культуры, расширение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информационного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поля родителей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Наглядная информация (стенды, папки-передвижки, семейные и групповые фотоальбомы,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Фоторепортажи «Из жизни группы»,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Сайт ДОУ;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Индивидуальные и групповые консультации,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Родительские собрания, всеобучи</a:t>
                      </a:r>
                      <a:r>
                        <a:rPr lang="ru-RU" sz="1050" dirty="0" smtClean="0">
                          <a:effectLst/>
                        </a:rPr>
                        <a:t>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 годовому плану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</a:tr>
              <a:tr h="1933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Участие в образовательном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процессе ДОУ,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направленном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установление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сотрудничества 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партнерских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отношений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 целью вовлечения родителей в единое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образовательное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пространство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Участие в детской познавательно-исследовательской деятельности </a:t>
                      </a:r>
                      <a:r>
                        <a:rPr lang="ru-RU" sz="1050" dirty="0" smtClean="0">
                          <a:effectLst/>
                        </a:rPr>
                        <a:t> (проекты</a:t>
                      </a:r>
                      <a:r>
                        <a:rPr lang="ru-RU" sz="1050" dirty="0">
                          <a:effectLst/>
                        </a:rPr>
                        <a:t>)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Недели творчества;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Совместные праздники </a:t>
                      </a:r>
                      <a:r>
                        <a:rPr lang="ru-RU" sz="1050" dirty="0" smtClean="0">
                          <a:effectLst/>
                        </a:rPr>
                        <a:t>развлечения «</a:t>
                      </a:r>
                      <a:r>
                        <a:rPr lang="ru-RU" sz="1050" dirty="0">
                          <a:effectLst/>
                        </a:rPr>
                        <a:t>День пожилого человека», «Новый год», «праздник весны», «Праздник мам», «Лучший папа», «Папа, мама, я — дружная семья»;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Тематические встречи;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050" dirty="0">
                          <a:effectLst/>
                        </a:rPr>
                        <a:t>Встречи с интересными людьми</a:t>
                      </a:r>
                    </a:p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 годовому плану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02" marR="39402" marT="0" marB="0"/>
                </a:tc>
              </a:tr>
            </a:tbl>
          </a:graphicData>
        </a:graphic>
      </p:graphicFrame>
      <p:sp>
        <p:nvSpPr>
          <p:cNvPr id="15" name="Заголовок 5"/>
          <p:cNvSpPr>
            <a:spLocks noGrp="1"/>
          </p:cNvSpPr>
          <p:nvPr>
            <p:ph type="title"/>
          </p:nvPr>
        </p:nvSpPr>
        <p:spPr>
          <a:xfrm>
            <a:off x="7522327" y="-1073653"/>
            <a:ext cx="4255452" cy="2763907"/>
          </a:xfrm>
        </p:spPr>
        <p:txBody>
          <a:bodyPr>
            <a:normAutofit/>
          </a:bodyPr>
          <a:lstStyle/>
          <a:p>
            <a:pPr lvl="1"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Особенности взаимодействия педагогического коллектива с семьями воспитанников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> 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21236" y="978921"/>
            <a:ext cx="4876800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85800" algn="l"/>
                <a:tab pos="914400" algn="l"/>
              </a:tabLst>
            </a:pPr>
            <a:r>
              <a:rPr lang="ru-RU" sz="13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Важнейшим условием обеспечения целостного развития личности ребенка является развитие конструктивного взаимодействия с семьей</a:t>
            </a:r>
            <a:r>
              <a:rPr lang="ru-RU" sz="13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300" b="1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85800" algn="l"/>
                <a:tab pos="914400" algn="l"/>
              </a:tabLst>
            </a:pPr>
            <a:r>
              <a:rPr lang="ru-RU" sz="13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Ведущая </a:t>
            </a:r>
            <a:r>
              <a:rPr lang="ru-RU" sz="13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3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— создание необходимых условий для формирования ответственных взаимоотношений с семьями </a:t>
            </a:r>
            <a:r>
              <a:rPr lang="ru-RU" sz="13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воспитанников, обеспечивающих целостное развитие личности дошкольников, повышение компетентности </a:t>
            </a:r>
            <a:r>
              <a:rPr lang="ru-RU" sz="13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в вопросах развития и образования детей.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85800" algn="l"/>
                <a:tab pos="914400" algn="l"/>
              </a:tabLst>
            </a:pPr>
            <a:r>
              <a:rPr lang="ru-RU" sz="13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85800" algn="l"/>
                <a:tab pos="914400" algn="l"/>
              </a:tabLst>
            </a:pPr>
            <a:r>
              <a:rPr lang="ru-RU" sz="1300" b="1" i="1" u="sng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задачи взаимодействия детского сада с семьей: </a:t>
            </a:r>
            <a:endParaRPr lang="ru-RU" sz="1300" b="1" u="sng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3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отношения педагогов и родителей к различным вопросам воспитания, обучения, развития детей, условий организации разнообразной деятельности в детском саду и семье;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3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в детском саду условий для разнообразного по содержанию и формам сотрудничества, способствующего развитию конструктивного взаимодействия педагогов и родителей;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3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привлечение семей воспитанников к участию в совместных с педагогами </a:t>
            </a:r>
            <a:r>
              <a:rPr lang="ru-RU" sz="13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  <a:r>
              <a:rPr lang="ru-RU" sz="13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69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19400025">
            <a:off x="8390429" y="2280479"/>
            <a:ext cx="369886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i="1" dirty="0" smtClean="0">
                <a:ln/>
                <a:solidFill>
                  <a:schemeClr val="accent3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СПАСИБО </a:t>
            </a:r>
          </a:p>
          <a:p>
            <a:pPr algn="ctr"/>
            <a:r>
              <a:rPr lang="ru-RU" sz="3200" b="1" i="1" dirty="0" smtClean="0">
                <a:ln/>
                <a:solidFill>
                  <a:schemeClr val="accent3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ЗА ВНИМАНИЕ!</a:t>
            </a:r>
            <a:endParaRPr lang="ru-RU" sz="3200" b="1" i="1" dirty="0">
              <a:ln/>
              <a:solidFill>
                <a:schemeClr val="accent3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Picture 1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/>
          <a:srcRect l="22301" r="2230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linux user\Desktop\ПЕДКАМПУС\ДОУ\технология успеха МБДОУ Березка\ФОТО САД\ПРОГУЛКА\Солнышко\9.jpg"/>
          <p:cNvPicPr>
            <a:picLocks noGrp="1"/>
          </p:cNvPicPr>
          <p:nvPr>
            <p:ph type="pic" sz="quarter" idx="18"/>
          </p:nvPr>
        </p:nvPicPr>
        <p:blipFill>
          <a:blip r:embed="rId3" cstate="print"/>
          <a:srcRect l="7924" r="792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4" cstate="print"/>
          <a:srcRect l="6689" r="668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386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3224" y="138951"/>
            <a:ext cx="11264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latin typeface="Arial" pitchFamily="34" charset="0"/>
                <a:cs typeface="Arial" pitchFamily="34" charset="0"/>
              </a:rPr>
              <a:t>Цель</a:t>
            </a:r>
            <a:r>
              <a:rPr lang="ru-RU" sz="24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latin typeface="Arial" pitchFamily="34" charset="0"/>
                <a:cs typeface="Arial" pitchFamily="34" charset="0"/>
              </a:rPr>
              <a:t> основной образовательной программы определяется ФГОС </a:t>
            </a:r>
            <a:r>
              <a:rPr lang="ru-RU" sz="24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latin typeface="Arial" pitchFamily="34" charset="0"/>
                <a:cs typeface="Arial" pitchFamily="34" charset="0"/>
              </a:rPr>
              <a:t>ДО</a:t>
            </a:r>
            <a:r>
              <a:rPr lang="ru-RU" sz="24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latin typeface="Arial" pitchFamily="34" charset="0"/>
                <a:cs typeface="Arial" pitchFamily="34" charset="0"/>
              </a:rPr>
              <a:t>:</a:t>
            </a:r>
            <a:endParaRPr lang="ru-RU" sz="24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1251736387"/>
              </p:ext>
            </p:extLst>
          </p:nvPr>
        </p:nvGraphicFramePr>
        <p:xfrm>
          <a:off x="263239" y="1452388"/>
          <a:ext cx="11831780" cy="5405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78872" y="713725"/>
            <a:ext cx="108342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Программа состоит из обязательной части и части, формируемой участниками образовательных отношений. Обе части являются взаимодополняющими и необходимыми с точки зрения реализации </a:t>
            </a:r>
            <a:r>
              <a:rPr lang="ru-RU" sz="1400" b="1" i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требований ФГОС ДО.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19191" t="12201" r="17022" b="10100"/>
          <a:stretch>
            <a:fillRect/>
          </a:stretch>
        </p:blipFill>
        <p:spPr bwMode="auto">
          <a:xfrm>
            <a:off x="345233" y="1698171"/>
            <a:ext cx="2618297" cy="2230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linux user\Desktop\ОБРАЗЦОВЫЙ ДЕТСКИЙ САД 2022\ФОТО\MyCollages (3).jpg"/>
          <p:cNvPicPr>
            <a:picLocks noChangeAspect="1" noChangeArrowheads="1"/>
          </p:cNvPicPr>
          <p:nvPr/>
        </p:nvPicPr>
        <p:blipFill>
          <a:blip r:embed="rId8" cstate="print"/>
          <a:srcRect l="51242" t="1995" r="2272" b="51823"/>
          <a:stretch>
            <a:fillRect/>
          </a:stretch>
        </p:blipFill>
        <p:spPr bwMode="auto">
          <a:xfrm>
            <a:off x="317241" y="4170784"/>
            <a:ext cx="2752530" cy="2528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59979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00" y="186417"/>
            <a:ext cx="2618509" cy="2253362"/>
          </a:xfrm>
        </p:spPr>
        <p:txBody>
          <a:bodyPr>
            <a:normAutofit/>
          </a:bodyPr>
          <a:lstStyle/>
          <a:p>
            <a:pPr lvl="0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Задачи </a:t>
            </a:r>
            <a:r>
              <a:rPr lang="en-US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части Программы, обязательной</a:t>
            </a:r>
            <a:b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b="1" i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b="1" i="1" dirty="0"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3590"/>
          <a:stretch/>
        </p:blipFill>
        <p:spPr>
          <a:xfrm>
            <a:off x="3078404" y="394235"/>
            <a:ext cx="465667" cy="6171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44071" y="88056"/>
            <a:ext cx="8467820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Цель реализуется через решение следующих задач, которые соответствуют </a:t>
            </a:r>
            <a:r>
              <a:rPr lang="ru-RU" sz="1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ФГОС ДО:</a:t>
            </a:r>
            <a:endParaRPr lang="ru-RU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охранить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укрепить физическое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психическое здоровье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детей, в том числе их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эмоциональное благополучие;</a:t>
            </a: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беспечить равные возможности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полноценного развития каждого ребенка;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благоприятных условий развития детей в соответствии с их возрастными и индивидуальными особенностями,  развития способностей и творческого потенциала каждого ребёнка;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ормировать общую культуру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личности воспитанников,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развивать  социальные, нравственные качества, инициативность, самостоятельность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ребёнка,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формировать предпосылки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учебной деятельности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овышать компетентность родителей в вопросах развития и образования, охраны и укрепления здоровья детей.</a:t>
            </a:r>
            <a:r>
              <a:rPr lang="ru-RU" sz="1400" dirty="0" smtClean="0"/>
              <a:t>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sz="1400" dirty="0" smtClean="0"/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Цель реализуется через решение следующих задач, которые соответствуют ФГОС ДО: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Организовать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работу всех участников образовательного процесса (педагог-ребенок-семья), используя современных технологий по художественно-эстетическому развитию детей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Изучить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современные подходы к проблемам художественно-эстетического развития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дошкольников;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Развивать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эстетическое восприятие художественных образов (в произведениях искусства) и предметов (явлений) окружающего мира как эстетических объектов, пробуждая творческую активность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дошкольников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</a:t>
            </a:r>
            <a:endParaRPr lang="ru-RU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Создавать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необходимые условия для развития взаимозависимых отношений с семьями воспитанников, обеспечивающих целостное развитие личности дошкольника, повышение компетентности родителей в области художественно- эстетического воспитания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Оказывать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помощь в устранении, смягчении негативных последствий научно-технического прогресса по отношению к духовному миру ребёнка.</a:t>
            </a:r>
            <a:endParaRPr lang="ru-RU" sz="14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6764" y="-163024"/>
            <a:ext cx="2734926" cy="7006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9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9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9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25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Задачи</a:t>
            </a:r>
          </a:p>
          <a:p>
            <a:r>
              <a:rPr lang="en-US" sz="25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II </a:t>
            </a:r>
            <a:r>
              <a:rPr lang="ru-RU" sz="25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части Программы, формируемой участниками образовательных отношений </a:t>
            </a:r>
            <a:br>
              <a:rPr lang="ru-RU" sz="25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500" b="1" i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500" b="1" i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84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078" y="-59267"/>
            <a:ext cx="10364788" cy="778933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Образование 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детей 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проходит: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408917311"/>
              </p:ext>
            </p:extLst>
          </p:nvPr>
        </p:nvGraphicFramePr>
        <p:xfrm>
          <a:off x="316320" y="1005779"/>
          <a:ext cx="3643746" cy="4959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585424848"/>
              </p:ext>
            </p:extLst>
          </p:nvPr>
        </p:nvGraphicFramePr>
        <p:xfrm>
          <a:off x="7962022" y="1403820"/>
          <a:ext cx="482138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1163" y="719666"/>
            <a:ext cx="2974060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 образовательных областях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63888" y="688217"/>
            <a:ext cx="2941013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 видах детской деятельности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68659" y="906767"/>
            <a:ext cx="4361072" cy="5784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3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Участники образовательной деятельности: дети, родители (законные представители), педагогические работники ДОУ</a:t>
            </a:r>
            <a:r>
              <a:rPr lang="en-US" sz="13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3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Образовательная </a:t>
            </a:r>
            <a:r>
              <a:rPr lang="ru-RU" sz="1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деятельность строится на адекватных возрасту формах работы с детьми, при этом основной формой и ведущим видом деятельности является игра. </a:t>
            </a:r>
            <a:endParaRPr lang="ru-RU" sz="13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3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3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Содержание </a:t>
            </a:r>
            <a:r>
              <a:rPr lang="ru-RU" sz="1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образовательной деятельности направлено на реализацию задач пяти образовательных областей: социально-коммуникативное, познавательное, речевое, художественно-эстетическое и физическое развитие обучающихся</a:t>
            </a:r>
            <a:r>
              <a:rPr lang="ru-RU" sz="13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3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Конкретное </a:t>
            </a:r>
            <a:r>
              <a:rPr lang="ru-RU" sz="1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содержание образовательных областей зависит от возрастных и индивидуальных особенностей воспитанников и может реализовываться в различных видах деятельности: игровая, коммуникативная, познавательно-исследовательская, восприятие художественной литературы и фольклора, конструирование из разного материала, изобразительная, музыкальная, двигательная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9535472" y="5704539"/>
            <a:ext cx="1797844" cy="929434"/>
            <a:chOff x="784180" y="2210573"/>
            <a:chExt cx="1549057" cy="92943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84180" y="2210573"/>
              <a:ext cx="1549057" cy="92943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784180" y="2295468"/>
              <a:ext cx="1425693" cy="81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Самообслуживание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и элементарный труд</a:t>
              </a:r>
              <a:endParaRPr lang="ru-RU" sz="12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60442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оризонтальный свиток 11"/>
          <p:cNvSpPr/>
          <p:nvPr/>
        </p:nvSpPr>
        <p:spPr>
          <a:xfrm>
            <a:off x="156923" y="0"/>
            <a:ext cx="8163099" cy="3334438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cs typeface="Arial" pitchFamily="34" charset="0"/>
              </a:rPr>
              <a:t>Познавательное развитие</a:t>
            </a:r>
          </a:p>
          <a:p>
            <a:pPr algn="just"/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</a:rPr>
              <a:t>предполагает 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</a:rPr>
              <a:t>развитие 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 о малой родине и Отечестве, представлений о социокультурных ценностях нашего народа, об отечественных традициях и праздниках, о планете Земля как общем доме людей, об особенностях ее природы, многообразии стран и народов 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</a:rPr>
              <a:t>мира» </a:t>
            </a:r>
            <a:endParaRPr lang="ru-RU" sz="13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linux user\Desktop\ОБРАЗЦОВЫЙ ДЕТСКИЙ САД 2022\ФОТО\ш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898" y="3013789"/>
            <a:ext cx="4805265" cy="372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linux user\Desktop\ОБРАЗЦОВЫЙ ДЕТСКИЙ САД 2022\ФОТО\MyCollages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55" y="3399904"/>
            <a:ext cx="3663142" cy="3458096"/>
          </a:xfrm>
          <a:prstGeom prst="rect">
            <a:avLst/>
          </a:prstGeom>
          <a:noFill/>
        </p:spPr>
      </p:pic>
      <p:pic>
        <p:nvPicPr>
          <p:cNvPr id="9" name="Picture 3" descr="C:\Users\linux user\Downloads\IMG_20210825_121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3059" y="158622"/>
            <a:ext cx="3618313" cy="2733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linux user\Desktop\IMG_20211120_2116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98958" y="3060441"/>
            <a:ext cx="3325091" cy="3704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21475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оризонтальный свиток 11"/>
          <p:cNvSpPr/>
          <p:nvPr/>
        </p:nvSpPr>
        <p:spPr>
          <a:xfrm>
            <a:off x="156923" y="0"/>
            <a:ext cx="7680791" cy="328437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cs typeface="Arial" pitchFamily="34" charset="0"/>
              </a:rPr>
              <a:t>Социально-коммуникативное 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cs typeface="Arial" pitchFamily="34" charset="0"/>
              </a:rPr>
              <a:t>развитие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</a:rPr>
              <a:t>Основными </a:t>
            </a:r>
            <a:r>
              <a:rPr lang="ru-RU" sz="1400" dirty="0" smtClean="0">
                <a:solidFill>
                  <a:schemeClr val="tx2"/>
                </a:solidFill>
              </a:rPr>
              <a:t>задачами </a:t>
            </a:r>
            <a:r>
              <a:rPr lang="ru-RU" sz="1400" b="1" dirty="0" smtClean="0">
                <a:solidFill>
                  <a:schemeClr val="tx2"/>
                </a:solidFill>
              </a:rPr>
              <a:t>социально</a:t>
            </a:r>
            <a:r>
              <a:rPr lang="ru-RU" sz="1400" dirty="0" smtClean="0">
                <a:solidFill>
                  <a:schemeClr val="tx2"/>
                </a:solidFill>
              </a:rPr>
              <a:t>-</a:t>
            </a:r>
            <a:r>
              <a:rPr lang="ru-RU" sz="1400" b="1" dirty="0" smtClean="0">
                <a:solidFill>
                  <a:schemeClr val="tx2"/>
                </a:solidFill>
              </a:rPr>
              <a:t>коммуникативного</a:t>
            </a:r>
            <a:r>
              <a:rPr lang="ru-RU" sz="1400" dirty="0" smtClean="0">
                <a:solidFill>
                  <a:schemeClr val="tx2"/>
                </a:solidFill>
              </a:rPr>
              <a:t> </a:t>
            </a:r>
            <a:r>
              <a:rPr lang="ru-RU" sz="1400" b="1" dirty="0" smtClean="0">
                <a:solidFill>
                  <a:schemeClr val="tx2"/>
                </a:solidFill>
              </a:rPr>
              <a:t>развития</a:t>
            </a:r>
            <a:r>
              <a:rPr lang="ru-RU" sz="1400" dirty="0" smtClean="0">
                <a:solidFill>
                  <a:schemeClr val="tx2"/>
                </a:solidFill>
              </a:rPr>
              <a:t> </a:t>
            </a:r>
            <a:r>
              <a:rPr lang="ru-RU" sz="1400" dirty="0" smtClean="0">
                <a:solidFill>
                  <a:schemeClr val="tx2"/>
                </a:solidFill>
              </a:rPr>
              <a:t>ФГОС ДО определяет:</a:t>
            </a:r>
          </a:p>
          <a:p>
            <a:pPr algn="just">
              <a:buFont typeface="Arial" charset="0"/>
              <a:buChar char="•"/>
            </a:pPr>
            <a:r>
              <a:rPr lang="ru-RU" sz="1400" dirty="0" smtClean="0">
                <a:solidFill>
                  <a:schemeClr val="tx2"/>
                </a:solidFill>
              </a:rPr>
              <a:t>Развитие </a:t>
            </a:r>
            <a:r>
              <a:rPr lang="ru-RU" sz="1400" dirty="0" smtClean="0">
                <a:solidFill>
                  <a:schemeClr val="tx2"/>
                </a:solidFill>
              </a:rPr>
              <a:t>самостоятельности в жизни и в принятии </a:t>
            </a:r>
            <a:r>
              <a:rPr lang="ru-RU" sz="1400" dirty="0" smtClean="0">
                <a:solidFill>
                  <a:schemeClr val="tx2"/>
                </a:solidFill>
              </a:rPr>
              <a:t>решений;</a:t>
            </a:r>
          </a:p>
          <a:p>
            <a:pPr algn="just">
              <a:buFont typeface="Arial" charset="0"/>
              <a:buChar char="•"/>
            </a:pPr>
            <a:r>
              <a:rPr lang="ru-RU" sz="1400" dirty="0" smtClean="0">
                <a:solidFill>
                  <a:schemeClr val="tx2"/>
                </a:solidFill>
              </a:rPr>
              <a:t>Увеличение </a:t>
            </a:r>
            <a:r>
              <a:rPr lang="ru-RU" sz="1400" dirty="0" smtClean="0">
                <a:solidFill>
                  <a:schemeClr val="tx2"/>
                </a:solidFill>
              </a:rPr>
              <a:t>времени, которое дошкольник проводит, общаясь с ровесниками и </a:t>
            </a:r>
            <a:r>
              <a:rPr lang="ru-RU" sz="1400" dirty="0" smtClean="0">
                <a:solidFill>
                  <a:schemeClr val="tx2"/>
                </a:solidFill>
              </a:rPr>
              <a:t>взрослыми;</a:t>
            </a:r>
          </a:p>
          <a:p>
            <a:pPr algn="just">
              <a:buFont typeface="Arial" charset="0"/>
              <a:buChar char="•"/>
            </a:pPr>
            <a:r>
              <a:rPr lang="ru-RU" sz="1400" dirty="0" smtClean="0">
                <a:solidFill>
                  <a:schemeClr val="tx2"/>
                </a:solidFill>
              </a:rPr>
              <a:t>Развитие </a:t>
            </a:r>
            <a:r>
              <a:rPr lang="ru-RU" sz="1400" dirty="0" err="1" smtClean="0">
                <a:solidFill>
                  <a:schemeClr val="tx2"/>
                </a:solidFill>
              </a:rPr>
              <a:t>эмпатии</a:t>
            </a:r>
            <a:r>
              <a:rPr lang="ru-RU" sz="1400" dirty="0" smtClean="0">
                <a:solidFill>
                  <a:schemeClr val="tx2"/>
                </a:solidFill>
              </a:rPr>
              <a:t> (чувства сопереживания), отзывчивости, готовности пойти на </a:t>
            </a:r>
            <a:r>
              <a:rPr lang="ru-RU" sz="1400" dirty="0" smtClean="0">
                <a:solidFill>
                  <a:schemeClr val="tx2"/>
                </a:solidFill>
              </a:rPr>
              <a:t>контакт;</a:t>
            </a:r>
          </a:p>
          <a:p>
            <a:pPr algn="just">
              <a:buFont typeface="Arial" charset="0"/>
              <a:buChar char="•"/>
            </a:pPr>
            <a:r>
              <a:rPr lang="ru-RU" sz="1400" dirty="0" smtClean="0">
                <a:solidFill>
                  <a:schemeClr val="tx2"/>
                </a:solidFill>
              </a:rPr>
              <a:t>Освоение </a:t>
            </a:r>
            <a:r>
              <a:rPr lang="ru-RU" sz="1400" dirty="0" smtClean="0">
                <a:solidFill>
                  <a:schemeClr val="tx2"/>
                </a:solidFill>
              </a:rPr>
              <a:t>норм, существующих в </a:t>
            </a:r>
            <a:r>
              <a:rPr lang="ru-RU" sz="1400" dirty="0" smtClean="0">
                <a:solidFill>
                  <a:schemeClr val="tx2"/>
                </a:solidFill>
              </a:rPr>
              <a:t>обществе;</a:t>
            </a:r>
          </a:p>
          <a:p>
            <a:pPr algn="just">
              <a:buFont typeface="Arial" charset="0"/>
              <a:buChar char="•"/>
            </a:pPr>
            <a:r>
              <a:rPr lang="ru-RU" sz="1400" dirty="0" smtClean="0">
                <a:solidFill>
                  <a:schemeClr val="tx2"/>
                </a:solidFill>
              </a:rPr>
              <a:t>Привитие </a:t>
            </a:r>
            <a:r>
              <a:rPr lang="ru-RU" sz="1400" dirty="0" smtClean="0">
                <a:solidFill>
                  <a:schemeClr val="tx2"/>
                </a:solidFill>
              </a:rPr>
              <a:t>трудолюбия, развитие творческого </a:t>
            </a:r>
            <a:r>
              <a:rPr lang="ru-RU" sz="1400" dirty="0" smtClean="0">
                <a:solidFill>
                  <a:schemeClr val="tx2"/>
                </a:solidFill>
              </a:rPr>
              <a:t>начала.</a:t>
            </a:r>
            <a:endParaRPr lang="ru-RU" sz="1400" dirty="0" smtClean="0">
              <a:solidFill>
                <a:schemeClr val="tx2"/>
              </a:solidFill>
            </a:endParaRPr>
          </a:p>
          <a:p>
            <a:pPr algn="just"/>
            <a:endParaRPr lang="ru-RU" sz="13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460" t="12310" r="20566" b="10101"/>
          <a:stretch>
            <a:fillRect/>
          </a:stretch>
        </p:blipFill>
        <p:spPr bwMode="auto">
          <a:xfrm>
            <a:off x="8061650" y="110487"/>
            <a:ext cx="3937517" cy="2716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2144" t="20601" r="19385" b="10101"/>
          <a:stretch>
            <a:fillRect/>
          </a:stretch>
        </p:blipFill>
        <p:spPr bwMode="auto">
          <a:xfrm>
            <a:off x="698104" y="2988533"/>
            <a:ext cx="5441439" cy="3692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linux user\Desktop\ПЕДКАМПУС\ДОУ\технология успеха МБДОУ Березка\ФОТО САД\ГРУППЫ\солнышко\A10_4768.jpg"/>
          <p:cNvPicPr>
            <a:picLocks noChangeAspect="1" noChangeArrowheads="1"/>
          </p:cNvPicPr>
          <p:nvPr/>
        </p:nvPicPr>
        <p:blipFill>
          <a:blip r:embed="rId4" cstate="print"/>
          <a:srcRect l="2465" t="9818" r="1994"/>
          <a:stretch>
            <a:fillRect/>
          </a:stretch>
        </p:blipFill>
        <p:spPr bwMode="auto">
          <a:xfrm>
            <a:off x="6561533" y="3051110"/>
            <a:ext cx="5351562" cy="3659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21475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оризонтальный свиток 11"/>
          <p:cNvSpPr/>
          <p:nvPr/>
        </p:nvSpPr>
        <p:spPr>
          <a:xfrm>
            <a:off x="111968" y="28835"/>
            <a:ext cx="5430712" cy="3615688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Речевое развитие</a:t>
            </a:r>
            <a:endParaRPr lang="ru-RU" sz="8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включает владение речью как средством общения и культуры; обогащение активного словаря; развитие связной, грамматически правильно диалогической и монологической речи; знакомство с книжной культурой, детской литературой, понимание на слух текстов различных жанров детской литературы;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развитие звуковой и интонационной культуры речи,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формирование фонематического слуха.</a:t>
            </a:r>
            <a:endParaRPr lang="ru-RU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1299" t="40353" r="35013" b="22700"/>
          <a:stretch>
            <a:fillRect/>
          </a:stretch>
        </p:blipFill>
        <p:spPr bwMode="auto">
          <a:xfrm>
            <a:off x="5636267" y="3601614"/>
            <a:ext cx="6415774" cy="3144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15647" t="16318" r="16432" b="10100"/>
          <a:stretch>
            <a:fillRect/>
          </a:stretch>
        </p:blipFill>
        <p:spPr bwMode="auto">
          <a:xfrm>
            <a:off x="494522" y="3487433"/>
            <a:ext cx="5070763" cy="3118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24506" t="19550" r="30944" b="17450"/>
          <a:stretch>
            <a:fillRect/>
          </a:stretch>
        </p:blipFill>
        <p:spPr bwMode="auto">
          <a:xfrm>
            <a:off x="6407735" y="111968"/>
            <a:ext cx="4397116" cy="3231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4510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оризонтальный свиток 11"/>
          <p:cNvSpPr/>
          <p:nvPr/>
        </p:nvSpPr>
        <p:spPr>
          <a:xfrm>
            <a:off x="0" y="0"/>
            <a:ext cx="7175818" cy="330237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i="1" dirty="0" smtClean="0">
                <a:solidFill>
                  <a:schemeClr val="accent4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Художественно-эстетическое развитие </a:t>
            </a:r>
            <a:r>
              <a:rPr lang="ru-RU" sz="1450" b="1" dirty="0" smtClean="0">
                <a:solidFill>
                  <a:schemeClr val="accent4">
                    <a:lumMod val="50000"/>
                  </a:schemeClr>
                </a:solidFill>
              </a:rPr>
              <a:t>предполагает </a:t>
            </a:r>
            <a:r>
              <a:rPr lang="ru-RU" sz="1450" b="1" dirty="0">
                <a:solidFill>
                  <a:schemeClr val="accent4">
                    <a:lumMod val="50000"/>
                  </a:schemeClr>
                </a:solidFill>
              </a:rPr>
              <a:t>развитие предпосылок ценностно-смыслового восприятия и понимания произведений искусства (словесного, музыкального, изобразительного), мира природы; становление эстетического отношения к окружающему миру; формирование элементарных представлений о видах искусства; восприятие музыки, художественной литературы, фольклора; </a:t>
            </a:r>
            <a:r>
              <a:rPr lang="ru-RU" sz="1450" b="1" dirty="0" smtClean="0">
                <a:solidFill>
                  <a:schemeClr val="accent4">
                    <a:lumMod val="50000"/>
                  </a:schemeClr>
                </a:solidFill>
              </a:rPr>
              <a:t>реализацию </a:t>
            </a:r>
            <a:r>
              <a:rPr lang="ru-RU" sz="1450" b="1" dirty="0">
                <a:solidFill>
                  <a:schemeClr val="accent4">
                    <a:lumMod val="50000"/>
                  </a:schemeClr>
                </a:solidFill>
              </a:rPr>
              <a:t>самостоятельной творческой деятельности детей (изобразительной, конструктивно-модельной, музыкальной и др</a:t>
            </a:r>
            <a:r>
              <a:rPr lang="ru-RU" sz="1450" b="1" dirty="0" smtClean="0">
                <a:solidFill>
                  <a:schemeClr val="accent4">
                    <a:lumMod val="50000"/>
                  </a:schemeClr>
                </a:solidFill>
              </a:rPr>
              <a:t>.)   </a:t>
            </a:r>
            <a:endParaRPr lang="ru-RU" sz="145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l="26278" t="20600" r="25000" b="23750"/>
          <a:stretch>
            <a:fillRect/>
          </a:stretch>
        </p:blipFill>
        <p:spPr bwMode="auto">
          <a:xfrm>
            <a:off x="489355" y="2978011"/>
            <a:ext cx="6060735" cy="3680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linux user\Desktop\IMG_20220222_152435.jpg"/>
          <p:cNvPicPr/>
          <p:nvPr/>
        </p:nvPicPr>
        <p:blipFill>
          <a:blip r:embed="rId3" cstate="print"/>
          <a:srcRect t="32969" b="5989"/>
          <a:stretch>
            <a:fillRect/>
          </a:stretch>
        </p:blipFill>
        <p:spPr bwMode="auto">
          <a:xfrm>
            <a:off x="7408506" y="139959"/>
            <a:ext cx="4655976" cy="254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linux user\Desktop\ОБРАЗЦОВЫЙ ДЕТСКИЙ САД 2022\ФОТО\MyCollages (7).jpg"/>
          <p:cNvPicPr>
            <a:picLocks noChangeAspect="1" noChangeArrowheads="1"/>
          </p:cNvPicPr>
          <p:nvPr/>
        </p:nvPicPr>
        <p:blipFill>
          <a:blip r:embed="rId4" cstate="print"/>
          <a:srcRect l="1872" t="1380" r="51421" b="50928"/>
          <a:stretch>
            <a:fillRect/>
          </a:stretch>
        </p:blipFill>
        <p:spPr bwMode="auto">
          <a:xfrm>
            <a:off x="6951307" y="2845838"/>
            <a:ext cx="3918857" cy="3834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8038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оризонтальный свиток 11"/>
          <p:cNvSpPr/>
          <p:nvPr/>
        </p:nvSpPr>
        <p:spPr>
          <a:xfrm>
            <a:off x="214311" y="0"/>
            <a:ext cx="9313177" cy="138545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4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Физическое развитие</a:t>
            </a:r>
            <a:endParaRPr lang="ru-RU" sz="1400" b="1" dirty="0" smtClean="0">
              <a:solidFill>
                <a:schemeClr val="accent4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«Содержание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этой образовательной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области направлено на достижение целей формирования у детей интереса к занятиям физической культурой, гармоничное физическое развитие, становление ценностей здорового образа жизни. </a:t>
            </a:r>
          </a:p>
        </p:txBody>
      </p:sp>
      <p:pic>
        <p:nvPicPr>
          <p:cNvPr id="11" name="Рисунок 10" descr="C:\Users\linux user\Desktop\ПЕДКАМПУС\ДОУ\технология успеха МБДОУ Березка\ФОТО САД\ПРОГУЛКА\Одуванчик\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77" y="1530220"/>
            <a:ext cx="6641368" cy="5085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/>
          <p:nvPr/>
        </p:nvPicPr>
        <p:blipFill>
          <a:blip r:embed="rId3" cstate="print"/>
          <a:srcRect l="12432" r="9513"/>
          <a:stretch>
            <a:fillRect/>
          </a:stretch>
        </p:blipFill>
        <p:spPr bwMode="auto">
          <a:xfrm>
            <a:off x="7041501" y="1548882"/>
            <a:ext cx="4991878" cy="5169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25053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AED728997C6804992101D5EBE695F49" ma:contentTypeVersion="0" ma:contentTypeDescription="Создание документа." ma:contentTypeScope="" ma:versionID="9e700aef942756b2f8881632c2360279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A3015ED-2496-4B37-9248-A21BE354140D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B62BABC-D7BF-476C-882D-889FC9346A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B4CE38-E9A6-42DB-9F32-273EA6848D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Цветная презентация, посвященная природе, представленная в альбомной ориентации (широкоэкранный формат)</Template>
  <TotalTime>0</TotalTime>
  <Words>1567</Words>
  <Application>Microsoft Office PowerPoint</Application>
  <PresentationFormat>Произвольный</PresentationFormat>
  <Paragraphs>150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Nature Illustration 16x9</vt:lpstr>
      <vt:lpstr>Слайд 1</vt:lpstr>
      <vt:lpstr>Слайд 2</vt:lpstr>
      <vt:lpstr>Задачи I части Программы, обязательной   </vt:lpstr>
      <vt:lpstr>Образование детей проходит:</vt:lpstr>
      <vt:lpstr>Слайд 5</vt:lpstr>
      <vt:lpstr>Слайд 6</vt:lpstr>
      <vt:lpstr>Слайд 7</vt:lpstr>
      <vt:lpstr>Слайд 8</vt:lpstr>
      <vt:lpstr>Слайд 9</vt:lpstr>
      <vt:lpstr>Целевые ориентиры - социально-нормативные возрастные характеристики возможных достижений ребёнка на этапе завершения уровня дошкольного образования. </vt:lpstr>
      <vt:lpstr>Слайд 11</vt:lpstr>
      <vt:lpstr>Слайд 12</vt:lpstr>
      <vt:lpstr>Особенности взаимодействия педагогического коллектива с семьями воспитанников    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2015-01-14T08:05:54Z</dcterms:created>
  <dcterms:modified xsi:type="dcterms:W3CDTF">2022-03-07T22:09:42Z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  <property fmtid="{D5CDD505-2E9C-101B-9397-08002B2CF9AE}" pid="3" name="ContentTypeId">
    <vt:lpwstr>0x0101003AED728997C6804992101D5EBE695F49</vt:lpwstr>
  </property>
</Properties>
</file>