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01" r:id="rId4"/>
    <p:sldId id="258" r:id="rId5"/>
    <p:sldId id="260" r:id="rId6"/>
    <p:sldId id="261" r:id="rId7"/>
    <p:sldId id="262" r:id="rId8"/>
    <p:sldId id="284" r:id="rId9"/>
    <p:sldId id="269" r:id="rId10"/>
    <p:sldId id="285" r:id="rId11"/>
    <p:sldId id="289" r:id="rId12"/>
    <p:sldId id="291" r:id="rId13"/>
    <p:sldId id="292" r:id="rId14"/>
    <p:sldId id="264" r:id="rId15"/>
    <p:sldId id="294" r:id="rId16"/>
    <p:sldId id="295" r:id="rId17"/>
    <p:sldId id="296" r:id="rId18"/>
    <p:sldId id="297" r:id="rId19"/>
    <p:sldId id="276" r:id="rId20"/>
    <p:sldId id="278" r:id="rId21"/>
    <p:sldId id="283" r:id="rId22"/>
    <p:sldId id="273" r:id="rId23"/>
    <p:sldId id="277" r:id="rId24"/>
    <p:sldId id="287" r:id="rId25"/>
    <p:sldId id="271" r:id="rId26"/>
    <p:sldId id="275" r:id="rId27"/>
    <p:sldId id="298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м" initials="Д" lastIdx="0" clrIdx="0">
    <p:extLst>
      <p:ext uri="{19B8F6BF-5375-455C-9EA6-DF929625EA0E}">
        <p15:presenceInfo xmlns:p15="http://schemas.microsoft.com/office/powerpoint/2012/main" userId="До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1EF666"/>
    <a:srgbClr val="B2B2B2"/>
    <a:srgbClr val="FF6600"/>
    <a:srgbClr val="FF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handoutMaster" Target="handoutMasters/handoutMaster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8F3BD-A858-48A2-A78E-F9101BE24B5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92254-38E8-4698-8562-7B36CCB60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22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AAD5C-461D-452C-9DCE-BEFE11D5E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7B7DA-DEE6-4E7D-9FD2-050158146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9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B7DA-DEE6-4E7D-9FD2-0501581462C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84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B7DA-DEE6-4E7D-9FD2-0501581462C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3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B7DA-DEE6-4E7D-9FD2-0501581462C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17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B7DA-DEE6-4E7D-9FD2-0501581462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84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microsoft.com/office/2007/relationships/hdphoto" Target="../media/hdphoto1.wdp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.png" /><Relationship Id="rId11" Type="http://schemas.microsoft.com/office/2007/relationships/hdphoto" Target="../media/hdphoto3.wdp" /><Relationship Id="rId5" Type="http://schemas.openxmlformats.org/officeDocument/2006/relationships/theme" Target="../theme/theme1.xml" /><Relationship Id="rId10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microsoft.com/office/2007/relationships/hdphoto" Target="../media/hdphoto2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334">
              <a:srgbClr val="9CCD82"/>
            </a:gs>
            <a:gs pos="0">
              <a:srgbClr val="92D050"/>
            </a:gs>
            <a:gs pos="6000">
              <a:schemeClr val="accent1">
                <a:lumMod val="45000"/>
                <a:lumOff val="55000"/>
              </a:schemeClr>
            </a:gs>
            <a:gs pos="81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7308304" y="188640"/>
            <a:ext cx="1584176" cy="6530860"/>
          </a:xfrm>
          <a:prstGeom prst="roundRect">
            <a:avLst/>
          </a:prstGeom>
          <a:solidFill>
            <a:schemeClr val="tx2">
              <a:lumMod val="20000"/>
              <a:lumOff val="80000"/>
              <a:alpha val="62000"/>
            </a:schemeClr>
          </a:solidFill>
          <a:ln w="6032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179512" y="260648"/>
            <a:ext cx="6984776" cy="6320353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603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5496" y="6581001"/>
            <a:ext cx="1595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http://mykids.ucoz.ru/</a:t>
            </a:r>
            <a:endParaRPr lang="uk-UA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9" descr="C:\Users\Lidia\Desktop\МК Фокина ШАБЛОНЫ\осн здор\девочка.jpg"/>
          <p:cNvPicPr/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1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3901" y="692696"/>
            <a:ext cx="1115720" cy="1653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Lidia\Desktop\МК Фокина ШАБЛОНЫ\осн здор\девочка.jpg"/>
          <p:cNvPicPr/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61667" l="38462" r="64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808" t="1667" r="38076" b="40667"/>
          <a:stretch/>
        </p:blipFill>
        <p:spPr bwMode="auto">
          <a:xfrm>
            <a:off x="7510518" y="4653136"/>
            <a:ext cx="1242486" cy="1733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Lidia\Desktop\МК Фокина ШАБЛОНЫ\осн здор\девочка.jpg"/>
          <p:cNvPicPr/>
          <p:nvPr userDrawn="1"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1762" y="2793710"/>
            <a:ext cx="1417259" cy="12542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7" Type="http://schemas.openxmlformats.org/officeDocument/2006/relationships/image" Target="../media/image17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3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6.jp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9.jpe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 /><Relationship Id="rId3" Type="http://schemas.openxmlformats.org/officeDocument/2006/relationships/image" Target="../media/image31.jpeg" /><Relationship Id="rId7" Type="http://schemas.openxmlformats.org/officeDocument/2006/relationships/image" Target="../media/image35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34.jpeg" /><Relationship Id="rId5" Type="http://schemas.openxmlformats.org/officeDocument/2006/relationships/image" Target="../media/image33.jpeg" /><Relationship Id="rId4" Type="http://schemas.openxmlformats.org/officeDocument/2006/relationships/image" Target="../media/image32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40.jpeg" /><Relationship Id="rId4" Type="http://schemas.openxmlformats.org/officeDocument/2006/relationships/image" Target="../media/image39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45.jpeg" /><Relationship Id="rId5" Type="http://schemas.openxmlformats.org/officeDocument/2006/relationships/image" Target="../media/image44.jpeg" /><Relationship Id="rId4" Type="http://schemas.openxmlformats.org/officeDocument/2006/relationships/image" Target="../media/image43.jpeg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49.png" /><Relationship Id="rId4" Type="http://schemas.openxmlformats.org/officeDocument/2006/relationships/image" Target="../media/image48.jpe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image" Target="../media/image50.png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4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547481" y="1412776"/>
            <a:ext cx="6201095" cy="3463187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570531"/>
            <a:ext cx="56886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1600" dirty="0">
              <a:solidFill>
                <a:schemeClr val="accent1">
                  <a:lumMod val="75000"/>
                </a:schemeClr>
              </a:solidFill>
              <a:latin typeface="AGCrownStyle" pitchFamily="2" charset="0"/>
            </a:endParaRPr>
          </a:p>
        </p:txBody>
      </p:sp>
      <p:sp>
        <p:nvSpPr>
          <p:cNvPr id="6" name="Заголовок 3"/>
          <p:cNvSpPr txBox="1">
            <a:spLocks noGrp="1"/>
          </p:cNvSpPr>
          <p:nvPr>
            <p:ph type="subTitle" idx="1"/>
          </p:nvPr>
        </p:nvSpPr>
        <p:spPr>
          <a:xfrm>
            <a:off x="347776" y="2113317"/>
            <a:ext cx="6400800" cy="144655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i="1" cap="none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 </a:t>
            </a:r>
            <a:r>
              <a:rPr lang="ru-RU" i="1" cap="none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ПРОЕКТ: « ЗДОРОВЫЙ     ДОШКОЛЬНИК»</a:t>
            </a: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488740" y="5445224"/>
            <a:ext cx="6575239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400" dirty="0">
                <a:solidFill>
                  <a:schemeClr val="tx2"/>
                </a:solidFill>
                <a:latin typeface="AGCrownStyle" pitchFamily="2" charset="0"/>
              </a:rPr>
              <a:t>Воспитатель: </a:t>
            </a:r>
            <a:r>
              <a:rPr lang="ru-RU" sz="2400" dirty="0" err="1">
                <a:solidFill>
                  <a:schemeClr val="tx2"/>
                </a:solidFill>
                <a:latin typeface="AGCrownStyle" pitchFamily="2" charset="0"/>
              </a:rPr>
              <a:t>Кежикти</a:t>
            </a:r>
            <a:r>
              <a:rPr lang="ru-RU" sz="2400" dirty="0">
                <a:solidFill>
                  <a:schemeClr val="tx2"/>
                </a:solidFill>
                <a:latin typeface="AGCrownStyle" pitchFamily="2" charset="0"/>
              </a:rPr>
              <a:t> Алина </a:t>
            </a:r>
            <a:r>
              <a:rPr lang="ru-RU" sz="2400" dirty="0" err="1">
                <a:solidFill>
                  <a:schemeClr val="tx2"/>
                </a:solidFill>
                <a:latin typeface="AGCrownStyle" pitchFamily="2" charset="0"/>
              </a:rPr>
              <a:t>Аркадийевна</a:t>
            </a:r>
            <a:endParaRPr lang="ru-RU" sz="2400" dirty="0">
              <a:solidFill>
                <a:schemeClr val="tx2"/>
              </a:solidFill>
              <a:latin typeface="AGCrownStyle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8948" y="579054"/>
            <a:ext cx="6813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МДОУ  «Детский  сад  № 2 компенсирующего вида»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  с. Нарын </a:t>
            </a:r>
            <a:r>
              <a:rPr lang="ru-RU" sz="2000" b="1" dirty="0" err="1">
                <a:solidFill>
                  <a:srgbClr val="FF0000"/>
                </a:solidFill>
              </a:rPr>
              <a:t>Эрзинского</a:t>
            </a:r>
            <a:r>
              <a:rPr lang="ru-RU" sz="2000" b="1" dirty="0">
                <a:solidFill>
                  <a:srgbClr val="FF0000"/>
                </a:solidFill>
              </a:rPr>
              <a:t> района Республики Тыва</a:t>
            </a:r>
          </a:p>
        </p:txBody>
      </p:sp>
    </p:spTree>
    <p:extLst>
      <p:ext uri="{BB962C8B-B14F-4D97-AF65-F5344CB8AC3E}">
        <p14:creationId xmlns:p14="http://schemas.microsoft.com/office/powerpoint/2010/main" val="39346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 dir="ld"/>
      </p:transition>
    </mc:Choice>
    <mc:Fallback xmlns="">
      <p:transition spd="slow">
        <p:strips dir="l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692696"/>
            <a:ext cx="6048672" cy="51125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899715"/>
            <a:ext cx="57606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</a:rPr>
              <a:t>Известно, что здоровье – один из важнейших компонентов человеческого благополучия и счастья, одно из неотъемлемых прав человека, одно из условий успешного социального и экономического развития любой страны. В Конвенции по правам ребёнка прописаны его законные права – право на здоровый рост и развитие.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</a:rPr>
              <a:t>Проблема воспитания культуры здоровья у всех участников образовательного процесса в ДОУ является особенно актуальной на современном этапе развития общества. Современные условия жизни предъявляют повышенные требования к состоянию здоровья человека, особенно детей дошкольного возраста.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</a:rPr>
              <a:t>Под культурой здоровья понимается общая способность и готовность личности ребенка к деятельности по охране и укреплению здоровья, основанных на знаниях и опыте, которые приобретены в образовательном процессе ДОУ и семье. </a:t>
            </a:r>
          </a:p>
        </p:txBody>
      </p:sp>
    </p:spTree>
    <p:extLst>
      <p:ext uri="{BB962C8B-B14F-4D97-AF65-F5344CB8AC3E}">
        <p14:creationId xmlns:p14="http://schemas.microsoft.com/office/powerpoint/2010/main" val="6787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12675"/>
            <a:ext cx="6766170" cy="684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154" y="620686"/>
            <a:ext cx="659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ОЦЕНКА НЕРВНО – ПСИХИЧЕСКОГО РАЗВИТИЯ   ДЕТЕЙ  4 -6 ЛЕТ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995834"/>
              </p:ext>
            </p:extLst>
          </p:nvPr>
        </p:nvGraphicFramePr>
        <p:xfrm>
          <a:off x="391108" y="1196752"/>
          <a:ext cx="6557156" cy="5068786"/>
        </p:xfrm>
        <a:graphic>
          <a:graphicData uri="http://schemas.openxmlformats.org/drawingml/2006/table">
            <a:tbl>
              <a:tblPr/>
              <a:tblGrid>
                <a:gridCol w="1599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207">
                <a:tc>
                  <a:txBody>
                    <a:bodyPr/>
                    <a:lstStyle>
                      <a:lvl1pPr marL="533400" indent="-533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914400" indent="-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295400" indent="-3810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714500" indent="-3429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171700" indent="-3429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28900" indent="-3429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86100" indent="-3429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43300" indent="-3429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000500" indent="-3429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 развития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соответствуют норме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с отклонениями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252">
                <a:tc>
                  <a:txBody>
                    <a:bodyPr/>
                    <a:lstStyle>
                      <a:lvl1pPr marL="533400" indent="-533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914400" indent="-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295400" indent="-3810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714500" indent="-3429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171700" indent="-3429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28900" indent="-3429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86100" indent="-3429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43300" indent="-3429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4000500" indent="-3429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1.Мышление и </a:t>
                      </a:r>
                    </a:p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речь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Умеет составлять по картине рассказ из нескольких предложений. Правильно отвечает на вопрос, как герой попал в данную ситуацию.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Составляя рассказ, не может ответить на вопрос, как герой попал в данную ситуацию. Не понимает смысла картинки, перечисляет действия героя вместо пересказа сюжета.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99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2. Моторика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Умеет прыгать на месте на одной ноге и продвигаться вперёд. Одевается и раздевается полностью самостоятельно всегда или почти всегда.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Не умеет прыгать на одной ноге. Никогда не одевается и не раздевается самостоятельно или делает это очень редко.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3. Внимание и память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Внимателен, собран. Стихи, соответствующие возрасту, запоминает быстро, прочно или медленно, после многих повторений, но в целом успешно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Рассеян, невнимателен, часто «отключается». С трудом и непрочно запоминает стихи.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8589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4. Социальные контакты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Умеет играть с другими детьми, не ссорясь и соблюдая правила игры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Часто ссорится с детьми, обижается, дерется. Избегает других детей, любит играть в одиночестве. Не имеет друзей в детском саду, во дворе.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12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5. Психическое здоровье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Без отклонений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отклонений соматовегетативного, психомоторного характера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21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260649"/>
            <a:ext cx="6120680" cy="93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0553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Анкета для выявления особенностей нервно-психического        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      здоровья и развития детей    от 4 до 6 лет: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54823"/>
            <a:ext cx="684076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/>
              <a:t> 1. Вегетативный статус: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Сон - не спит в дневное время; спит беспокойно, чутко; медленно засыпает, с трудом просыпается, разговаривает, ходит во сне, скрипит зубами.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Аппетит - имеет много нелюбимых блюд, продуктов питания, снижен аппетит, отказывается есть в дошкольном учреждении, не умеет хорошо жевать, давится пищей.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Боли - в сердце, в животе - не связанные с определенными заболеваниями.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Повышенная потливость - общая или рук, ног; постоянная или в минуты волнения</a:t>
            </a:r>
          </a:p>
          <a:p>
            <a:pPr algn="just"/>
            <a:r>
              <a:rPr lang="ru-RU" sz="1300" dirty="0"/>
              <a:t>2. Эмоциональный статус: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Постоянно пониженное настроение, частые колебания настроения, плаксивость, раздражительность. Резкое покраснение или побледнение, пятна на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лице в острые эмоциональные моменты.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Страхи - боится темноты, животных, неизвестности, сказочных героев, начинать новое дело, медицинских осмотров, неправильно выполнить поручение взрослого и т.п.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Раздражителен. </a:t>
            </a:r>
          </a:p>
          <a:p>
            <a:pPr algn="just"/>
            <a:r>
              <a:rPr lang="ru-RU" sz="1300" dirty="0"/>
              <a:t> 3. Психомоторная стабильность: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Энурез (дневной, ночной), постоянно или в связи с определенной ситуацией. </a:t>
            </a:r>
            <a:r>
              <a:rPr lang="ru-RU" sz="1300" dirty="0" err="1"/>
              <a:t>Энкопрез</a:t>
            </a:r>
            <a:r>
              <a:rPr lang="ru-RU" sz="13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Двигательная расторможенность (прыгает на месте без цели, особенно если волнуется, не   может долго усидеть на месте, делает много лишних движений).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Шумный, возбужденный.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Медлительный, заторможенный, долго одевается, убирает игрушки, ест.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Теребит одежду: теребит, выдергивает волосы, облизывает губы, грызет ногти, сосет палец,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наморщивает нос или лоб, имеет нервные тики, мигает, онанирует. </a:t>
            </a:r>
          </a:p>
        </p:txBody>
      </p:sp>
    </p:spTree>
    <p:extLst>
      <p:ext uri="{BB962C8B-B14F-4D97-AF65-F5344CB8AC3E}">
        <p14:creationId xmlns:p14="http://schemas.microsoft.com/office/powerpoint/2010/main" val="107715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6696744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300" dirty="0"/>
              <a:t>4. Особенности личности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Жесток в обращении с другими детьми или животными. Неэмоциональный.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Некритичный к своим поступкам. Не понимает дистанции в общении со взрослыми.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Груб. 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  5. Моторика: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Самостоятельно застегивает пуговицы: никогда, редко (иногда), всегда.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Самостоятельно завязывает шнурки; никогда, редко, иногда, всегда.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Полностью одевается и раздевается самостоятельно: никогда, редко, иногда, всегда. </a:t>
            </a:r>
          </a:p>
          <a:p>
            <a:pPr algn="just"/>
            <a:r>
              <a:rPr lang="ru-RU" sz="1300" dirty="0"/>
              <a:t> 6. Социальные контакты: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 Играет с другими детьми, не ссорясь и соблюдая правила игры.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 Часто ссорится, обижается, дерется.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 Избегает других детей, любит играть в одиночестве. Не имеет друзей в детском саду,    </a:t>
            </a:r>
          </a:p>
          <a:p>
            <a:pPr algn="just"/>
            <a:r>
              <a:rPr lang="ru-RU" sz="1300" dirty="0"/>
              <a:t>         во дворе. </a:t>
            </a:r>
          </a:p>
          <a:p>
            <a:pPr algn="just"/>
            <a:r>
              <a:rPr lang="ru-RU" sz="1300" dirty="0"/>
              <a:t> 7. Внимание и память: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 Быстро и прочно запоминает стихи, соответствующие возрасту.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 Собран, внимателен.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 Запоминание стихов, соответствующих возрасту, требует труда, частых повторений,     </a:t>
            </a:r>
          </a:p>
          <a:p>
            <a:pPr algn="just"/>
            <a:r>
              <a:rPr lang="ru-RU" sz="1300" dirty="0"/>
              <a:t>        но в целом проходит успешно.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 Медленно и непрочно с трудом запоминает стихи, соответствующие возрасту.</a:t>
            </a:r>
          </a:p>
        </p:txBody>
      </p:sp>
    </p:spTree>
    <p:extLst>
      <p:ext uri="{BB962C8B-B14F-4D97-AF65-F5344CB8AC3E}">
        <p14:creationId xmlns:p14="http://schemas.microsoft.com/office/powerpoint/2010/main" val="161153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23523" y="1249705"/>
            <a:ext cx="6480725" cy="4699575"/>
          </a:xfrm>
          <a:prstGeom prst="triangle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91" y="2117313"/>
            <a:ext cx="1549788" cy="4856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74" y="2752542"/>
            <a:ext cx="2090826" cy="5013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707" y="3382475"/>
            <a:ext cx="3054361" cy="5425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14" y="4079142"/>
            <a:ext cx="4304149" cy="5364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396" y="4709880"/>
            <a:ext cx="5114987" cy="5425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122" y="5301939"/>
            <a:ext cx="5907536" cy="536494"/>
          </a:xfrm>
          <a:prstGeom prst="rect">
            <a:avLst/>
          </a:prstGeom>
        </p:spPr>
      </p:pic>
      <p:sp>
        <p:nvSpPr>
          <p:cNvPr id="12" name="Горизонтальный свиток 11"/>
          <p:cNvSpPr/>
          <p:nvPr/>
        </p:nvSpPr>
        <p:spPr>
          <a:xfrm>
            <a:off x="791577" y="342774"/>
            <a:ext cx="5544616" cy="99505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ПИРАМИДА   СОЗДАНИЯ  РЕЗЕРВОВ     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   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52479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04664"/>
            <a:ext cx="3614162" cy="738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55" y="1340768"/>
            <a:ext cx="6336704" cy="43908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7875" y="1700808"/>
            <a:ext cx="59766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</a:rPr>
              <a:t>Одним из условий, обеспечивающих работу по формированию здорового образа жизни, является организация режима дня.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</a:rPr>
              <a:t>Строгое соблюдение режима дня, построенного с учётом</a:t>
            </a:r>
          </a:p>
          <a:p>
            <a:pPr algn="just"/>
            <a:r>
              <a:rPr lang="ru-RU" sz="1600" dirty="0">
                <a:solidFill>
                  <a:srgbClr val="7030A0"/>
                </a:solidFill>
              </a:rPr>
              <a:t>        суточного ритма физиологических функций, способствует   </a:t>
            </a:r>
          </a:p>
          <a:p>
            <a:pPr algn="just"/>
            <a:r>
              <a:rPr lang="ru-RU" sz="1600" dirty="0">
                <a:solidFill>
                  <a:srgbClr val="7030A0"/>
                </a:solidFill>
              </a:rPr>
              <a:t>        возникновению у детей прочных условных связей,   </a:t>
            </a:r>
          </a:p>
          <a:p>
            <a:pPr algn="just"/>
            <a:r>
              <a:rPr lang="ru-RU" sz="1600" dirty="0">
                <a:solidFill>
                  <a:srgbClr val="7030A0"/>
                </a:solidFill>
              </a:rPr>
              <a:t>       облегчающих переход от одного вида деятельности к другому.</a:t>
            </a:r>
          </a:p>
          <a:p>
            <a:pPr algn="just"/>
            <a:r>
              <a:rPr lang="ru-RU" sz="1600" dirty="0">
                <a:solidFill>
                  <a:srgbClr val="7030A0"/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</a:rPr>
              <a:t> Итак, правильный режим дисциплинирует детей, улучшает аппетит, сон, повышает работоспособность, способствует их нормальному психофизическому развитию и укреплению здоровья.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603140"/>
            <a:ext cx="1989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РЕЖИМ    ДНЯ </a:t>
            </a:r>
          </a:p>
        </p:txBody>
      </p:sp>
    </p:spTree>
    <p:extLst>
      <p:ext uri="{BB962C8B-B14F-4D97-AF65-F5344CB8AC3E}">
        <p14:creationId xmlns:p14="http://schemas.microsoft.com/office/powerpoint/2010/main" val="29491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6623039" cy="1147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72767"/>
            <a:ext cx="640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Предложенный алгоритм необходимо соблюдать всем членам семьи,  т. к. ребёнок до 8 лет растёт по подражанию.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7191508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300" dirty="0"/>
              <a:t>1. Подъём</a:t>
            </a:r>
          </a:p>
          <a:p>
            <a:r>
              <a:rPr lang="ru-RU" sz="1300" dirty="0"/>
              <a:t>     « Доброе утро ,малыш!»</a:t>
            </a:r>
          </a:p>
          <a:p>
            <a:r>
              <a:rPr lang="ru-RU" sz="1300" dirty="0"/>
              <a:t>     «Доброе утро, мамочка, папочка!»</a:t>
            </a:r>
          </a:p>
          <a:p>
            <a:r>
              <a:rPr lang="ru-RU" sz="1300" dirty="0"/>
              <a:t>    - отложив одеяло в сторону, хорошенько потянуться;</a:t>
            </a:r>
          </a:p>
          <a:p>
            <a:r>
              <a:rPr lang="ru-RU" sz="1300" dirty="0"/>
              <a:t>    - лёжа на спине, вытянуть до упора ноги, руки, затем расслабить мышцы; повторить эту процедуру в положении лёжа на правом и левом боках;</a:t>
            </a:r>
          </a:p>
          <a:p>
            <a:r>
              <a:rPr lang="ru-RU" sz="1300" dirty="0"/>
              <a:t>    - лечь ровно и поочерёдно поднимать - опускать левую -правую ноги, стараясь вытянуть носок, упражнение делать медленно;</a:t>
            </a:r>
          </a:p>
          <a:p>
            <a:r>
              <a:rPr lang="ru-RU" sz="1300" dirty="0"/>
              <a:t>    - поднять руки вверх и перебирать поочерёдно пальцами, сначала медленно, затем ускоряя темп, закончить упражнения сжатием пальцев в кулак и сильным раскрытием кисти(расслабление);</a:t>
            </a:r>
          </a:p>
          <a:p>
            <a:r>
              <a:rPr lang="ru-RU" sz="1300" dirty="0"/>
              <a:t>    - вытянуть носок стопы, потом согнуть стопу в голеностопном суставе и сделать ею круговые движения вправо-влево;</a:t>
            </a:r>
            <a:br>
              <a:rPr lang="ru-RU" sz="1300" dirty="0"/>
            </a:br>
            <a:r>
              <a:rPr lang="ru-RU" sz="1300" dirty="0"/>
              <a:t>- нога полусогнута в коленном суставе, придерживая руками бедро, делать круговые движения коленом;</a:t>
            </a:r>
          </a:p>
          <a:p>
            <a:r>
              <a:rPr lang="ru-RU" sz="1300" dirty="0"/>
              <a:t>    - сидя в постели, медленно опускать голову, стараясь подбородком коснуться груди, затем медленно отводить голову назад; затем наклонять голову вправо - влево. Завершить этот цикл упражнений можно круговыми  движениями головы. </a:t>
            </a:r>
          </a:p>
          <a:p>
            <a:r>
              <a:rPr lang="ru-RU" sz="1300" dirty="0"/>
              <a:t>            Упражнения нужно выполнять сидя, в медленном темпе, повторяя каждое 3-5 раз (все эти упражнения в равной степени полезны  и взрослым , поэтому можно делать их вместе с детьми);</a:t>
            </a:r>
          </a:p>
          <a:p>
            <a:r>
              <a:rPr lang="ru-RU" sz="1300" dirty="0"/>
              <a:t>    - предложите детям в положении сидя сильно зажмурить глаза, потом широко их открыть, посмотреть вверх, вниз, вправо-влево;</a:t>
            </a:r>
          </a:p>
          <a:p>
            <a:r>
              <a:rPr lang="ru-RU" sz="1300" dirty="0"/>
              <a:t>    - сделать глубокий вдох-выдох через нос с произнесением звука "м", рот плотно закрыть;</a:t>
            </a:r>
          </a:p>
          <a:p>
            <a:r>
              <a:rPr lang="ru-RU" sz="1300" dirty="0"/>
              <a:t>    - делать выдох через нос короткими толчками при плотно закрытом рте.</a:t>
            </a:r>
          </a:p>
        </p:txBody>
      </p:sp>
    </p:spTree>
    <p:extLst>
      <p:ext uri="{BB962C8B-B14F-4D97-AF65-F5344CB8AC3E}">
        <p14:creationId xmlns:p14="http://schemas.microsoft.com/office/powerpoint/2010/main" val="18858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151" y="332656"/>
            <a:ext cx="6611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2.  Туалет – продолжаем формировать привычку по соблюдению правил гигиены.</a:t>
            </a:r>
          </a:p>
          <a:p>
            <a:r>
              <a:rPr lang="ru-RU" sz="1200" dirty="0"/>
              <a:t>Ребёнок старшей  группы должен: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 Следит за чистотой тела, умеет мыть ноги, тщательно чистит зубы, без напоминания полощет рот после еды. Просит своевременно сменить носовой платок, приводит в порядок волосы. Самостоятельно проводит влажные обтирания до пояса.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Совершенствует навыки, полученные ранее, чистит верхнюю одежду.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Быстро одевается и раздевается, правильно и аккуратно складывает в шкаф одежду, ставит обувь, ухаживает за обувью (моет, чистит), за спортивным инвентарём. Тактично говорит товарищу о неполадке в его костюме, обуви, помогает устранить их.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За стол садится в опрятном виде с чистыми руками, причесанным. Ест аккуратно, умело пользуясь столовыми приборами. Сохраняет правильную позу за столом, не мешает товарищам, при необходимости оказывает помощь.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533546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3.    Завтрак.</a:t>
            </a:r>
          </a:p>
          <a:p>
            <a:r>
              <a:rPr lang="ru-RU" sz="1200" dirty="0"/>
              <a:t>     Еда должна поступить в организм через час после подъёма, позже может наступить голодный   </a:t>
            </a:r>
          </a:p>
          <a:p>
            <a:r>
              <a:rPr lang="ru-RU" sz="1200" dirty="0"/>
              <a:t>     обморок.</a:t>
            </a:r>
          </a:p>
          <a:p>
            <a:r>
              <a:rPr lang="ru-RU" sz="1200" dirty="0"/>
              <a:t>       Непременным условием здоровья на долгие годы является рациональное питание. </a:t>
            </a:r>
          </a:p>
          <a:p>
            <a:r>
              <a:rPr lang="ru-RU" sz="1200" dirty="0"/>
              <a:t>       Для этого необходимо создать следующие условия:</a:t>
            </a:r>
          </a:p>
          <a:p>
            <a:r>
              <a:rPr lang="ru-RU" sz="1200" dirty="0"/>
              <a:t>     - сервировка соответственно возрасту и подаваемому блюду;</a:t>
            </a:r>
          </a:p>
          <a:p>
            <a:r>
              <a:rPr lang="ru-RU" sz="1200" dirty="0"/>
              <a:t>     - салфетка или скатерть на стол, салфетка на грудь;</a:t>
            </a:r>
          </a:p>
          <a:p>
            <a:r>
              <a:rPr lang="ru-RU" sz="1200" dirty="0"/>
              <a:t>     - нож и вилку даём, когда ребёнок научился жевать;</a:t>
            </a:r>
          </a:p>
          <a:p>
            <a:r>
              <a:rPr lang="ru-RU" sz="1200" dirty="0"/>
              <a:t>     - блюдо должно быть вкусным и свежеприготовленным;</a:t>
            </a:r>
          </a:p>
          <a:p>
            <a:r>
              <a:rPr lang="ru-RU" sz="1200" dirty="0"/>
              <a:t>     - насильно не кормить!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365104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4.   Прогулка.</a:t>
            </a:r>
          </a:p>
          <a:p>
            <a:r>
              <a:rPr lang="ru-RU" sz="1200" dirty="0"/>
              <a:t>       Самое лучшее время прогулки для укрепления здоровья - это первая половина дня.</a:t>
            </a:r>
          </a:p>
          <a:p>
            <a:r>
              <a:rPr lang="ru-RU" sz="1200" dirty="0"/>
              <a:t>       Прогулка является одним из существенных компонентов режима. </a:t>
            </a:r>
          </a:p>
          <a:p>
            <a:r>
              <a:rPr lang="ru-RU" sz="1200" dirty="0"/>
              <a:t>      Это наиболее эффективный вид отдыха, хорошо восстанавливает сниженные в процессе </a:t>
            </a:r>
          </a:p>
          <a:p>
            <a:r>
              <a:rPr lang="ru-RU" sz="1200" dirty="0"/>
              <a:t>       деятельности функциональные ресурсы организма, и в первую очередь – работоспособность. </a:t>
            </a:r>
          </a:p>
          <a:p>
            <a:r>
              <a:rPr lang="ru-RU" sz="1200" dirty="0"/>
              <a:t>      Пребывание на воздухе способствует повышению сопротивляемости организма и закаляет его. </a:t>
            </a:r>
          </a:p>
          <a:p>
            <a:r>
              <a:rPr lang="ru-RU" sz="1200" dirty="0"/>
              <a:t>      После активной прогулки у ребенка всегда нормализуется аппетит и сон. </a:t>
            </a:r>
          </a:p>
          <a:p>
            <a:r>
              <a:rPr lang="ru-RU" sz="1200" dirty="0"/>
              <a:t>      Прогулка должна проводиться  в любую погоду, за исключением особо неблагоприятных условий.</a:t>
            </a:r>
          </a:p>
          <a:p>
            <a:r>
              <a:rPr lang="ru-RU" sz="1200" dirty="0"/>
              <a:t>      При  этом одежда и обувь должны соответствовать  погоде и всем гигиеническим требованиям. </a:t>
            </a:r>
          </a:p>
          <a:p>
            <a:r>
              <a:rPr lang="ru-RU" sz="1200" dirty="0"/>
              <a:t>      Хорошо сочетать прогулки  со спортивными и подвижными играми.  </a:t>
            </a:r>
          </a:p>
          <a:p>
            <a:r>
              <a:rPr lang="ru-RU" sz="1200" dirty="0"/>
              <a:t>        Дети должны гулять не менее 2 раз в день по 2 часа, летом – неограниченно </a:t>
            </a:r>
          </a:p>
        </p:txBody>
      </p:sp>
    </p:spTree>
    <p:extLst>
      <p:ext uri="{BB962C8B-B14F-4D97-AF65-F5344CB8AC3E}">
        <p14:creationId xmlns:p14="http://schemas.microsoft.com/office/powerpoint/2010/main" val="283456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072" y="404664"/>
            <a:ext cx="6373216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 </a:t>
            </a:r>
            <a:r>
              <a:rPr lang="ru-RU" sz="1300" dirty="0"/>
              <a:t>5. Обед</a:t>
            </a:r>
          </a:p>
          <a:p>
            <a:r>
              <a:rPr lang="ru-RU" sz="1300" dirty="0"/>
              <a:t> культурно-гигиенические навыки по сезону;</a:t>
            </a:r>
          </a:p>
          <a:p>
            <a:r>
              <a:rPr lang="ru-RU" sz="1300" dirty="0"/>
              <a:t> мытьё рук, лица, до пояса (летом);</a:t>
            </a:r>
          </a:p>
          <a:p>
            <a:r>
              <a:rPr lang="ru-RU" sz="1300" dirty="0"/>
              <a:t> мытьё ног (круглый год) с целью гигиены и закаливания;</a:t>
            </a:r>
          </a:p>
          <a:p>
            <a:r>
              <a:rPr lang="ru-RU" sz="1300" dirty="0"/>
              <a:t> туалет ;</a:t>
            </a:r>
          </a:p>
          <a:p>
            <a:r>
              <a:rPr lang="ru-RU" sz="1300" dirty="0"/>
              <a:t> мытьё рук;</a:t>
            </a:r>
          </a:p>
          <a:p>
            <a:r>
              <a:rPr lang="ru-RU" sz="1300" dirty="0"/>
              <a:t> приём пищи;</a:t>
            </a:r>
          </a:p>
          <a:p>
            <a:r>
              <a:rPr lang="ru-RU" sz="1300" dirty="0"/>
              <a:t>    Примечание. Из трёх блюд, предлагаемых на обед, важно съесть второе.</a:t>
            </a:r>
          </a:p>
          <a:p>
            <a:r>
              <a:rPr lang="ru-RU" sz="1300" dirty="0"/>
              <a:t> 6. Сон</a:t>
            </a:r>
          </a:p>
          <a:p>
            <a:r>
              <a:rPr lang="ru-RU" sz="1300" dirty="0"/>
              <a:t>     Важно отметить, что сон - это не пассивное состояние организма, а активное.</a:t>
            </a:r>
          </a:p>
          <a:p>
            <a:r>
              <a:rPr lang="ru-RU" sz="1300" dirty="0"/>
              <a:t>     Сон - это защита нервной системы, возможность развития, роста, накопления сил, </a:t>
            </a:r>
          </a:p>
          <a:p>
            <a:r>
              <a:rPr lang="ru-RU" sz="1300" dirty="0"/>
              <a:t>     их восстановление, непременное условие жизни, столь же нужное, как вода и пища. </a:t>
            </a:r>
          </a:p>
          <a:p>
            <a:r>
              <a:rPr lang="ru-RU" sz="1300" dirty="0"/>
              <a:t>     Подъём - гимнастика.</a:t>
            </a:r>
          </a:p>
          <a:p>
            <a:r>
              <a:rPr lang="ru-RU" sz="1300" dirty="0"/>
              <a:t>     Закаливание - Воздушные ванны,</a:t>
            </a:r>
          </a:p>
          <a:p>
            <a:r>
              <a:rPr lang="ru-RU" sz="1300" dirty="0"/>
              <a:t>                     Хождение босиком.</a:t>
            </a:r>
          </a:p>
          <a:p>
            <a:r>
              <a:rPr lang="ru-RU" sz="1300" dirty="0"/>
              <a:t>                     Влажные обтирание,</a:t>
            </a:r>
          </a:p>
          <a:p>
            <a:r>
              <a:rPr lang="ru-RU" sz="1300" dirty="0"/>
              <a:t>                     Обливание ног,</a:t>
            </a:r>
          </a:p>
          <a:p>
            <a:r>
              <a:rPr lang="ru-RU" sz="1300" dirty="0"/>
              <a:t>                     Умывание,</a:t>
            </a:r>
          </a:p>
          <a:p>
            <a:r>
              <a:rPr lang="ru-RU" sz="1300" dirty="0"/>
              <a:t>                     Полоскание горла.</a:t>
            </a:r>
          </a:p>
          <a:p>
            <a:r>
              <a:rPr lang="ru-RU" sz="1300" dirty="0"/>
              <a:t>7. Полдник</a:t>
            </a:r>
          </a:p>
          <a:p>
            <a:r>
              <a:rPr lang="ru-RU" sz="1300" dirty="0"/>
              <a:t>       Культурно-гигиенические навыки.   Сервировка.</a:t>
            </a:r>
          </a:p>
          <a:p>
            <a:r>
              <a:rPr lang="ru-RU" sz="1300" dirty="0"/>
              <a:t>8. Прогулка</a:t>
            </a:r>
          </a:p>
          <a:p>
            <a:r>
              <a:rPr lang="ru-RU" sz="1300" dirty="0"/>
              <a:t>9. Ужин</a:t>
            </a:r>
          </a:p>
          <a:p>
            <a:r>
              <a:rPr lang="ru-RU" sz="1300" dirty="0"/>
              <a:t>       Культурно-гигиенические навыки.</a:t>
            </a:r>
          </a:p>
          <a:p>
            <a:r>
              <a:rPr lang="ru-RU" sz="1300" dirty="0"/>
              <a:t>       Сервировка.            </a:t>
            </a:r>
          </a:p>
          <a:p>
            <a:r>
              <a:rPr lang="ru-RU" sz="1300" dirty="0"/>
              <a:t>10. Подготовка ко сну, сон</a:t>
            </a:r>
          </a:p>
          <a:p>
            <a:r>
              <a:rPr lang="ru-RU" sz="1300" dirty="0"/>
              <a:t>       Культурно-гигиенические навыки.</a:t>
            </a:r>
          </a:p>
          <a:p>
            <a:r>
              <a:rPr lang="ru-RU" sz="1300" dirty="0"/>
              <a:t>        Закаливание.</a:t>
            </a:r>
          </a:p>
          <a:p>
            <a:r>
              <a:rPr lang="ru-RU" sz="1300" dirty="0"/>
              <a:t>     "Спокойной ночи, солнышко!"</a:t>
            </a:r>
          </a:p>
        </p:txBody>
      </p:sp>
    </p:spTree>
    <p:extLst>
      <p:ext uri="{BB962C8B-B14F-4D97-AF65-F5344CB8AC3E}">
        <p14:creationId xmlns:p14="http://schemas.microsoft.com/office/powerpoint/2010/main" val="37765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661">
            <a:off x="3763497" y="744771"/>
            <a:ext cx="3422683" cy="1925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106">
            <a:off x="251520" y="846071"/>
            <a:ext cx="3231852" cy="1817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1495318" y="2446867"/>
            <a:ext cx="4408903" cy="85743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СИСТЕМА ЗАКАЛИВАНИЯ И  ОЗДОРОВЛЕНИЯ</a:t>
            </a: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1493697" y="248201"/>
            <a:ext cx="4430403" cy="7920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КОРРИГИРУЮЩАЯ ГИМНАСТИКА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>
          <a:xfrm>
            <a:off x="1331640" y="3315234"/>
            <a:ext cx="5085184" cy="2850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38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omb/>
      </p:transition>
    </mc:Choice>
    <mc:Fallback xmlns="">
      <p:transition spd="slow">
        <p:comb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899592" y="404664"/>
            <a:ext cx="5688632" cy="223224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«Забота о здоровье детей – важнейший труд воспитателя, а во главе педагогических мероприятий, должна стоять забота об укреплении здоровья ребенка». 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В. А. Сухомлинский</a:t>
            </a:r>
          </a:p>
        </p:txBody>
      </p:sp>
      <p:pic>
        <p:nvPicPr>
          <p:cNvPr id="4" name="Рисунок 3" descr="ÐÐ°ÑÑÐ¸Ð½ÐºÐ¸ Ð¿Ð¾ Ð·Ð°Ð¿ÑÐ¾ÑÑ ÐÐÐ ÐºÐ°ÑÑÐ¸Ð½Ðº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263" y="2629016"/>
            <a:ext cx="3209290" cy="326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780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755576" y="260648"/>
            <a:ext cx="5832648" cy="115212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Питание  одно из важнейших условий существования человека, сохранения его здоровья и трудоспособности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8127" y="1412776"/>
            <a:ext cx="3745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Принципы организации питания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7937" y="1899115"/>
            <a:ext cx="375583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Выполнение режима питания;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Гигиена приёма пищи;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 Ежедневное соблюдение норм потребления продуктов и калорийности питания;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Эстетика организации питания (сервировка);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Индивидуальный подход к детям во время питания;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Правильность расстановки мебели.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607549"/>
            <a:ext cx="2800635" cy="1603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21262"/>
            <a:ext cx="2842583" cy="2131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5" y="3672408"/>
            <a:ext cx="3131840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37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omb/>
      </p:transition>
    </mc:Choice>
    <mc:Fallback xmlns="">
      <p:transition spd="slow">
        <p:comb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59" y="1112813"/>
            <a:ext cx="3088251" cy="231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Горизонтальный свиток 1"/>
          <p:cNvSpPr/>
          <p:nvPr/>
        </p:nvSpPr>
        <p:spPr>
          <a:xfrm>
            <a:off x="1763688" y="274844"/>
            <a:ext cx="4196511" cy="83796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ПРОГУЛКИ В ЛЮБУЮ ПОГОДУ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9" y="1118759"/>
            <a:ext cx="3030063" cy="227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1" y="3645024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60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33619" y="312801"/>
            <a:ext cx="6649415" cy="70612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rgbClr val="FF0000"/>
                </a:solidFill>
              </a:rPr>
              <a:t>ЗАНЯТИЯ ФИЗКУЛЬТУРОЙ,  СПОРТИВНЫЕ ПРАЗДНИКИ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40" y="1988840"/>
            <a:ext cx="190237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9" y="1018929"/>
            <a:ext cx="1861559" cy="248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97" y="4200931"/>
            <a:ext cx="2358008" cy="176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8" y="3645024"/>
            <a:ext cx="1790311" cy="238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32151" r="2751" b="2751"/>
          <a:stretch/>
        </p:blipFill>
        <p:spPr>
          <a:xfrm>
            <a:off x="2333522" y="4538099"/>
            <a:ext cx="2404193" cy="163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42" y="1018929"/>
            <a:ext cx="2087795" cy="156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7627" y="2208668"/>
            <a:ext cx="2276872" cy="170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66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332656"/>
            <a:ext cx="5832648" cy="93610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СОБЛЮДЕНИЕ  ПРАВИЛ  ЛИЧНОЙ ГИГИЕНЫ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64283"/>
            <a:ext cx="1614464" cy="17673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solidFill>
              <a:srgbClr val="FF0000"/>
            </a:solidFill>
            <a:prstDash val="dashDot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6833">
            <a:off x="138306" y="1226858"/>
            <a:ext cx="3458368" cy="2604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6159">
            <a:off x="3890571" y="1186712"/>
            <a:ext cx="3318567" cy="25677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40" y="3683618"/>
            <a:ext cx="3635279" cy="2726459"/>
          </a:xfrm>
          <a:prstGeom prst="ellipse">
            <a:avLst/>
          </a:prstGeom>
          <a:ln w="28575">
            <a:solidFill>
              <a:srgbClr val="FF0000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83026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42" y="1484784"/>
            <a:ext cx="2813912" cy="211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75" y="397929"/>
            <a:ext cx="6264696" cy="1053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742" y="795756"/>
            <a:ext cx="6077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СОЗДАНИЕ УСЛОВИЙ ДЛЯ ПОЛНОЦЕННОГО СНА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89" y="3595218"/>
            <a:ext cx="2926814" cy="2195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8" y="1650083"/>
            <a:ext cx="3228535" cy="2421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7" y="4071485"/>
            <a:ext cx="3106556" cy="2329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97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709630" y="410848"/>
            <a:ext cx="6048672" cy="936491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Формы работы по приобщению детей к ЗОЖ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61" y="2310560"/>
            <a:ext cx="17281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2834" y="5163014"/>
            <a:ext cx="4662264" cy="4320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</a:rPr>
              <a:t>Продуктивная деятельность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150250"/>
            <a:ext cx="4662264" cy="4320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Игры и игровые ситуации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2835" y="2815716"/>
            <a:ext cx="4663077" cy="3558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Беседы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02834" y="3501008"/>
            <a:ext cx="4663077" cy="47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Театрализованные представления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02835" y="4374814"/>
            <a:ext cx="4663076" cy="5245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Чтение художественной литературы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02834" y="1379150"/>
            <a:ext cx="4630013" cy="50844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Уроки здоровья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02834" y="5858698"/>
            <a:ext cx="4662264" cy="43807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Физкультурные досуги, праздники</a:t>
            </a:r>
          </a:p>
        </p:txBody>
      </p:sp>
    </p:spTree>
    <p:extLst>
      <p:ext uri="{BB962C8B-B14F-4D97-AF65-F5344CB8AC3E}">
        <p14:creationId xmlns:p14="http://schemas.microsoft.com/office/powerpoint/2010/main" val="28659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99592" y="333467"/>
            <a:ext cx="5616624" cy="86409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ЗДОРОВЬЕСБЕРЕГАЮЩИЕ ОБРАЗОВАТЕЛЬНЫЕ   ТЕХНОЛОГИИ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30017"/>
            <a:ext cx="33123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утренняя гимнастика;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физкультурные занятия;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точечный массаж, самомассаж;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гимнастика пальчиковая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гимнастика дыхательная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динамические паузы;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подвижные и спортивные игры;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корригирующая гимнастика;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релаксация.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3" y="4458410"/>
            <a:ext cx="2776562" cy="156181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00"/>
            </a:solidFill>
            <a:prstDash val="sysDash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05" y="1371802"/>
            <a:ext cx="3135519" cy="209898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prstDash val="sysDash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61664"/>
            <a:ext cx="3092757" cy="225856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00"/>
            </a:solidFill>
            <a:prstDash val="sysDash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4941168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32656"/>
            <a:ext cx="5647225" cy="11569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476672"/>
            <a:ext cx="56886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Взаимодействие  с семьей по вопросам охраны и укрепления здоровья детей</a:t>
            </a:r>
            <a:br>
              <a:rPr lang="ru-RU" sz="2200" b="1" dirty="0">
                <a:solidFill>
                  <a:srgbClr val="FF0000"/>
                </a:solidFill>
              </a:rPr>
            </a:b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33664"/>
            <a:ext cx="6334293" cy="48196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169" y="1916832"/>
            <a:ext cx="59766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7030A0"/>
                </a:solidFill>
              </a:rPr>
              <a:t>Забота о развитии и здоровья ребёнка начинается с организации здорового образа жизни. Каждый родитель хочет видеть своего малыша здоровым, весёлым, хорошо развитым физически. В совместной работе родителей и педагогов можно научить ребенка заботиться о своем здоровье, формируя у него привычки, связанные со здоровым образом жизни. Также и более полное использование всех возможностей физической культуры достигается в совместной работе дошкольных учреждений и семьи. Семья во многом определяет отношение детей к ЗОЖ и физической культуре. Этому способствуют близкое эмоциональное общение детей и взрослых в разных ситуациях, естественно возникающая их совместная деятельность. Дети особенно восприимчивы к убеждениям, положительному поведению отца, матери, укладу жизни семьи.</a:t>
            </a:r>
          </a:p>
          <a:p>
            <a:pPr algn="just"/>
            <a:r>
              <a:rPr lang="ru-RU" sz="1400" dirty="0">
                <a:solidFill>
                  <a:srgbClr val="7030A0"/>
                </a:solidFill>
              </a:rPr>
              <a:t>        Целью воспитателя является необходимость совершенствовать методы пропаганды среди родителей, вовлекать их в активный педагогический процесс, чтобы полученные ими знания воплощались  в конкретной работе в воспитании у детей ЗОЖ. </a:t>
            </a:r>
          </a:p>
          <a:p>
            <a:pPr algn="just"/>
            <a:r>
              <a:rPr lang="ru-RU" sz="1400" dirty="0">
                <a:solidFill>
                  <a:srgbClr val="7030A0"/>
                </a:solidFill>
              </a:rPr>
              <a:t>         Применение выбранных форм работы с родителями с целью повышения их роли в оздоровлении детей.</a:t>
            </a:r>
          </a:p>
        </p:txBody>
      </p:sp>
    </p:spTree>
    <p:extLst>
      <p:ext uri="{BB962C8B-B14F-4D97-AF65-F5344CB8AC3E}">
        <p14:creationId xmlns:p14="http://schemas.microsoft.com/office/powerpoint/2010/main" val="66352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403648" y="548680"/>
            <a:ext cx="3960440" cy="72008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РЕЗУЛЬТАТЫ РАБОТЫ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519" y="1556792"/>
            <a:ext cx="6140762" cy="30963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Созданная в детском саду  и  в группе   система по здоровьесбережению позволяет качественно решать цель развития физически развитой, социально-активной, творческой личности.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У большинства детей наметилась тенденция сознательного отношения к своему здоровью и использованию доступных средств, для его укрепления, стремления к расширению двигательного опыта.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 У педагогов и родителей сформированы ценностные ориентации, направленные на сохранение здоровья детей.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72" y="4509120"/>
            <a:ext cx="2304256" cy="2028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0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6423577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53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48680"/>
            <a:ext cx="4127350" cy="920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74735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ПРОБЛЕМА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62772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Наметилась  тенденция  к ухудшению здоровья  подрастающего поколения. И поэтому все понимают, что необходимо  с дошкольного возраста  научить ребенка самостоятельно заботится о своем здоровье.</a:t>
            </a:r>
          </a:p>
          <a:p>
            <a:pPr algn="just"/>
            <a:r>
              <a:rPr lang="ru-RU" sz="2400" dirty="0"/>
              <a:t>Но все дети разные и именно поэтому необходимо найти индивидуальный подход к каждому ребенку, заинтересовать его, побудить желание   заботится своем 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352753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Горизонтальный свиток 10"/>
          <p:cNvSpPr/>
          <p:nvPr/>
        </p:nvSpPr>
        <p:spPr>
          <a:xfrm>
            <a:off x="1619672" y="404665"/>
            <a:ext cx="4104456" cy="89363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6206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09936" y="548680"/>
            <a:ext cx="5544615" cy="576064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АКТУАЛЬНОСТЬ  ПРОЕКТА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1520" y="1217251"/>
            <a:ext cx="7057109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50" dirty="0"/>
              <a:t>Охрана здоровья детей - это приоритетное направление деятельности всего  общества, поскольку лишь здоровые дети в состоянии должным образом  усваивать полученные знания. Поэтому, достаточно закономерно, что в соответствии с законом РФ  «Об образовании» здоровье дошкольников отнесено к приоритетным направлениям государственной политики. </a:t>
            </a:r>
          </a:p>
          <a:p>
            <a:pPr marL="0" indent="0">
              <a:buNone/>
            </a:pPr>
            <a:r>
              <a:rPr lang="ru-RU" sz="1450" dirty="0"/>
              <a:t>         Каждый из нас  хочет  видеть своих детей здоровыми, счастливыми, но не все</a:t>
            </a:r>
          </a:p>
          <a:p>
            <a:pPr marL="0" indent="0">
              <a:buNone/>
            </a:pPr>
            <a:r>
              <a:rPr lang="ru-RU" sz="1450" dirty="0"/>
              <a:t>задумываются о том, как это сделать. А ведь за всем этим стоит здоровый образ жизни.   Учеными доказано, что здоровье человека только на 7-8% зависит от здравоохранения и более, чем на половину от образа жизни. Сегодня установлено, что 40% заболеваний взрослых берут свое начало с дошкольного возраста.    </a:t>
            </a:r>
          </a:p>
          <a:p>
            <a:pPr marL="0" indent="0">
              <a:buNone/>
            </a:pPr>
            <a:r>
              <a:rPr lang="ru-RU" sz="1450" dirty="0"/>
              <a:t>     Сохранение здоровья дошкольника зависит от образа жизни , который он ведет , </a:t>
            </a:r>
          </a:p>
          <a:p>
            <a:pPr marL="0" indent="0">
              <a:buNone/>
            </a:pPr>
            <a:r>
              <a:rPr lang="ru-RU" sz="1450" dirty="0"/>
              <a:t>поэтому в детском саду нужно создать условия для формирования привычки к </a:t>
            </a:r>
          </a:p>
          <a:p>
            <a:pPr marL="0" indent="0">
              <a:buNone/>
            </a:pPr>
            <a:r>
              <a:rPr lang="ru-RU" sz="1450" dirty="0"/>
              <a:t>здорового образу жизни каждого ребенка, прививать детям интерес к занятиям физической культурой, следить за их физическим развитием, закаливать организм ребенка, создавая, тем самым, крепкую базу здоровья. </a:t>
            </a:r>
          </a:p>
          <a:p>
            <a:pPr marL="0" indent="0">
              <a:buNone/>
            </a:pPr>
            <a:r>
              <a:rPr lang="ru-RU" sz="1450" dirty="0"/>
              <a:t>     Дошкольный возраст – самое благоприятное время для выработки правильных </a:t>
            </a:r>
          </a:p>
          <a:p>
            <a:pPr marL="0" indent="0">
              <a:buNone/>
            </a:pPr>
            <a:r>
              <a:rPr lang="ru-RU" sz="1450" dirty="0"/>
              <a:t>привычек, которые в сочетании с обучением дошкольников методам совершенствования и сохранения здоровья приведут к положительным</a:t>
            </a:r>
          </a:p>
          <a:p>
            <a:pPr marL="0" indent="0">
              <a:buNone/>
            </a:pPr>
            <a:r>
              <a:rPr lang="ru-RU" sz="1450" dirty="0"/>
              <a:t>                   результатам. </a:t>
            </a:r>
          </a:p>
          <a:p>
            <a:endParaRPr lang="ru-RU" sz="1450" dirty="0"/>
          </a:p>
        </p:txBody>
      </p:sp>
    </p:spTree>
    <p:extLst>
      <p:ext uri="{BB962C8B-B14F-4D97-AF65-F5344CB8AC3E}">
        <p14:creationId xmlns:p14="http://schemas.microsoft.com/office/powerpoint/2010/main" val="187727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619672" y="332656"/>
            <a:ext cx="3960440" cy="7920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365921"/>
            <a:ext cx="687676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2200" b="1" dirty="0">
                <a:solidFill>
                  <a:srgbClr val="FF0000"/>
                </a:solidFill>
              </a:rPr>
              <a:t>ПАСПОРТ   ПРОЕКТА</a:t>
            </a:r>
          </a:p>
          <a:p>
            <a:endParaRPr lang="ru-RU" sz="1600" b="1" dirty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Участники проекта:</a:t>
            </a:r>
          </a:p>
          <a:p>
            <a:r>
              <a:rPr lang="ru-RU" sz="1600" dirty="0"/>
              <a:t>Дети   группы, инструктор  по физической культуре, воспитатели , родители, медицинские работники, музыкальный руководитель.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0070C0"/>
                </a:solidFill>
              </a:rPr>
              <a:t>Тип проекта: </a:t>
            </a:r>
          </a:p>
          <a:p>
            <a:r>
              <a:rPr lang="ru-RU" sz="1600" dirty="0"/>
              <a:t>Информационно - практико-ориентированный.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0070C0"/>
                </a:solidFill>
              </a:rPr>
              <a:t>Продолжительность проекта</a:t>
            </a:r>
            <a:r>
              <a:rPr lang="ru-RU" sz="1600" dirty="0">
                <a:solidFill>
                  <a:srgbClr val="0070C0"/>
                </a:solidFill>
              </a:rPr>
              <a:t>:  </a:t>
            </a:r>
            <a:r>
              <a:rPr lang="ru-RU" sz="1600" dirty="0"/>
              <a:t>2 года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0070C0"/>
                </a:solidFill>
              </a:rPr>
              <a:t>Условия реализации проекта: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 Реализация здоровьесберегающих технологий по всем раздела образовательной программы;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Соблюдение рационального режима дня, </a:t>
            </a:r>
          </a:p>
          <a:p>
            <a:r>
              <a:rPr lang="ru-RU" sz="1600" dirty="0"/>
              <a:t>      обеспечивающего смену разнообразной деятельности и отдыха;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Использование современных прогрессивных методов и приемов обучения;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Индивидуальный подход к ребенку сообразно его уровню развития, биологическому и психологическому возрасту;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Реализация различных форм систематической работы с  родителями;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Создание развивающей 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60110" y="1520660"/>
            <a:ext cx="5086734" cy="20522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0110" y="1687421"/>
            <a:ext cx="47321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200" dirty="0">
                <a:solidFill>
                  <a:srgbClr val="7030A0"/>
                </a:solidFill>
              </a:rPr>
              <a:t>Формирование у детей представлений о здоровом образе жизни, средствах укрепления здоровья и правилах заботы о нем. </a:t>
            </a:r>
          </a:p>
          <a:p>
            <a:pPr algn="ctr"/>
            <a:endParaRPr lang="ru-RU" sz="2800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835696" y="468637"/>
            <a:ext cx="3600400" cy="72008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ЦЕЛЬ 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18" y="3933056"/>
            <a:ext cx="3600400" cy="1935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5400000"/>
            </a:lightRig>
          </a:scene3d>
          <a:sp3d extrusionH="63500" contourW="50800" prstMaterial="metal">
            <a:bevelT w="425450" h="171450" prst="artDeco"/>
            <a:bevelB w="139700" h="38100" prst="riblet"/>
            <a:contourClr>
              <a:srgbClr val="7030A0"/>
            </a:contourClr>
          </a:sp3d>
        </p:spPr>
      </p:pic>
    </p:spTree>
    <p:extLst>
      <p:ext uri="{BB962C8B-B14F-4D97-AF65-F5344CB8AC3E}">
        <p14:creationId xmlns:p14="http://schemas.microsoft.com/office/powerpoint/2010/main" val="18545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35241" y="1454228"/>
            <a:ext cx="6181329" cy="35815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527430" y="297704"/>
            <a:ext cx="4212468" cy="843023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F6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-15797"/>
            <a:ext cx="7772400" cy="1470025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ЗАДАЧИ 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2927" y="1770946"/>
            <a:ext cx="6025955" cy="405037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7030A0"/>
                </a:solidFill>
              </a:rPr>
              <a:t>Способствовать развитию познавательного интереса к своему организму и его возможностям.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7030A0"/>
                </a:solidFill>
              </a:rPr>
              <a:t>Развивать у ребенка готовность самостоятельно и эффективно решать задачи, связанные с поддержанием, укреплением и сохранением своего здоровья.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7030A0"/>
                </a:solidFill>
              </a:rPr>
              <a:t>Воспитывать бережное и заботливое отношение к своему здоровью и здоровью окружающих.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7030A0"/>
                </a:solidFill>
              </a:rPr>
              <a:t>Совершенствовать практические навыки здорового образа жизни.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691680" y="548680"/>
            <a:ext cx="3816424" cy="720080"/>
          </a:xfrm>
          <a:prstGeom prst="horizontalScroll">
            <a:avLst/>
          </a:prstGeom>
          <a:gradFill flip="none" rotWithShape="1">
            <a:gsLst>
              <a:gs pos="0">
                <a:srgbClr val="E3F913">
                  <a:tint val="66000"/>
                  <a:satMod val="160000"/>
                </a:srgbClr>
              </a:gs>
              <a:gs pos="50000">
                <a:srgbClr val="E3F913">
                  <a:tint val="44500"/>
                  <a:satMod val="160000"/>
                </a:srgbClr>
              </a:gs>
              <a:gs pos="100000">
                <a:srgbClr val="E3F913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rgbClr val="19F362"/>
            </a:solidFill>
            <a:prstDash val="solid"/>
          </a:ln>
          <a:effectLst/>
        </p:spPr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ГИПОТЕЗА</a:t>
            </a:r>
            <a:r>
              <a:rPr kumimoji="0" lang="ru-RU" altLang="ru-RU" sz="2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ПРОЕКТА</a:t>
            </a:r>
            <a:endParaRPr kumimoji="0" lang="ru-RU" altLang="ru-RU" sz="2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5981910" cy="3744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1889827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</a:rPr>
              <a:t>Здоровье детей будет сохраняться, укрепляться и развиваться, а физические качества будут эффективно совершенствоваться при условии, если будет разработана система работы с детьми и их родителями по физическому воспитанию и оздоровлению с использованием инновационных здоровьесберегающих технологий, новых активных форм работы с родителями по формированию привычки к здоровому образу жизни.</a:t>
            </a:r>
          </a:p>
        </p:txBody>
      </p:sp>
    </p:spTree>
    <p:extLst>
      <p:ext uri="{BB962C8B-B14F-4D97-AF65-F5344CB8AC3E}">
        <p14:creationId xmlns:p14="http://schemas.microsoft.com/office/powerpoint/2010/main" val="9550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9CCD82"/>
            </a:gs>
            <a:gs pos="0">
              <a:srgbClr val="92D050"/>
            </a:gs>
            <a:gs pos="6000">
              <a:schemeClr val="accent1">
                <a:lumMod val="45000"/>
                <a:lumOff val="55000"/>
              </a:schemeClr>
            </a:gs>
            <a:gs pos="81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86" y="237247"/>
            <a:ext cx="5785605" cy="1024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8388" y="51852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Здоровьесберегающие  технологии</a:t>
            </a:r>
          </a:p>
        </p:txBody>
      </p:sp>
      <p:sp>
        <p:nvSpPr>
          <p:cNvPr id="26" name="Выноска со стрелкой вниз 25"/>
          <p:cNvSpPr/>
          <p:nvPr/>
        </p:nvSpPr>
        <p:spPr>
          <a:xfrm>
            <a:off x="698478" y="1349352"/>
            <a:ext cx="5852537" cy="1086875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flatTx/>
          </a:bodyPr>
          <a:lstStyle/>
          <a:p>
            <a:pPr algn="ctr"/>
            <a:r>
              <a:rPr lang="ru-RU" sz="1400" dirty="0"/>
              <a:t>Здоровьесберегающие технологии – это технологии, направленные на сохранение и укрепление здоровья и активное формирование здорового образа жизни и здоровья  воспитанников. </a:t>
            </a:r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472664" y="2479246"/>
            <a:ext cx="2952328" cy="860150"/>
          </a:xfrm>
          <a:prstGeom prst="downArrowCallou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Медико – профилактические</a:t>
            </a:r>
          </a:p>
        </p:txBody>
      </p:sp>
      <p:sp>
        <p:nvSpPr>
          <p:cNvPr id="29" name="Выноска со стрелкой вниз 28"/>
          <p:cNvSpPr/>
          <p:nvPr/>
        </p:nvSpPr>
        <p:spPr>
          <a:xfrm>
            <a:off x="3851920" y="2476487"/>
            <a:ext cx="3096344" cy="856788"/>
          </a:xfrm>
          <a:prstGeom prst="downArrowCallou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Физкультурно -оздоровительные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19866" y="3392237"/>
            <a:ext cx="3314517" cy="28122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Организация мониторинга здоровья.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Организация и контроль питания детей.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Физическое развитие дошкольников.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Закаливание.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Организация профилактических мероприятий.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Организация СанПиНов.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Организация здоровьесберегающей среды.</a:t>
            </a:r>
          </a:p>
          <a:p>
            <a:pPr algn="ctr"/>
            <a:endParaRPr lang="ru-RU" sz="1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31665" y="3413795"/>
            <a:ext cx="3336854" cy="27691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Развитие физических качеств, двигательной активности.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Становление физической культуры детей.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Дыхательная гимнастика.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Самомассаж.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Профилактика плоскостопия и формирование правильной осанки.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Воспитание привычки к повседневной физической активности и заботе о 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5396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1391</TotalTime>
  <Words>2546</Words>
  <Application>Microsoft Office PowerPoint</Application>
  <PresentationFormat>Экран (4:3)</PresentationFormat>
  <Paragraphs>265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АКТУАЛЬНОСТЬ  ПРОЕКТА</vt:lpstr>
      <vt:lpstr>Презентация PowerPoint</vt:lpstr>
      <vt:lpstr>Презентация PowerPoint</vt:lpstr>
      <vt:lpstr>ЗАДАЧИ 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alina85mail.ru@gmail.com</cp:lastModifiedBy>
  <cp:revision>136</cp:revision>
  <cp:lastPrinted>2016-03-23T07:47:43Z</cp:lastPrinted>
  <dcterms:created xsi:type="dcterms:W3CDTF">2014-08-06T15:24:49Z</dcterms:created>
  <dcterms:modified xsi:type="dcterms:W3CDTF">2023-03-14T07:32:41Z</dcterms:modified>
</cp:coreProperties>
</file>